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21" r:id="rId2"/>
    <p:sldId id="364" r:id="rId3"/>
    <p:sldId id="256" r:id="rId4"/>
    <p:sldId id="257" r:id="rId5"/>
    <p:sldId id="359" r:id="rId6"/>
    <p:sldId id="360" r:id="rId7"/>
    <p:sldId id="333" r:id="rId8"/>
    <p:sldId id="259" r:id="rId9"/>
    <p:sldId id="303" r:id="rId10"/>
    <p:sldId id="326" r:id="rId11"/>
    <p:sldId id="350" r:id="rId12"/>
    <p:sldId id="261" r:id="rId13"/>
    <p:sldId id="316" r:id="rId14"/>
    <p:sldId id="317" r:id="rId15"/>
    <p:sldId id="351" r:id="rId16"/>
    <p:sldId id="336" r:id="rId17"/>
    <p:sldId id="353" r:id="rId18"/>
    <p:sldId id="318" r:id="rId19"/>
    <p:sldId id="335" r:id="rId20"/>
    <p:sldId id="337" r:id="rId21"/>
    <p:sldId id="263" r:id="rId22"/>
    <p:sldId id="304" r:id="rId23"/>
    <p:sldId id="358" r:id="rId24"/>
    <p:sldId id="345" r:id="rId25"/>
    <p:sldId id="287" r:id="rId26"/>
    <p:sldId id="334" r:id="rId27"/>
    <p:sldId id="267" r:id="rId28"/>
    <p:sldId id="361" r:id="rId29"/>
    <p:sldId id="362" r:id="rId30"/>
    <p:sldId id="292" r:id="rId31"/>
    <p:sldId id="270" r:id="rId32"/>
    <p:sldId id="271" r:id="rId33"/>
    <p:sldId id="363" r:id="rId34"/>
    <p:sldId id="311" r:id="rId35"/>
    <p:sldId id="356" r:id="rId36"/>
    <p:sldId id="343" r:id="rId37"/>
    <p:sldId id="293" r:id="rId38"/>
    <p:sldId id="339" r:id="rId39"/>
    <p:sldId id="357" r:id="rId40"/>
    <p:sldId id="340" r:id="rId41"/>
    <p:sldId id="354" r:id="rId42"/>
    <p:sldId id="341" r:id="rId43"/>
    <p:sldId id="320" r:id="rId44"/>
  </p:sldIdLst>
  <p:sldSz cx="6858000" cy="9144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008000"/>
    <a:srgbClr val="00823B"/>
    <a:srgbClr val="FFCC00"/>
    <a:srgbClr val="FFFFCC"/>
    <a:srgbClr val="FFFF99"/>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0" autoAdjust="0"/>
    <p:restoredTop sz="91536" autoAdjust="0"/>
  </p:normalViewPr>
  <p:slideViewPr>
    <p:cSldViewPr>
      <p:cViewPr varScale="1">
        <p:scale>
          <a:sx n="70" d="100"/>
          <a:sy n="70" d="100"/>
        </p:scale>
        <p:origin x="2118" y="4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13260-A840-4DC7-B437-213DA1A54193}" type="datetimeFigureOut">
              <a:rPr lang="fr-FR" smtClean="0"/>
              <a:pPr/>
              <a:t>30/12/2019</a:t>
            </a:fld>
            <a:endParaRPr lang="fr-FR"/>
          </a:p>
        </p:txBody>
      </p:sp>
      <p:sp>
        <p:nvSpPr>
          <p:cNvPr id="4" name="Espace réservé de l'image des diapositives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2D493-68D8-4AA3-B2B8-C4D620D91F5E}" type="slidenum">
              <a:rPr lang="fr-FR" smtClean="0"/>
              <a:pPr/>
              <a:t>‹N°›</a:t>
            </a:fld>
            <a:endParaRPr lang="fr-FR"/>
          </a:p>
        </p:txBody>
      </p:sp>
    </p:spTree>
    <p:extLst>
      <p:ext uri="{BB962C8B-B14F-4D97-AF65-F5344CB8AC3E}">
        <p14:creationId xmlns:p14="http://schemas.microsoft.com/office/powerpoint/2010/main" val="246851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82D493-68D8-4AA3-B2B8-C4D620D91F5E}" type="slidenum">
              <a:rPr lang="fr-FR" smtClean="0"/>
              <a:pPr/>
              <a:t>6</a:t>
            </a:fld>
            <a:endParaRPr lang="fr-FR"/>
          </a:p>
        </p:txBody>
      </p:sp>
    </p:spTree>
    <p:extLst>
      <p:ext uri="{BB962C8B-B14F-4D97-AF65-F5344CB8AC3E}">
        <p14:creationId xmlns:p14="http://schemas.microsoft.com/office/powerpoint/2010/main" val="1485092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2D493-68D8-4AA3-B2B8-C4D620D91F5E}" type="slidenum">
              <a:rPr lang="fr-FR" smtClean="0"/>
              <a:pPr/>
              <a:t>13</a:t>
            </a:fld>
            <a:endParaRPr lang="fr-FR"/>
          </a:p>
        </p:txBody>
      </p:sp>
    </p:spTree>
    <p:extLst>
      <p:ext uri="{BB962C8B-B14F-4D97-AF65-F5344CB8AC3E}">
        <p14:creationId xmlns:p14="http://schemas.microsoft.com/office/powerpoint/2010/main" val="2197576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3E82D493-68D8-4AA3-B2B8-C4D620D91F5E}" type="slidenum">
              <a:rPr lang="fr-FR" smtClean="0"/>
              <a:pPr/>
              <a:t>21</a:t>
            </a:fld>
            <a:endParaRPr lang="fr-FR"/>
          </a:p>
        </p:txBody>
      </p:sp>
    </p:spTree>
    <p:extLst>
      <p:ext uri="{BB962C8B-B14F-4D97-AF65-F5344CB8AC3E}">
        <p14:creationId xmlns:p14="http://schemas.microsoft.com/office/powerpoint/2010/main" val="4028700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10"/>
          </p:nvPr>
        </p:nvSpPr>
        <p:spPr/>
        <p:txBody>
          <a:bodyPr/>
          <a:lstStyle/>
          <a:p>
            <a:fld id="{3E82D493-68D8-4AA3-B2B8-C4D620D91F5E}" type="slidenum">
              <a:rPr lang="fr-FR" smtClean="0"/>
              <a:pPr/>
              <a:t>22</a:t>
            </a:fld>
            <a:endParaRPr lang="fr-FR"/>
          </a:p>
        </p:txBody>
      </p:sp>
    </p:spTree>
    <p:extLst>
      <p:ext uri="{BB962C8B-B14F-4D97-AF65-F5344CB8AC3E}">
        <p14:creationId xmlns:p14="http://schemas.microsoft.com/office/powerpoint/2010/main" val="692259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E82D493-68D8-4AA3-B2B8-C4D620D91F5E}" type="slidenum">
              <a:rPr lang="fr-FR" smtClean="0"/>
              <a:pPr/>
              <a:t>23</a:t>
            </a:fld>
            <a:endParaRPr lang="fr-FR"/>
          </a:p>
        </p:txBody>
      </p:sp>
    </p:spTree>
    <p:extLst>
      <p:ext uri="{BB962C8B-B14F-4D97-AF65-F5344CB8AC3E}">
        <p14:creationId xmlns:p14="http://schemas.microsoft.com/office/powerpoint/2010/main" val="3987172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10"/>
          </p:nvPr>
        </p:nvSpPr>
        <p:spPr/>
        <p:txBody>
          <a:bodyPr/>
          <a:lstStyle/>
          <a:p>
            <a:fld id="{3E82D493-68D8-4AA3-B2B8-C4D620D91F5E}" type="slidenum">
              <a:rPr lang="fr-FR" smtClean="0"/>
              <a:pPr/>
              <a:t>29</a:t>
            </a:fld>
            <a:endParaRPr lang="fr-FR"/>
          </a:p>
        </p:txBody>
      </p:sp>
    </p:spTree>
    <p:extLst>
      <p:ext uri="{BB962C8B-B14F-4D97-AF65-F5344CB8AC3E}">
        <p14:creationId xmlns:p14="http://schemas.microsoft.com/office/powerpoint/2010/main" val="175834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3E82D493-68D8-4AA3-B2B8-C4D620D91F5E}" type="slidenum">
              <a:rPr lang="fr-FR" smtClean="0"/>
              <a:pPr/>
              <a:t>32</a:t>
            </a:fld>
            <a:endParaRPr lang="fr-FR"/>
          </a:p>
        </p:txBody>
      </p:sp>
    </p:spTree>
    <p:extLst>
      <p:ext uri="{BB962C8B-B14F-4D97-AF65-F5344CB8AC3E}">
        <p14:creationId xmlns:p14="http://schemas.microsoft.com/office/powerpoint/2010/main" val="121478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10"/>
          </p:nvPr>
        </p:nvSpPr>
        <p:spPr/>
        <p:txBody>
          <a:bodyPr/>
          <a:lstStyle/>
          <a:p>
            <a:fld id="{3E82D493-68D8-4AA3-B2B8-C4D620D91F5E}" type="slidenum">
              <a:rPr lang="fr-FR" smtClean="0"/>
              <a:pPr/>
              <a:t>33</a:t>
            </a:fld>
            <a:endParaRPr lang="fr-FR"/>
          </a:p>
        </p:txBody>
      </p:sp>
    </p:spTree>
    <p:extLst>
      <p:ext uri="{BB962C8B-B14F-4D97-AF65-F5344CB8AC3E}">
        <p14:creationId xmlns:p14="http://schemas.microsoft.com/office/powerpoint/2010/main" val="155695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8"/>
            <a:ext cx="5829300" cy="1960033"/>
          </a:xfrm>
        </p:spPr>
        <p:txBody>
          <a:bodyPr/>
          <a:lstStyle/>
          <a:p>
            <a:r>
              <a:rPr lang="fr-FR"/>
              <a:t>Cliquez pour modifier le style du titre</a:t>
            </a:r>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FFF9D053-6911-4941-8EAA-B632EA8700C3}" type="datetime1">
              <a:rPr lang="fr-FR" smtClean="0"/>
              <a:pPr/>
              <a:t>30/12/2019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5865726-5CD0-46C1-8959-A69BA5ACC512}" type="datetime1">
              <a:rPr lang="fr-FR" smtClean="0"/>
              <a:pPr/>
              <a:t>30/12/2019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3729037" y="488951"/>
            <a:ext cx="1157288" cy="104013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257175" y="488951"/>
            <a:ext cx="3357563" cy="104013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EC3C554-C4B9-41B4-BC84-ABD1E164CC80}" type="datetime1">
              <a:rPr lang="fr-FR" smtClean="0"/>
              <a:pPr/>
              <a:t>30/12/2019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C29BDAD-568C-4EF6-B50E-768CCC7DE6B4}" type="datetime1">
              <a:rPr lang="fr-FR" smtClean="0"/>
              <a:pPr/>
              <a:t>30/12/2019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48534569-3473-47AA-8D74-892B2C0270E1}" type="datetime1">
              <a:rPr lang="fr-FR" smtClean="0"/>
              <a:pPr/>
              <a:t>30/12/2019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0B4BB1F-D1EB-464F-9FC8-8B5668F38FBE}" type="datetime1">
              <a:rPr lang="fr-FR" smtClean="0"/>
              <a:pPr/>
              <a:t>30/12/2019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42900" y="366184"/>
            <a:ext cx="6172200" cy="1524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50801A1-0C6E-4778-BCD3-767E3144A38A}" type="datetime1">
              <a:rPr lang="fr-FR" smtClean="0"/>
              <a:pPr/>
              <a:t>30/12/2019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9A7C6C86-1F6D-464D-85A3-1AF834F731E8}" type="datetime1">
              <a:rPr lang="fr-FR" smtClean="0"/>
              <a:pPr/>
              <a:t>30/12/2019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838A97D-6ED2-4A16-9264-98C9682CE9DF}" type="datetime1">
              <a:rPr lang="fr-FR" smtClean="0"/>
              <a:pPr/>
              <a:t>30/12/2019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2256235" cy="154940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214D1C6-2AD3-42FF-A958-2F9E621DAAB6}" type="datetime1">
              <a:rPr lang="fr-FR" smtClean="0"/>
              <a:pPr/>
              <a:t>30/12/2019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0"/>
            <a:ext cx="4114800" cy="755651"/>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289CC6B-ACA3-4065-99A3-5360EC7E81A5}" type="datetime1">
              <a:rPr lang="fr-FR" smtClean="0"/>
              <a:pPr/>
              <a:t>30/12/2019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FF42DF-82A7-4623-8844-46488C73A759}"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6DE62D4-8566-4149-A94B-04E7D8CD5FF5}" type="datetime1">
              <a:rPr lang="fr-FR" smtClean="0"/>
              <a:pPr/>
              <a:t>30/12/2019</a:t>
            </a:fld>
            <a:endParaRPr lang="fr-FR"/>
          </a:p>
        </p:txBody>
      </p:sp>
      <p:sp>
        <p:nvSpPr>
          <p:cNvPr id="5" name="Espace réservé du pied de page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88FF42DF-82A7-4623-8844-46488C73A759}"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14375399433_2314d39798_b.jpg"/>
          <p:cNvPicPr>
            <a:picLocks noChangeAspect="1"/>
          </p:cNvPicPr>
          <p:nvPr/>
        </p:nvPicPr>
        <p:blipFill>
          <a:blip r:embed="rId2" cstate="print"/>
          <a:stretch>
            <a:fillRect/>
          </a:stretch>
        </p:blipFill>
        <p:spPr>
          <a:xfrm>
            <a:off x="0" y="0"/>
            <a:ext cx="7127203" cy="9486260"/>
          </a:xfrm>
          <a:prstGeom prst="rect">
            <a:avLst/>
          </a:prstGeom>
        </p:spPr>
      </p:pic>
      <p:sp>
        <p:nvSpPr>
          <p:cNvPr id="2" name="Espace réservé du numéro de diapositive 1"/>
          <p:cNvSpPr>
            <a:spLocks noGrp="1"/>
          </p:cNvSpPr>
          <p:nvPr>
            <p:ph type="sldNum" sz="quarter" idx="12"/>
          </p:nvPr>
        </p:nvSpPr>
        <p:spPr>
          <a:xfrm>
            <a:off x="5429264" y="8900583"/>
            <a:ext cx="1600200" cy="486833"/>
          </a:xfrm>
        </p:spPr>
        <p:txBody>
          <a:bodyPr/>
          <a:lstStyle/>
          <a:p>
            <a:fld id="{88FF42DF-82A7-4623-8844-46488C73A759}" type="slidenum">
              <a:rPr lang="fr-FR" b="1" smtClean="0">
                <a:solidFill>
                  <a:schemeClr val="bg1"/>
                </a:solidFill>
                <a:latin typeface="Comic Sans MS" pitchFamily="66" charset="0"/>
              </a:rPr>
              <a:pPr/>
              <a:t>1</a:t>
            </a:fld>
            <a:endParaRPr lang="fr-FR" b="1" dirty="0">
              <a:solidFill>
                <a:schemeClr val="bg1"/>
              </a:solidFill>
              <a:latin typeface="Comic Sans MS" pitchFamily="66" charset="0"/>
            </a:endParaRPr>
          </a:p>
        </p:txBody>
      </p:sp>
      <p:sp>
        <p:nvSpPr>
          <p:cNvPr id="6" name="Rectangle 5"/>
          <p:cNvSpPr/>
          <p:nvPr/>
        </p:nvSpPr>
        <p:spPr>
          <a:xfrm>
            <a:off x="0" y="142844"/>
            <a:ext cx="7143776" cy="830997"/>
          </a:xfrm>
          <a:prstGeom prst="rect">
            <a:avLst/>
          </a:prstGeom>
        </p:spPr>
        <p:txBody>
          <a:bodyPr wrap="square">
            <a:spAutoFit/>
          </a:bodyPr>
          <a:lstStyle/>
          <a:p>
            <a:pPr algn="ctr"/>
            <a:r>
              <a:rPr lang="fr-FR" sz="2400" b="1" dirty="0" smtClean="0">
                <a:solidFill>
                  <a:srgbClr val="336600"/>
                </a:solidFill>
                <a:latin typeface="Comic Sans MS" pitchFamily="66" charset="0"/>
              </a:rPr>
              <a:t>Travailler et vivre en société à St André </a:t>
            </a:r>
          </a:p>
          <a:p>
            <a:pPr algn="ctr"/>
            <a:r>
              <a:rPr lang="fr-FR" sz="2400" b="1" dirty="0" smtClean="0">
                <a:solidFill>
                  <a:srgbClr val="336600"/>
                </a:solidFill>
                <a:latin typeface="Comic Sans MS" pitchFamily="66" charset="0"/>
              </a:rPr>
              <a:t>à la fin du XVIIIème siècle</a:t>
            </a:r>
            <a:endParaRPr lang="fr-FR" sz="2400" b="1" dirty="0">
              <a:solidFill>
                <a:srgbClr val="336600"/>
              </a:solidFill>
              <a:latin typeface="Comic Sans MS" pitchFamily="66" charset="0"/>
            </a:endParaRPr>
          </a:p>
        </p:txBody>
      </p:sp>
      <p:sp>
        <p:nvSpPr>
          <p:cNvPr id="5" name="ZoneTexte 4"/>
          <p:cNvSpPr txBox="1"/>
          <p:nvPr/>
        </p:nvSpPr>
        <p:spPr>
          <a:xfrm>
            <a:off x="0" y="8313003"/>
            <a:ext cx="4987263" cy="830997"/>
          </a:xfrm>
          <a:prstGeom prst="rect">
            <a:avLst/>
          </a:prstGeom>
          <a:noFill/>
        </p:spPr>
        <p:txBody>
          <a:bodyPr wrap="none" rtlCol="0">
            <a:spAutoFit/>
          </a:bodyPr>
          <a:lstStyle/>
          <a:p>
            <a:r>
              <a:rPr lang="fr-FR" sz="1600" b="1" dirty="0" smtClean="0">
                <a:solidFill>
                  <a:schemeClr val="bg1"/>
                </a:solidFill>
                <a:latin typeface="Comic Sans MS" pitchFamily="66" charset="0"/>
              </a:rPr>
              <a:t>  Sabine Messager avec la collaboration des</a:t>
            </a:r>
          </a:p>
          <a:p>
            <a:r>
              <a:rPr lang="fr-FR" sz="1600" b="1" dirty="0" smtClean="0">
                <a:solidFill>
                  <a:schemeClr val="bg1"/>
                </a:solidFill>
                <a:latin typeface="Comic Sans MS" pitchFamily="66" charset="0"/>
              </a:rPr>
              <a:t>MEMOIRES DE SAINT ANDRÉ DE CRUZIÈRES</a:t>
            </a:r>
          </a:p>
          <a:p>
            <a:endParaRPr lang="fr-FR" sz="1600" b="1" dirty="0">
              <a:solidFill>
                <a:schemeClr val="bg1"/>
              </a:solidFill>
              <a:latin typeface="Comic Sans MS"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srcRect/>
          <a:stretch>
            <a:fillRect/>
          </a:stretch>
        </p:blipFill>
        <p:spPr bwMode="auto">
          <a:xfrm>
            <a:off x="3212976" y="3923928"/>
            <a:ext cx="3500462" cy="4217544"/>
          </a:xfrm>
          <a:prstGeom prst="rect">
            <a:avLst/>
          </a:prstGeom>
          <a:noFill/>
          <a:ln w="9525">
            <a:noFill/>
            <a:miter lim="800000"/>
            <a:headEnd/>
            <a:tailEnd/>
          </a:ln>
          <a:effectLst/>
        </p:spPr>
      </p:pic>
      <p:sp>
        <p:nvSpPr>
          <p:cNvPr id="2" name="Espace réservé du numéro de diapositive 1"/>
          <p:cNvSpPr>
            <a:spLocks noGrp="1"/>
          </p:cNvSpPr>
          <p:nvPr>
            <p:ph type="sldNum" sz="quarter" idx="12"/>
          </p:nvPr>
        </p:nvSpPr>
        <p:spPr>
          <a:xfrm>
            <a:off x="5013176" y="8532440"/>
            <a:ext cx="1600200" cy="486833"/>
          </a:xfrm>
        </p:spPr>
        <p:txBody>
          <a:bodyPr/>
          <a:lstStyle/>
          <a:p>
            <a:fld id="{88FF42DF-82A7-4623-8844-46488C73A759}" type="slidenum">
              <a:rPr lang="fr-FR" b="1" smtClean="0">
                <a:solidFill>
                  <a:schemeClr val="tx1">
                    <a:lumMod val="95000"/>
                    <a:lumOff val="5000"/>
                  </a:schemeClr>
                </a:solidFill>
                <a:latin typeface="Comic Sans MS" pitchFamily="66" charset="0"/>
              </a:rPr>
              <a:pPr/>
              <a:t>10</a:t>
            </a:fld>
            <a:endParaRPr lang="fr-FR" b="1" dirty="0">
              <a:solidFill>
                <a:schemeClr val="tx1">
                  <a:lumMod val="95000"/>
                  <a:lumOff val="5000"/>
                </a:schemeClr>
              </a:solidFill>
              <a:latin typeface="Comic Sans MS" pitchFamily="66" charset="0"/>
            </a:endParaRPr>
          </a:p>
        </p:txBody>
      </p:sp>
      <p:pic>
        <p:nvPicPr>
          <p:cNvPr id="9" name="Picture 2"/>
          <p:cNvPicPr>
            <a:picLocks noChangeAspect="1" noChangeArrowheads="1"/>
          </p:cNvPicPr>
          <p:nvPr/>
        </p:nvPicPr>
        <p:blipFill>
          <a:blip r:embed="rId3" cstate="print"/>
          <a:srcRect/>
          <a:stretch>
            <a:fillRect/>
          </a:stretch>
        </p:blipFill>
        <p:spPr bwMode="auto">
          <a:xfrm>
            <a:off x="332656" y="683568"/>
            <a:ext cx="3144315" cy="2088232"/>
          </a:xfrm>
          <a:prstGeom prst="rect">
            <a:avLst/>
          </a:prstGeom>
          <a:noFill/>
          <a:ln w="9525">
            <a:noFill/>
            <a:miter lim="800000"/>
            <a:headEnd/>
            <a:tailEnd/>
          </a:ln>
          <a:effectLst/>
        </p:spPr>
      </p:pic>
      <p:pic>
        <p:nvPicPr>
          <p:cNvPr id="13" name="Image 12" descr="IMG_1383 pigeonnier christiane.JPG"/>
          <p:cNvPicPr>
            <a:picLocks noChangeAspect="1"/>
          </p:cNvPicPr>
          <p:nvPr/>
        </p:nvPicPr>
        <p:blipFill>
          <a:blip r:embed="rId4" cstate="print"/>
          <a:stretch>
            <a:fillRect/>
          </a:stretch>
        </p:blipFill>
        <p:spPr>
          <a:xfrm>
            <a:off x="0" y="4572000"/>
            <a:ext cx="2955178" cy="2303857"/>
          </a:xfrm>
          <a:prstGeom prst="rect">
            <a:avLst/>
          </a:prstGeom>
        </p:spPr>
      </p:pic>
      <p:pic>
        <p:nvPicPr>
          <p:cNvPr id="10" name="Picture 3"/>
          <p:cNvPicPr>
            <a:picLocks noChangeAspect="1" noChangeArrowheads="1"/>
          </p:cNvPicPr>
          <p:nvPr/>
        </p:nvPicPr>
        <p:blipFill>
          <a:blip r:embed="rId5" cstate="print"/>
          <a:srcRect/>
          <a:stretch>
            <a:fillRect/>
          </a:stretch>
        </p:blipFill>
        <p:spPr bwMode="auto">
          <a:xfrm>
            <a:off x="3861048" y="683568"/>
            <a:ext cx="2643206" cy="1982405"/>
          </a:xfrm>
          <a:prstGeom prst="rect">
            <a:avLst/>
          </a:prstGeom>
          <a:noFill/>
          <a:ln w="9525">
            <a:noFill/>
            <a:miter lim="800000"/>
            <a:headEnd/>
            <a:tailEnd/>
          </a:ln>
          <a:effectLst/>
        </p:spPr>
      </p:pic>
      <p:sp>
        <p:nvSpPr>
          <p:cNvPr id="11" name="ZoneTexte 10"/>
          <p:cNvSpPr txBox="1"/>
          <p:nvPr/>
        </p:nvSpPr>
        <p:spPr>
          <a:xfrm>
            <a:off x="2708920" y="2915816"/>
            <a:ext cx="3042821" cy="276999"/>
          </a:xfrm>
          <a:prstGeom prst="rect">
            <a:avLst/>
          </a:prstGeom>
          <a:noFill/>
        </p:spPr>
        <p:txBody>
          <a:bodyPr wrap="none" rtlCol="0">
            <a:spAutoFit/>
          </a:bodyPr>
          <a:lstStyle/>
          <a:p>
            <a:r>
              <a:rPr lang="fr-FR" sz="1200" b="1" dirty="0" err="1" smtClean="0">
                <a:latin typeface="Comic Sans MS" pitchFamily="66" charset="0"/>
              </a:rPr>
              <a:t>Capitelles</a:t>
            </a:r>
            <a:r>
              <a:rPr lang="fr-FR" sz="1200" dirty="0" smtClean="0">
                <a:latin typeface="Comic Sans MS" pitchFamily="66" charset="0"/>
              </a:rPr>
              <a:t> </a:t>
            </a:r>
            <a:r>
              <a:rPr lang="fr-FR" sz="1200" b="1" dirty="0" err="1" smtClean="0">
                <a:latin typeface="Comic Sans MS" pitchFamily="66" charset="0"/>
              </a:rPr>
              <a:t>Chazelles</a:t>
            </a:r>
            <a:r>
              <a:rPr lang="fr-FR" sz="1200" b="1" dirty="0" smtClean="0">
                <a:latin typeface="Comic Sans MS" pitchFamily="66" charset="0"/>
              </a:rPr>
              <a:t> (abris de berger)</a:t>
            </a:r>
            <a:endParaRPr lang="fr-FR" sz="1200" b="1" dirty="0">
              <a:latin typeface="Comic Sans MS" pitchFamily="66" charset="0"/>
            </a:endParaRPr>
          </a:p>
        </p:txBody>
      </p:sp>
      <p:sp>
        <p:nvSpPr>
          <p:cNvPr id="18" name="ZoneTexte 17"/>
          <p:cNvSpPr txBox="1"/>
          <p:nvPr/>
        </p:nvSpPr>
        <p:spPr>
          <a:xfrm>
            <a:off x="1340768" y="323528"/>
            <a:ext cx="1975221" cy="276999"/>
          </a:xfrm>
          <a:prstGeom prst="rect">
            <a:avLst/>
          </a:prstGeom>
          <a:noFill/>
        </p:spPr>
        <p:txBody>
          <a:bodyPr wrap="none" rtlCol="0">
            <a:spAutoFit/>
          </a:bodyPr>
          <a:lstStyle/>
          <a:p>
            <a:r>
              <a:rPr lang="fr-FR" sz="1200" b="1" dirty="0" smtClean="0">
                <a:solidFill>
                  <a:schemeClr val="bg1"/>
                </a:solidFill>
                <a:latin typeface="Comic Sans MS" pitchFamily="66" charset="0"/>
              </a:rPr>
              <a:t>Transhumance </a:t>
            </a:r>
            <a:r>
              <a:rPr lang="fr-FR" sz="1200" b="1" dirty="0" err="1" smtClean="0">
                <a:solidFill>
                  <a:schemeClr val="bg1"/>
                </a:solidFill>
                <a:latin typeface="Comic Sans MS" pitchFamily="66" charset="0"/>
              </a:rPr>
              <a:t>Chazelles</a:t>
            </a:r>
            <a:endParaRPr lang="fr-FR" sz="1200" b="1" dirty="0">
              <a:solidFill>
                <a:schemeClr val="bg1"/>
              </a:solidFill>
              <a:latin typeface="Comic Sans MS" pitchFamily="66" charset="0"/>
            </a:endParaRPr>
          </a:p>
        </p:txBody>
      </p:sp>
      <p:sp>
        <p:nvSpPr>
          <p:cNvPr id="19" name="ZoneTexte 18"/>
          <p:cNvSpPr txBox="1"/>
          <p:nvPr/>
        </p:nvSpPr>
        <p:spPr>
          <a:xfrm>
            <a:off x="764704" y="4067944"/>
            <a:ext cx="1491114" cy="276999"/>
          </a:xfrm>
          <a:prstGeom prst="rect">
            <a:avLst/>
          </a:prstGeom>
          <a:noFill/>
        </p:spPr>
        <p:txBody>
          <a:bodyPr wrap="none" rtlCol="0">
            <a:spAutoFit/>
          </a:bodyPr>
          <a:lstStyle/>
          <a:p>
            <a:r>
              <a:rPr lang="fr-FR" sz="1200" b="1" dirty="0" smtClean="0">
                <a:latin typeface="Comic Sans MS" pitchFamily="66" charset="0"/>
              </a:rPr>
              <a:t>Pigeonnier </a:t>
            </a:r>
            <a:r>
              <a:rPr lang="fr-FR" sz="1200" b="1" dirty="0" err="1" smtClean="0">
                <a:latin typeface="Comic Sans MS" pitchFamily="66" charset="0"/>
              </a:rPr>
              <a:t>Clairac</a:t>
            </a:r>
            <a:endParaRPr lang="fr-FR" sz="1200" b="1" dirty="0">
              <a:latin typeface="Comic Sans MS"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941168" y="8532440"/>
            <a:ext cx="1600200" cy="486833"/>
          </a:xfrm>
        </p:spPr>
        <p:txBody>
          <a:bodyPr/>
          <a:lstStyle/>
          <a:p>
            <a:fld id="{88FF42DF-82A7-4623-8844-46488C73A759}" type="slidenum">
              <a:rPr lang="fr-FR" b="1" smtClean="0">
                <a:solidFill>
                  <a:schemeClr val="tx1"/>
                </a:solidFill>
                <a:latin typeface="Comic Sans MS" pitchFamily="66" charset="0"/>
              </a:rPr>
              <a:pPr/>
              <a:t>11</a:t>
            </a:fld>
            <a:endParaRPr lang="fr-FR" b="1">
              <a:solidFill>
                <a:schemeClr val="tx1"/>
              </a:solidFill>
              <a:latin typeface="Comic Sans MS" pitchFamily="66" charset="0"/>
            </a:endParaRPr>
          </a:p>
        </p:txBody>
      </p:sp>
      <p:sp>
        <p:nvSpPr>
          <p:cNvPr id="3" name="ZoneTexte 2"/>
          <p:cNvSpPr txBox="1"/>
          <p:nvPr/>
        </p:nvSpPr>
        <p:spPr>
          <a:xfrm>
            <a:off x="260648" y="539552"/>
            <a:ext cx="2884123" cy="3046988"/>
          </a:xfrm>
          <a:prstGeom prst="rect">
            <a:avLst/>
          </a:prstGeom>
          <a:noFill/>
        </p:spPr>
        <p:txBody>
          <a:bodyPr wrap="none" rtlCol="0">
            <a:spAutoFit/>
          </a:bodyPr>
          <a:lstStyle/>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r>
              <a:rPr lang="fr-FR" sz="1200" dirty="0" smtClean="0">
                <a:latin typeface="Comic Sans MS" pitchFamily="66" charset="0"/>
              </a:rPr>
              <a:t>Épierrement dans la pointe de l’enclos</a:t>
            </a:r>
            <a:endParaRPr lang="fr-FR" sz="1200" dirty="0">
              <a:latin typeface="Comic Sans MS" pitchFamily="66" charset="0"/>
            </a:endParaRPr>
          </a:p>
        </p:txBody>
      </p:sp>
      <p:pic>
        <p:nvPicPr>
          <p:cNvPr id="1026" name="Picture 2"/>
          <p:cNvPicPr>
            <a:picLocks noChangeAspect="1" noChangeArrowheads="1"/>
          </p:cNvPicPr>
          <p:nvPr/>
        </p:nvPicPr>
        <p:blipFill>
          <a:blip r:embed="rId2" cstate="print"/>
          <a:srcRect/>
          <a:stretch>
            <a:fillRect/>
          </a:stretch>
        </p:blipFill>
        <p:spPr bwMode="auto">
          <a:xfrm>
            <a:off x="188640" y="755576"/>
            <a:ext cx="3356992" cy="2517744"/>
          </a:xfrm>
          <a:prstGeom prst="rect">
            <a:avLst/>
          </a:prstGeom>
          <a:noFill/>
          <a:ln w="9525">
            <a:noFill/>
            <a:miter lim="800000"/>
            <a:headEnd/>
            <a:tailEnd/>
          </a:ln>
        </p:spPr>
      </p:pic>
      <p:sp>
        <p:nvSpPr>
          <p:cNvPr id="5" name="Rectangle 4"/>
          <p:cNvSpPr/>
          <p:nvPr/>
        </p:nvSpPr>
        <p:spPr>
          <a:xfrm>
            <a:off x="908720" y="107504"/>
            <a:ext cx="2408032" cy="307777"/>
          </a:xfrm>
          <a:prstGeom prst="rect">
            <a:avLst/>
          </a:prstGeom>
        </p:spPr>
        <p:txBody>
          <a:bodyPr wrap="none">
            <a:spAutoFit/>
          </a:bodyPr>
          <a:lstStyle/>
          <a:p>
            <a:r>
              <a:rPr lang="fr-FR" sz="1400" b="1" dirty="0" smtClean="0">
                <a:latin typeface="Comic Sans MS" pitchFamily="66" charset="0"/>
              </a:rPr>
              <a:t>Grand enclos La </a:t>
            </a:r>
            <a:r>
              <a:rPr lang="fr-FR" sz="1400" b="1" dirty="0" err="1" smtClean="0">
                <a:latin typeface="Comic Sans MS" pitchFamily="66" charset="0"/>
              </a:rPr>
              <a:t>Lauzette</a:t>
            </a:r>
            <a:endParaRPr lang="fr-FR" sz="1400" b="1" dirty="0"/>
          </a:p>
        </p:txBody>
      </p:sp>
      <p:sp>
        <p:nvSpPr>
          <p:cNvPr id="6" name="ZoneTexte 5"/>
          <p:cNvSpPr txBox="1"/>
          <p:nvPr/>
        </p:nvSpPr>
        <p:spPr>
          <a:xfrm>
            <a:off x="188640" y="3491880"/>
            <a:ext cx="3405099" cy="5078313"/>
          </a:xfrm>
          <a:prstGeom prst="rect">
            <a:avLst/>
          </a:prstGeom>
          <a:noFill/>
        </p:spPr>
        <p:txBody>
          <a:bodyPr wrap="none" rtlCol="0">
            <a:spAutoFit/>
          </a:bodyPr>
          <a:lstStyle/>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r>
              <a:rPr lang="fr-FR" sz="1200" dirty="0" smtClean="0">
                <a:latin typeface="Comic Sans MS" pitchFamily="66" charset="0"/>
              </a:rPr>
              <a:t>avec une chicane pour le passage du troupeau</a:t>
            </a:r>
            <a:endParaRPr lang="fr-FR" sz="1200" dirty="0">
              <a:latin typeface="Comic Sans MS" pitchFamily="66" charset="0"/>
            </a:endParaRPr>
          </a:p>
        </p:txBody>
      </p:sp>
      <p:pic>
        <p:nvPicPr>
          <p:cNvPr id="1027" name="Picture 3"/>
          <p:cNvPicPr>
            <a:picLocks noChangeAspect="1" noChangeArrowheads="1"/>
          </p:cNvPicPr>
          <p:nvPr/>
        </p:nvPicPr>
        <p:blipFill>
          <a:blip r:embed="rId3" cstate="print"/>
          <a:srcRect/>
          <a:stretch>
            <a:fillRect/>
          </a:stretch>
        </p:blipFill>
        <p:spPr bwMode="auto">
          <a:xfrm>
            <a:off x="188640" y="3779912"/>
            <a:ext cx="3294366" cy="439248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3645024" y="4211960"/>
            <a:ext cx="2952528" cy="3936704"/>
          </a:xfrm>
          <a:prstGeom prst="rect">
            <a:avLst/>
          </a:prstGeom>
          <a:noFill/>
          <a:ln w="9525">
            <a:noFill/>
            <a:miter lim="800000"/>
            <a:headEnd/>
            <a:tailEnd/>
          </a:ln>
        </p:spPr>
      </p:pic>
      <p:sp>
        <p:nvSpPr>
          <p:cNvPr id="9" name="ZoneTexte 8"/>
          <p:cNvSpPr txBox="1"/>
          <p:nvPr/>
        </p:nvSpPr>
        <p:spPr>
          <a:xfrm>
            <a:off x="3789040" y="3707904"/>
            <a:ext cx="2650084" cy="4893647"/>
          </a:xfrm>
          <a:prstGeom prst="rect">
            <a:avLst/>
          </a:prstGeom>
          <a:noFill/>
        </p:spPr>
        <p:txBody>
          <a:bodyPr wrap="none" rtlCol="0">
            <a:spAutoFit/>
          </a:bodyPr>
          <a:lstStyle/>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r>
              <a:rPr lang="fr-FR" sz="1200" dirty="0" smtClean="0">
                <a:latin typeface="Comic Sans MS" pitchFamily="66" charset="0"/>
              </a:rPr>
              <a:t>Un puits dans l’enceinte de l’enclos</a:t>
            </a:r>
            <a:endParaRPr lang="fr-FR" sz="1200" dirty="0">
              <a:latin typeface="Comic Sans MS" pitchFamily="66" charset="0"/>
            </a:endParaRPr>
          </a:p>
        </p:txBody>
      </p:sp>
      <p:sp>
        <p:nvSpPr>
          <p:cNvPr id="10" name="ZoneTexte 9"/>
          <p:cNvSpPr txBox="1"/>
          <p:nvPr/>
        </p:nvSpPr>
        <p:spPr>
          <a:xfrm>
            <a:off x="3789040" y="8316416"/>
            <a:ext cx="2593980" cy="276999"/>
          </a:xfrm>
          <a:prstGeom prst="rect">
            <a:avLst/>
          </a:prstGeom>
          <a:noFill/>
        </p:spPr>
        <p:txBody>
          <a:bodyPr wrap="none" rtlCol="0">
            <a:spAutoFit/>
          </a:bodyPr>
          <a:lstStyle/>
          <a:p>
            <a:r>
              <a:rPr lang="fr-FR" sz="1200" dirty="0" smtClean="0">
                <a:latin typeface="Comic Sans MS" pitchFamily="66" charset="0"/>
              </a:rPr>
              <a:t>et une grande </a:t>
            </a:r>
            <a:r>
              <a:rPr lang="fr-FR" sz="1200" dirty="0" err="1" smtClean="0">
                <a:latin typeface="Comic Sans MS" pitchFamily="66" charset="0"/>
              </a:rPr>
              <a:t>capitelle</a:t>
            </a:r>
            <a:r>
              <a:rPr lang="fr-FR" sz="1200" dirty="0" smtClean="0">
                <a:latin typeface="Comic Sans MS" pitchFamily="66" charset="0"/>
              </a:rPr>
              <a:t> écroulée…</a:t>
            </a:r>
            <a:endParaRPr lang="fr-FR" sz="1200" dirty="0">
              <a:latin typeface="Comic Sans MS" pitchFamily="66" charset="0"/>
            </a:endParaRPr>
          </a:p>
        </p:txBody>
      </p:sp>
      <p:pic>
        <p:nvPicPr>
          <p:cNvPr id="11" name="Image 10" descr="IMG_7139.JPG"/>
          <p:cNvPicPr>
            <a:picLocks noChangeAspect="1"/>
          </p:cNvPicPr>
          <p:nvPr/>
        </p:nvPicPr>
        <p:blipFill>
          <a:blip r:embed="rId5" cstate="print"/>
          <a:stretch>
            <a:fillRect/>
          </a:stretch>
        </p:blipFill>
        <p:spPr>
          <a:xfrm rot="5400000">
            <a:off x="3404997" y="563554"/>
            <a:ext cx="3648405" cy="2736304"/>
          </a:xfrm>
          <a:prstGeom prst="rect">
            <a:avLst/>
          </a:prstGeom>
        </p:spPr>
      </p:pic>
      <p:cxnSp>
        <p:nvCxnSpPr>
          <p:cNvPr id="38" name="Connecteur droit avec flèche 37"/>
          <p:cNvCxnSpPr/>
          <p:nvPr/>
        </p:nvCxnSpPr>
        <p:spPr>
          <a:xfrm flipV="1">
            <a:off x="188640" y="7236296"/>
            <a:ext cx="936104" cy="21602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V="1">
            <a:off x="1124744" y="5796136"/>
            <a:ext cx="936104" cy="144016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3140968" y="5940152"/>
            <a:ext cx="288032"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4149080" y="3779912"/>
            <a:ext cx="1996059" cy="276999"/>
          </a:xfrm>
          <a:prstGeom prst="rect">
            <a:avLst/>
          </a:prstGeom>
          <a:noFill/>
        </p:spPr>
        <p:txBody>
          <a:bodyPr wrap="none" rtlCol="0">
            <a:spAutoFit/>
          </a:bodyPr>
          <a:lstStyle/>
          <a:p>
            <a:r>
              <a:rPr lang="fr-FR" sz="1200" dirty="0" smtClean="0">
                <a:latin typeface="Comic Sans MS" pitchFamily="66" charset="0"/>
              </a:rPr>
              <a:t>Grand enclos La </a:t>
            </a:r>
            <a:r>
              <a:rPr lang="fr-FR" sz="1200" dirty="0" err="1" smtClean="0">
                <a:latin typeface="Comic Sans MS" pitchFamily="66" charset="0"/>
              </a:rPr>
              <a:t>Lauzette</a:t>
            </a:r>
            <a:endParaRPr lang="fr-FR" sz="1200" dirty="0">
              <a:latin typeface="Comic Sans MS"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01369679-54E7-4BEE-A920-3F258285A1A7}"/>
              </a:ext>
            </a:extLst>
          </p:cNvPr>
          <p:cNvSpPr>
            <a:spLocks noGrp="1"/>
          </p:cNvSpPr>
          <p:nvPr>
            <p:ph type="sldNum" sz="quarter" idx="12"/>
          </p:nvPr>
        </p:nvSpPr>
        <p:spPr/>
        <p:txBody>
          <a:bodyPr/>
          <a:lstStyle/>
          <a:p>
            <a:fld id="{88FF42DF-82A7-4623-8844-46488C73A759}" type="slidenum">
              <a:rPr lang="fr-FR" b="1" smtClean="0">
                <a:solidFill>
                  <a:schemeClr val="tx1">
                    <a:lumMod val="95000"/>
                    <a:lumOff val="5000"/>
                  </a:schemeClr>
                </a:solidFill>
                <a:latin typeface="Comic Sans MS" pitchFamily="66" charset="0"/>
              </a:rPr>
              <a:pPr/>
              <a:t>12</a:t>
            </a:fld>
            <a:endParaRPr lang="fr-FR" b="1" dirty="0">
              <a:solidFill>
                <a:schemeClr val="tx1">
                  <a:lumMod val="95000"/>
                  <a:lumOff val="5000"/>
                </a:schemeClr>
              </a:solidFill>
              <a:latin typeface="Comic Sans MS" pitchFamily="66" charset="0"/>
            </a:endParaRPr>
          </a:p>
        </p:txBody>
      </p:sp>
      <p:sp>
        <p:nvSpPr>
          <p:cNvPr id="6" name="ZoneTexte 5">
            <a:extLst>
              <a:ext uri="{FF2B5EF4-FFF2-40B4-BE49-F238E27FC236}">
                <a16:creationId xmlns:a16="http://schemas.microsoft.com/office/drawing/2014/main" xmlns="" id="{3A37CCA7-AEE2-43FD-9CEE-98BB0FFB484C}"/>
              </a:ext>
            </a:extLst>
          </p:cNvPr>
          <p:cNvSpPr txBox="1"/>
          <p:nvPr/>
        </p:nvSpPr>
        <p:spPr>
          <a:xfrm>
            <a:off x="332655" y="174945"/>
            <a:ext cx="6530681" cy="9448740"/>
          </a:xfrm>
          <a:prstGeom prst="rect">
            <a:avLst/>
          </a:prstGeom>
          <a:noFill/>
        </p:spPr>
        <p:txBody>
          <a:bodyPr wrap="square" rtlCol="0">
            <a:spAutoFit/>
          </a:bodyPr>
          <a:lstStyle/>
          <a:p>
            <a:pPr algn="just"/>
            <a:r>
              <a:rPr lang="fr-FR" sz="1200" dirty="0" smtClean="0">
                <a:solidFill>
                  <a:prstClr val="black"/>
                </a:solidFill>
                <a:latin typeface="Comic Sans MS" panose="030F0702030302020204" pitchFamily="66" charset="0"/>
              </a:rPr>
              <a:t>Le </a:t>
            </a:r>
            <a:r>
              <a:rPr lang="fr-FR" sz="1200" b="1" dirty="0" smtClean="0">
                <a:solidFill>
                  <a:prstClr val="black"/>
                </a:solidFill>
                <a:latin typeface="Comic Sans MS" panose="030F0702030302020204" pitchFamily="66" charset="0"/>
              </a:rPr>
              <a:t>cheval</a:t>
            </a:r>
            <a:r>
              <a:rPr lang="fr-FR" sz="1200" dirty="0" smtClean="0">
                <a:solidFill>
                  <a:prstClr val="black"/>
                </a:solidFill>
                <a:latin typeface="Comic Sans MS" panose="030F0702030302020204" pitchFamily="66" charset="0"/>
              </a:rPr>
              <a:t> est  surtout un signe de notabilité : des grands propriétaires comme la veuve Fabre, Jean Pascal de </a:t>
            </a:r>
            <a:r>
              <a:rPr lang="fr-FR" sz="1200" dirty="0" err="1" smtClean="0">
                <a:solidFill>
                  <a:prstClr val="black"/>
                </a:solidFill>
                <a:latin typeface="Comic Sans MS" panose="030F0702030302020204" pitchFamily="66" charset="0"/>
              </a:rPr>
              <a:t>Pierregras</a:t>
            </a:r>
            <a:r>
              <a:rPr lang="fr-FR" sz="1200" dirty="0" smtClean="0">
                <a:solidFill>
                  <a:prstClr val="black"/>
                </a:solidFill>
                <a:latin typeface="Comic Sans MS" panose="030F0702030302020204" pitchFamily="66" charset="0"/>
              </a:rPr>
              <a:t> et Pierre </a:t>
            </a:r>
            <a:r>
              <a:rPr lang="fr-FR" sz="1200" dirty="0" err="1" smtClean="0">
                <a:solidFill>
                  <a:prstClr val="black"/>
                </a:solidFill>
                <a:latin typeface="Comic Sans MS" panose="030F0702030302020204" pitchFamily="66" charset="0"/>
              </a:rPr>
              <a:t>Bonnaure</a:t>
            </a:r>
            <a:r>
              <a:rPr lang="fr-FR" sz="1200" dirty="0" smtClean="0">
                <a:solidFill>
                  <a:prstClr val="black"/>
                </a:solidFill>
                <a:latin typeface="Comic Sans MS" panose="030F0702030302020204" pitchFamily="66" charset="0"/>
              </a:rPr>
              <a:t> de la </a:t>
            </a:r>
            <a:r>
              <a:rPr lang="fr-FR" sz="1200" dirty="0" err="1" smtClean="0">
                <a:solidFill>
                  <a:prstClr val="black"/>
                </a:solidFill>
                <a:latin typeface="Comic Sans MS" panose="030F0702030302020204" pitchFamily="66" charset="0"/>
              </a:rPr>
              <a:t>Peyrille</a:t>
            </a:r>
            <a:r>
              <a:rPr lang="fr-FR" sz="1200" dirty="0" smtClean="0">
                <a:solidFill>
                  <a:prstClr val="black"/>
                </a:solidFill>
                <a:latin typeface="Comic Sans MS" panose="030F0702030302020204" pitchFamily="66" charset="0"/>
              </a:rPr>
              <a:t> ont des écuries; il est aussi pour certains d’entre eux le moyen honorable de déplacement dans le cadre de leur</a:t>
            </a:r>
          </a:p>
          <a:p>
            <a:pPr algn="just"/>
            <a:r>
              <a:rPr lang="fr-FR" sz="1200" dirty="0" smtClean="0">
                <a:solidFill>
                  <a:prstClr val="black"/>
                </a:solidFill>
                <a:latin typeface="Comic Sans MS" panose="030F0702030302020204" pitchFamily="66" charset="0"/>
              </a:rPr>
              <a:t>métier  qui nécessite de se rendre chez les particuliers; c’est le cas des notaires, Jean </a:t>
            </a:r>
            <a:r>
              <a:rPr lang="fr-FR" sz="1200" dirty="0">
                <a:solidFill>
                  <a:prstClr val="black"/>
                </a:solidFill>
                <a:latin typeface="Comic Sans MS" panose="030F0702030302020204" pitchFamily="66" charset="0"/>
              </a:rPr>
              <a:t>Antoine Graffand et Joseph François Scipion Deslèbres, notaires de Pierregras, </a:t>
            </a:r>
            <a:r>
              <a:rPr lang="fr-FR" sz="1200" dirty="0" err="1">
                <a:solidFill>
                  <a:prstClr val="black"/>
                </a:solidFill>
                <a:latin typeface="Comic Sans MS" panose="030F0702030302020204" pitchFamily="66" charset="0"/>
              </a:rPr>
              <a:t>Boissin</a:t>
            </a:r>
            <a:r>
              <a:rPr lang="fr-FR" sz="1200" dirty="0">
                <a:solidFill>
                  <a:prstClr val="black"/>
                </a:solidFill>
                <a:latin typeface="Comic Sans MS" panose="030F0702030302020204" pitchFamily="66" charset="0"/>
              </a:rPr>
              <a:t> Laroche, juge de St André. Des paysans aisés disposent aussi d’écuries mais qui peuvent aussi être allouées à des mules et mulets pour les travaux agricoles par exemple Jean </a:t>
            </a:r>
            <a:r>
              <a:rPr lang="fr-FR" sz="1200" dirty="0" err="1">
                <a:solidFill>
                  <a:prstClr val="black"/>
                </a:solidFill>
                <a:latin typeface="Comic Sans MS" panose="030F0702030302020204" pitchFamily="66" charset="0"/>
              </a:rPr>
              <a:t>Leyraud</a:t>
            </a:r>
            <a:r>
              <a:rPr lang="fr-FR" sz="1200" dirty="0">
                <a:solidFill>
                  <a:prstClr val="black"/>
                </a:solidFill>
                <a:latin typeface="Comic Sans MS" panose="030F0702030302020204" pitchFamily="66" charset="0"/>
              </a:rPr>
              <a:t> et Louis </a:t>
            </a:r>
            <a:r>
              <a:rPr lang="fr-FR" sz="1200" dirty="0" err="1">
                <a:solidFill>
                  <a:prstClr val="black"/>
                </a:solidFill>
                <a:latin typeface="Comic Sans MS" panose="030F0702030302020204" pitchFamily="66" charset="0"/>
              </a:rPr>
              <a:t>Duffès</a:t>
            </a:r>
            <a:r>
              <a:rPr lang="fr-FR" sz="1200" dirty="0">
                <a:solidFill>
                  <a:prstClr val="black"/>
                </a:solidFill>
                <a:latin typeface="Comic Sans MS" panose="030F0702030302020204" pitchFamily="66" charset="0"/>
              </a:rPr>
              <a:t> à </a:t>
            </a:r>
            <a:r>
              <a:rPr lang="fr-FR" sz="1200" dirty="0" err="1">
                <a:solidFill>
                  <a:prstClr val="black"/>
                </a:solidFill>
                <a:latin typeface="Comic Sans MS" panose="030F0702030302020204" pitchFamily="66" charset="0"/>
              </a:rPr>
              <a:t>Pierregras</a:t>
            </a:r>
            <a:r>
              <a:rPr lang="fr-FR" sz="1200" dirty="0">
                <a:solidFill>
                  <a:prstClr val="black"/>
                </a:solidFill>
                <a:latin typeface="Comic Sans MS" panose="030F0702030302020204" pitchFamily="66" charset="0"/>
              </a:rPr>
              <a:t>, Louis et Antoine André à </a:t>
            </a:r>
            <a:r>
              <a:rPr lang="fr-FR" sz="1200" dirty="0" err="1">
                <a:solidFill>
                  <a:prstClr val="black"/>
                </a:solidFill>
                <a:latin typeface="Comic Sans MS" panose="030F0702030302020204" pitchFamily="66" charset="0"/>
              </a:rPr>
              <a:t>Chadouillet</a:t>
            </a:r>
            <a:r>
              <a:rPr lang="fr-FR" sz="1200" dirty="0">
                <a:solidFill>
                  <a:prstClr val="black"/>
                </a:solidFill>
                <a:latin typeface="Comic Sans MS" panose="030F0702030302020204" pitchFamily="66" charset="0"/>
              </a:rPr>
              <a:t>…Les étables sont rares : une à St André, une à </a:t>
            </a:r>
            <a:r>
              <a:rPr lang="fr-FR" sz="1200" dirty="0" err="1">
                <a:solidFill>
                  <a:prstClr val="black"/>
                </a:solidFill>
                <a:latin typeface="Comic Sans MS" panose="030F0702030302020204" pitchFamily="66" charset="0"/>
              </a:rPr>
              <a:t>Chadouillet</a:t>
            </a:r>
            <a:r>
              <a:rPr lang="fr-FR" sz="1200" dirty="0">
                <a:solidFill>
                  <a:prstClr val="black"/>
                </a:solidFill>
                <a:latin typeface="Comic Sans MS" panose="030F0702030302020204" pitchFamily="66" charset="0"/>
              </a:rPr>
              <a:t> et une à Chazelles; les </a:t>
            </a:r>
            <a:r>
              <a:rPr lang="fr-FR" sz="1200" b="1" dirty="0">
                <a:solidFill>
                  <a:prstClr val="black"/>
                </a:solidFill>
                <a:latin typeface="Comic Sans MS" panose="030F0702030302020204" pitchFamily="66" charset="0"/>
              </a:rPr>
              <a:t>bovins</a:t>
            </a:r>
            <a:r>
              <a:rPr lang="fr-FR" sz="1200" dirty="0">
                <a:solidFill>
                  <a:prstClr val="black"/>
                </a:solidFill>
                <a:latin typeface="Comic Sans MS" panose="030F0702030302020204" pitchFamily="66" charset="0"/>
              </a:rPr>
              <a:t> sont utilisés comme attelage et fournissent le lait.. Trois </a:t>
            </a:r>
            <a:r>
              <a:rPr lang="fr-FR" sz="1200" i="1" dirty="0" err="1" smtClean="0">
                <a:solidFill>
                  <a:prstClr val="black"/>
                </a:solidFill>
                <a:latin typeface="Comic Sans MS" panose="030F0702030302020204" pitchFamily="66" charset="0"/>
              </a:rPr>
              <a:t>jasses</a:t>
            </a:r>
            <a:r>
              <a:rPr lang="fr-FR" sz="1000" baseline="30000" dirty="0" smtClean="0">
                <a:solidFill>
                  <a:prstClr val="black"/>
                </a:solidFill>
                <a:latin typeface="Comic Sans MS" panose="030F0702030302020204" pitchFamily="66" charset="0"/>
              </a:rPr>
              <a:t>*1 </a:t>
            </a:r>
            <a:r>
              <a:rPr lang="fr-FR" sz="1200" dirty="0" smtClean="0">
                <a:solidFill>
                  <a:prstClr val="black"/>
                </a:solidFill>
                <a:latin typeface="Comic Sans MS" panose="030F0702030302020204" pitchFamily="66" charset="0"/>
              </a:rPr>
              <a:t>d’importance </a:t>
            </a:r>
            <a:r>
              <a:rPr lang="fr-FR" sz="1200" dirty="0">
                <a:solidFill>
                  <a:prstClr val="black"/>
                </a:solidFill>
                <a:latin typeface="Comic Sans MS" panose="030F0702030302020204" pitchFamily="66" charset="0"/>
              </a:rPr>
              <a:t>(François </a:t>
            </a:r>
            <a:r>
              <a:rPr lang="fr-FR" sz="1200" dirty="0" err="1">
                <a:solidFill>
                  <a:prstClr val="black"/>
                </a:solidFill>
                <a:latin typeface="Comic Sans MS" panose="030F0702030302020204" pitchFamily="66" charset="0"/>
              </a:rPr>
              <a:t>Boissin</a:t>
            </a:r>
            <a:r>
              <a:rPr lang="fr-FR" sz="1200" dirty="0">
                <a:solidFill>
                  <a:prstClr val="black"/>
                </a:solidFill>
                <a:latin typeface="Comic Sans MS" panose="030F0702030302020204" pitchFamily="66" charset="0"/>
              </a:rPr>
              <a:t> Laroche 60 m²,Veuve Roman 80m²et Jean Antoine </a:t>
            </a:r>
            <a:r>
              <a:rPr lang="fr-FR" sz="1200" dirty="0" err="1">
                <a:solidFill>
                  <a:prstClr val="black"/>
                </a:solidFill>
                <a:latin typeface="Comic Sans MS" panose="030F0702030302020204" pitchFamily="66" charset="0"/>
              </a:rPr>
              <a:t>Graffand</a:t>
            </a:r>
            <a:r>
              <a:rPr lang="fr-FR" sz="1200" dirty="0">
                <a:solidFill>
                  <a:prstClr val="black"/>
                </a:solidFill>
                <a:latin typeface="Comic Sans MS" panose="030F0702030302020204" pitchFamily="66" charset="0"/>
              </a:rPr>
              <a:t> 120 m²) sont signalées: Jean </a:t>
            </a:r>
            <a:r>
              <a:rPr lang="fr-FR" sz="1200" dirty="0" err="1">
                <a:solidFill>
                  <a:prstClr val="black"/>
                </a:solidFill>
                <a:latin typeface="Comic Sans MS" panose="030F0702030302020204" pitchFamily="66" charset="0"/>
              </a:rPr>
              <a:t>Graffand</a:t>
            </a:r>
            <a:r>
              <a:rPr lang="fr-FR" sz="1200" dirty="0">
                <a:solidFill>
                  <a:prstClr val="black"/>
                </a:solidFill>
                <a:latin typeface="Comic Sans MS" panose="030F0702030302020204" pitchFamily="66" charset="0"/>
              </a:rPr>
              <a:t> embauche chaque année un berger à </a:t>
            </a:r>
            <a:r>
              <a:rPr lang="fr-FR" sz="1200" dirty="0" smtClean="0">
                <a:solidFill>
                  <a:prstClr val="black"/>
                </a:solidFill>
                <a:latin typeface="Comic Sans MS" panose="030F0702030302020204" pitchFamily="66" charset="0"/>
              </a:rPr>
              <a:t>l’année, </a:t>
            </a:r>
            <a:r>
              <a:rPr lang="fr-FR" sz="1200" dirty="0">
                <a:solidFill>
                  <a:prstClr val="black"/>
                </a:solidFill>
                <a:latin typeface="Comic Sans MS" panose="030F0702030302020204" pitchFamily="66" charset="0"/>
              </a:rPr>
              <a:t>pour un troupeau de 100 à 120 brebis à </a:t>
            </a:r>
            <a:r>
              <a:rPr lang="fr-FR" sz="1200" dirty="0" err="1">
                <a:solidFill>
                  <a:prstClr val="black"/>
                </a:solidFill>
                <a:latin typeface="Comic Sans MS" panose="030F0702030302020204" pitchFamily="66" charset="0"/>
              </a:rPr>
              <a:t>Chadouillet</a:t>
            </a:r>
            <a:r>
              <a:rPr lang="fr-FR" sz="1200" dirty="0">
                <a:solidFill>
                  <a:prstClr val="black"/>
                </a:solidFill>
                <a:latin typeface="Comic Sans MS" panose="030F0702030302020204" pitchFamily="66" charset="0"/>
              </a:rPr>
              <a:t>. Des </a:t>
            </a:r>
            <a:r>
              <a:rPr lang="fr-FR" sz="1200" dirty="0" smtClean="0">
                <a:solidFill>
                  <a:prstClr val="black"/>
                </a:solidFill>
                <a:latin typeface="Comic Sans MS" panose="030F0702030302020204" pitchFamily="66" charset="0"/>
              </a:rPr>
              <a:t>prés et  </a:t>
            </a:r>
            <a:r>
              <a:rPr lang="fr-FR" sz="1200" dirty="0">
                <a:solidFill>
                  <a:prstClr val="black"/>
                </a:solidFill>
                <a:latin typeface="Comic Sans MS" panose="030F0702030302020204" pitchFamily="66" charset="0"/>
              </a:rPr>
              <a:t>clos d’herbage permettent essentiellement  aux plus aisés de </a:t>
            </a:r>
            <a:r>
              <a:rPr lang="fr-FR" sz="1200" dirty="0" smtClean="0">
                <a:solidFill>
                  <a:prstClr val="black"/>
                </a:solidFill>
                <a:latin typeface="Comic Sans MS" panose="030F0702030302020204" pitchFamily="66" charset="0"/>
              </a:rPr>
              <a:t>développer </a:t>
            </a:r>
            <a:r>
              <a:rPr lang="fr-FR" sz="1200" dirty="0">
                <a:solidFill>
                  <a:prstClr val="black"/>
                </a:solidFill>
                <a:latin typeface="Comic Sans MS" panose="030F0702030302020204" pitchFamily="66" charset="0"/>
              </a:rPr>
              <a:t>un élevage rémunérateur</a:t>
            </a:r>
            <a:r>
              <a:rPr lang="fr-FR" sz="1200" dirty="0" smtClean="0">
                <a:solidFill>
                  <a:prstClr val="black"/>
                </a:solidFill>
                <a:latin typeface="Comic Sans MS" panose="030F0702030302020204" pitchFamily="66" charset="0"/>
              </a:rPr>
              <a:t>. Des « ferrages » semées en céréales ou plantes fourragères, proches des maisons, souvent encloses, sont fauchées en vert pour améliorer l’alimentation notamment des brebis pleines ou après la mise bas.. A la différence de ces troupeaux de quelque importance, il  </a:t>
            </a:r>
            <a:r>
              <a:rPr lang="fr-FR" sz="1200" dirty="0">
                <a:solidFill>
                  <a:prstClr val="black"/>
                </a:solidFill>
                <a:latin typeface="Comic Sans MS" panose="030F0702030302020204" pitchFamily="66" charset="0"/>
              </a:rPr>
              <a:t>est probable que les quelques </a:t>
            </a:r>
            <a:r>
              <a:rPr lang="fr-FR" sz="1200" dirty="0" smtClean="0">
                <a:solidFill>
                  <a:prstClr val="black"/>
                </a:solidFill>
                <a:latin typeface="Comic Sans MS" panose="030F0702030302020204" pitchFamily="66" charset="0"/>
              </a:rPr>
              <a:t>moutons, </a:t>
            </a:r>
            <a:r>
              <a:rPr lang="fr-FR" sz="1200" dirty="0">
                <a:solidFill>
                  <a:prstClr val="black"/>
                </a:solidFill>
                <a:latin typeface="Comic Sans MS" panose="030F0702030302020204" pitchFamily="66" charset="0"/>
              </a:rPr>
              <a:t>que possédaient de nombreux </a:t>
            </a:r>
            <a:r>
              <a:rPr lang="fr-FR" sz="1200" dirty="0" smtClean="0">
                <a:solidFill>
                  <a:prstClr val="black"/>
                </a:solidFill>
                <a:latin typeface="Comic Sans MS" panose="030F0702030302020204" pitchFamily="66" charset="0"/>
              </a:rPr>
              <a:t>habitants devaient se contenter de paître dans les </a:t>
            </a:r>
            <a:r>
              <a:rPr lang="fr-FR" sz="1200" dirty="0" err="1" smtClean="0">
                <a:solidFill>
                  <a:prstClr val="black"/>
                </a:solidFill>
                <a:latin typeface="Comic Sans MS" panose="030F0702030302020204" pitchFamily="66" charset="0"/>
              </a:rPr>
              <a:t>hermas</a:t>
            </a:r>
            <a:r>
              <a:rPr lang="fr-FR" sz="1200" dirty="0" smtClean="0">
                <a:solidFill>
                  <a:prstClr val="black"/>
                </a:solidFill>
                <a:latin typeface="Comic Sans MS" panose="030F0702030302020204" pitchFamily="66" charset="0"/>
              </a:rPr>
              <a:t> et étaient abrités dans des </a:t>
            </a:r>
            <a:r>
              <a:rPr lang="fr-FR" sz="1200" dirty="0" err="1" smtClean="0">
                <a:solidFill>
                  <a:prstClr val="black"/>
                </a:solidFill>
                <a:latin typeface="Comic Sans MS" panose="030F0702030302020204" pitchFamily="66" charset="0"/>
              </a:rPr>
              <a:t>rez</a:t>
            </a:r>
            <a:r>
              <a:rPr lang="fr-FR" sz="1200" dirty="0" smtClean="0">
                <a:solidFill>
                  <a:prstClr val="black"/>
                </a:solidFill>
                <a:latin typeface="Comic Sans MS" panose="030F0702030302020204" pitchFamily="66" charset="0"/>
              </a:rPr>
              <a:t> de chaussée voûtés </a:t>
            </a:r>
            <a:r>
              <a:rPr lang="fr-FR" sz="1200" dirty="0" smtClean="0">
                <a:latin typeface="Comic Sans MS" panose="030F0702030302020204" pitchFamily="66" charset="0"/>
              </a:rPr>
              <a:t>des maisons</a:t>
            </a:r>
            <a:r>
              <a:rPr lang="fr-FR" sz="1200" dirty="0" smtClean="0">
                <a:solidFill>
                  <a:prstClr val="black"/>
                </a:solidFill>
                <a:latin typeface="Comic Sans MS" panose="030F0702030302020204" pitchFamily="66" charset="0"/>
              </a:rPr>
              <a:t> avec le porc (qui </a:t>
            </a:r>
            <a:r>
              <a:rPr lang="fr-FR" sz="1200" dirty="0">
                <a:solidFill>
                  <a:prstClr val="black"/>
                </a:solidFill>
                <a:latin typeface="Comic Sans MS" panose="030F0702030302020204" pitchFamily="66" charset="0"/>
              </a:rPr>
              <a:t>n’apparaît </a:t>
            </a:r>
            <a:r>
              <a:rPr lang="fr-FR" sz="1200" dirty="0" smtClean="0">
                <a:solidFill>
                  <a:prstClr val="black"/>
                </a:solidFill>
                <a:latin typeface="Comic Sans MS" panose="030F0702030302020204" pitchFamily="66" charset="0"/>
              </a:rPr>
              <a:t>que </a:t>
            </a:r>
            <a:r>
              <a:rPr lang="fr-FR" sz="1200" dirty="0">
                <a:solidFill>
                  <a:prstClr val="black"/>
                </a:solidFill>
                <a:latin typeface="Comic Sans MS" panose="030F0702030302020204" pitchFamily="66" charset="0"/>
              </a:rPr>
              <a:t>par le </a:t>
            </a:r>
            <a:r>
              <a:rPr lang="fr-FR" sz="1200" dirty="0" smtClean="0">
                <a:solidFill>
                  <a:prstClr val="black"/>
                </a:solidFill>
                <a:latin typeface="Comic Sans MS" panose="030F0702030302020204" pitchFamily="66" charset="0"/>
              </a:rPr>
              <a:t>biais de la mention d</a:t>
            </a:r>
            <a:r>
              <a:rPr lang="fr-FR" sz="1200" dirty="0">
                <a:solidFill>
                  <a:prstClr val="black"/>
                </a:solidFill>
                <a:latin typeface="Comic Sans MS" panose="030F0702030302020204" pitchFamily="66" charset="0"/>
              </a:rPr>
              <a:t>’ «</a:t>
            </a:r>
            <a:r>
              <a:rPr lang="fr-FR" sz="1200" i="1" dirty="0" err="1">
                <a:solidFill>
                  <a:prstClr val="black"/>
                </a:solidFill>
                <a:latin typeface="Comic Sans MS" panose="030F0702030302020204" pitchFamily="66" charset="0"/>
              </a:rPr>
              <a:t>ubis</a:t>
            </a:r>
            <a:r>
              <a:rPr lang="fr-FR" sz="1200" dirty="0">
                <a:solidFill>
                  <a:prstClr val="black"/>
                </a:solidFill>
                <a:latin typeface="Comic Sans MS" panose="030F0702030302020204" pitchFamily="66" charset="0"/>
              </a:rPr>
              <a:t>» : fosse à </a:t>
            </a:r>
            <a:r>
              <a:rPr lang="fr-FR" sz="1200" dirty="0" smtClean="0">
                <a:solidFill>
                  <a:prstClr val="black"/>
                </a:solidFill>
                <a:latin typeface="Comic Sans MS" panose="030F0702030302020204" pitchFamily="66" charset="0"/>
              </a:rPr>
              <a:t>purin ou petit abri couvert)</a:t>
            </a:r>
            <a:r>
              <a:rPr lang="fr-FR" sz="1200" dirty="0" smtClean="0">
                <a:latin typeface="Comic Sans MS" panose="030F0702030302020204" pitchFamily="66" charset="0"/>
              </a:rPr>
              <a:t>. </a:t>
            </a:r>
            <a:endParaRPr lang="fr-FR" sz="1200" dirty="0">
              <a:latin typeface="Comic Sans MS" panose="030F0702030302020204" pitchFamily="66" charset="0"/>
            </a:endParaRPr>
          </a:p>
          <a:p>
            <a:pPr lvl="0" algn="just"/>
            <a:r>
              <a:rPr lang="fr-FR" sz="1200" dirty="0">
                <a:latin typeface="Comic Sans MS" panose="030F0702030302020204" pitchFamily="66" charset="0"/>
              </a:rPr>
              <a:t> </a:t>
            </a:r>
            <a:r>
              <a:rPr lang="fr-FR" sz="1200" dirty="0" smtClean="0">
                <a:latin typeface="Comic Sans MS" panose="030F0702030302020204" pitchFamily="66" charset="0"/>
              </a:rPr>
              <a:t>   </a:t>
            </a:r>
            <a:r>
              <a:rPr lang="fr-FR" sz="1200" dirty="0">
                <a:latin typeface="Comic Sans MS" panose="030F0702030302020204" pitchFamily="66" charset="0"/>
              </a:rPr>
              <a:t>Les </a:t>
            </a:r>
            <a:r>
              <a:rPr lang="fr-FR" sz="1200" b="1" dirty="0" smtClean="0">
                <a:latin typeface="Comic Sans MS" panose="030F0702030302020204" pitchFamily="66" charset="0"/>
              </a:rPr>
              <a:t>chèvres</a:t>
            </a:r>
            <a:r>
              <a:rPr lang="fr-FR" sz="1200" dirty="0" smtClean="0">
                <a:latin typeface="Comic Sans MS" panose="030F0702030302020204" pitchFamily="66" charset="0"/>
              </a:rPr>
              <a:t> étaient officiellement… 111 </a:t>
            </a:r>
            <a:r>
              <a:rPr lang="fr-FR" sz="1200" dirty="0">
                <a:latin typeface="Comic Sans MS" panose="030F0702030302020204" pitchFamily="66" charset="0"/>
              </a:rPr>
              <a:t>à St André pour plus de 130 </a:t>
            </a:r>
            <a:r>
              <a:rPr lang="fr-FR" sz="1200" dirty="0" smtClean="0">
                <a:latin typeface="Comic Sans MS" panose="030F0702030302020204" pitchFamily="66" charset="0"/>
              </a:rPr>
              <a:t>foyers, </a:t>
            </a:r>
            <a:r>
              <a:rPr lang="fr-FR" sz="1200" dirty="0">
                <a:latin typeface="Comic Sans MS" panose="030F0702030302020204" pitchFamily="66" charset="0"/>
              </a:rPr>
              <a:t>lors d’une enquête du 5 Janvier 1803 dont le but était de contrôler le pacage des chèvres qui multipliaient les dégâts: « </a:t>
            </a:r>
            <a:r>
              <a:rPr lang="fr-FR" sz="1200" i="1" dirty="0">
                <a:latin typeface="Comic Sans MS" panose="030F0702030302020204" pitchFamily="66" charset="0"/>
              </a:rPr>
              <a:t>tout habitant propriétaire qui voudra avoir une  chèvre sera tenu de la conduire à l’attache et ne pourra la faire paître que dans sa  propriété pour chaque bête,…sous peine d’une amende de trois journées  de </a:t>
            </a:r>
            <a:r>
              <a:rPr lang="fr-FR" sz="1200" i="1" dirty="0" smtClean="0">
                <a:latin typeface="Comic Sans MS" panose="030F0702030302020204" pitchFamily="66" charset="0"/>
              </a:rPr>
              <a:t>travail »</a:t>
            </a:r>
            <a:r>
              <a:rPr lang="fr-FR" sz="1200" baseline="30000" dirty="0" smtClean="0">
                <a:latin typeface="Comic Sans MS" panose="030F0702030302020204" pitchFamily="66" charset="0"/>
              </a:rPr>
              <a:t>*2</a:t>
            </a:r>
            <a:r>
              <a:rPr lang="fr-FR" sz="1200" dirty="0" smtClean="0">
                <a:latin typeface="Comic Sans MS" panose="030F0702030302020204" pitchFamily="66" charset="0"/>
              </a:rPr>
              <a:t>.</a:t>
            </a:r>
            <a:r>
              <a:rPr lang="fr-FR" sz="1200" i="1" dirty="0" smtClean="0">
                <a:latin typeface="Comic Sans MS" panose="030F0702030302020204" pitchFamily="66" charset="0"/>
              </a:rPr>
              <a:t> </a:t>
            </a:r>
            <a:r>
              <a:rPr lang="fr-FR" sz="1200" dirty="0" smtClean="0">
                <a:latin typeface="Comic Sans MS" panose="030F0702030302020204" pitchFamily="66" charset="0"/>
              </a:rPr>
              <a:t>On </a:t>
            </a:r>
            <a:r>
              <a:rPr lang="fr-FR" sz="1200" dirty="0">
                <a:latin typeface="Comic Sans MS" panose="030F0702030302020204" pitchFamily="66" charset="0"/>
              </a:rPr>
              <a:t>comprend le manque d’empressement des habitants à les déclarer. Il n’existe à St André « </a:t>
            </a:r>
            <a:r>
              <a:rPr lang="fr-FR" sz="1200" i="1" dirty="0" smtClean="0">
                <a:latin typeface="Comic Sans MS" panose="030F0702030302020204" pitchFamily="66" charset="0"/>
              </a:rPr>
              <a:t>aucun </a:t>
            </a:r>
            <a:r>
              <a:rPr lang="fr-FR" sz="1200" i="1" dirty="0">
                <a:latin typeface="Comic Sans MS" panose="030F0702030302020204" pitchFamily="66" charset="0"/>
              </a:rPr>
              <a:t>usage de parcours et de vaine pâture</a:t>
            </a:r>
            <a:r>
              <a:rPr lang="fr-FR" sz="1200" dirty="0">
                <a:latin typeface="Comic Sans MS" panose="030F0702030302020204" pitchFamily="66" charset="0"/>
              </a:rPr>
              <a:t> </a:t>
            </a:r>
            <a:r>
              <a:rPr lang="fr-FR" sz="1200" dirty="0" smtClean="0">
                <a:latin typeface="Comic Sans MS" panose="030F0702030302020204" pitchFamily="66" charset="0"/>
              </a:rPr>
              <a:t>», </a:t>
            </a:r>
            <a:r>
              <a:rPr lang="fr-FR" sz="1200" dirty="0">
                <a:latin typeface="Comic Sans MS" panose="030F0702030302020204" pitchFamily="66" charset="0"/>
              </a:rPr>
              <a:t>usages qui permettait aux paysans sans terre de pouvoir faire paître leurs bêtes sur des biens communaux  ou sur les terres des propriétaires après la moisson. Pour ceux-ci, ils devront « </a:t>
            </a:r>
            <a:r>
              <a:rPr lang="fr-FR" sz="1200" i="1" dirty="0">
                <a:latin typeface="Comic Sans MS" panose="030F0702030302020204" pitchFamily="66" charset="0"/>
              </a:rPr>
              <a:t>les nourrir enfermées .. </a:t>
            </a:r>
            <a:r>
              <a:rPr lang="fr-FR" sz="1200" i="1" dirty="0" smtClean="0">
                <a:latin typeface="Comic Sans MS" panose="030F0702030302020204" pitchFamily="66" charset="0"/>
              </a:rPr>
              <a:t>et </a:t>
            </a:r>
            <a:r>
              <a:rPr lang="fr-FR" sz="1200" i="1" dirty="0">
                <a:latin typeface="Comic Sans MS" panose="030F0702030302020204" pitchFamily="66" charset="0"/>
              </a:rPr>
              <a:t>en aucune manière les mener paître dans les fonds de leurs voisins</a:t>
            </a:r>
            <a:r>
              <a:rPr lang="fr-FR" sz="1200" dirty="0">
                <a:latin typeface="Comic Sans MS" panose="030F0702030302020204" pitchFamily="66" charset="0"/>
              </a:rPr>
              <a:t> »; la menace est réitérée moins de deux ans plus tard car «  </a:t>
            </a:r>
            <a:r>
              <a:rPr lang="fr-FR" sz="1200" i="1" dirty="0">
                <a:latin typeface="Comic Sans MS" panose="030F0702030302020204" pitchFamily="66" charset="0"/>
              </a:rPr>
              <a:t>les plaintes se renouvellent  chaque jour contre plusieurs habitants de la commune qui nourrissent des chèvres.. dans tous les champs de leurs voisins plantés d’arbres mûriers et autres »; «la gendarmerie sera requise de tirer sur les chèvres, chaque particulier est autorisé à faire de  même » </a:t>
            </a:r>
            <a:r>
              <a:rPr lang="fr-FR" sz="1200" baseline="30000" dirty="0" smtClean="0">
                <a:latin typeface="Comic Sans MS" panose="030F0702030302020204" pitchFamily="66" charset="0"/>
              </a:rPr>
              <a:t>*2</a:t>
            </a:r>
            <a:endParaRPr lang="fr-FR" sz="1200" baseline="30000" dirty="0">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    Pour </a:t>
            </a:r>
            <a:r>
              <a:rPr lang="fr-FR" sz="1200" dirty="0">
                <a:solidFill>
                  <a:prstClr val="black"/>
                </a:solidFill>
                <a:latin typeface="Comic Sans MS" panose="030F0702030302020204" pitchFamily="66" charset="0"/>
              </a:rPr>
              <a:t>les habitants, la menace des loups est récurrente: le registre des délibérations rapporte qu’en 1803 « </a:t>
            </a:r>
            <a:r>
              <a:rPr lang="fr-FR" sz="1200" i="1" dirty="0">
                <a:solidFill>
                  <a:prstClr val="black"/>
                </a:solidFill>
                <a:latin typeface="Comic Sans MS" panose="030F0702030302020204" pitchFamily="66" charset="0"/>
              </a:rPr>
              <a:t> Le citoyen Jean Chamboredon instruit que depuis plusieurs mois les loups faisaient des ravages affreux aux troupeaux.. et désirant détruire ces animaux, s’occupait chaque jour de les attendre le soir et le matin et nous a déclaré que le 7 (novembre) sur les 5 heures du matin, entendant aboyer les chiens du village, il fut se poster dans un passage où les loups poursuivis par les chiens devaient </a:t>
            </a:r>
            <a:r>
              <a:rPr lang="fr-FR" sz="1200" i="1" dirty="0" smtClean="0">
                <a:solidFill>
                  <a:prstClr val="black"/>
                </a:solidFill>
                <a:latin typeface="Comic Sans MS" panose="030F0702030302020204" pitchFamily="66" charset="0"/>
              </a:rPr>
              <a:t>nécessairement passer… il en vit paraître trois, il tira six coups de fusil »; </a:t>
            </a:r>
            <a:r>
              <a:rPr lang="fr-FR" sz="1200" dirty="0" smtClean="0">
                <a:solidFill>
                  <a:prstClr val="black"/>
                </a:solidFill>
                <a:latin typeface="Comic Sans MS" panose="030F0702030302020204" pitchFamily="66" charset="0"/>
              </a:rPr>
              <a:t>il en tua un</a:t>
            </a:r>
            <a:r>
              <a:rPr lang="fr-FR" sz="1200" i="1" dirty="0" smtClean="0">
                <a:solidFill>
                  <a:prstClr val="black"/>
                </a:solidFill>
                <a:latin typeface="Comic Sans MS" panose="030F0702030302020204" pitchFamily="66" charset="0"/>
              </a:rPr>
              <a:t>, « que  nous avons reconnu être une femelle à laquelle nous avons coupé l’oreille droite… pour lui servir à obtenir les gratifications accordées par les lois</a:t>
            </a:r>
            <a:r>
              <a:rPr lang="fr-FR" sz="1200" baseline="30000" dirty="0" smtClean="0">
                <a:latin typeface="Comic Sans MS" panose="030F0702030302020204" pitchFamily="66" charset="0"/>
              </a:rPr>
              <a:t> *2</a:t>
            </a:r>
            <a:r>
              <a:rPr lang="fr-FR" sz="1200" i="1" dirty="0" smtClean="0">
                <a:solidFill>
                  <a:prstClr val="black"/>
                </a:solidFill>
                <a:latin typeface="Comic Sans MS" panose="030F0702030302020204" pitchFamily="66" charset="0"/>
              </a:rPr>
              <a:t>. » </a:t>
            </a:r>
            <a:r>
              <a:rPr lang="fr-FR" sz="1200" dirty="0" smtClean="0">
                <a:solidFill>
                  <a:prstClr val="black"/>
                </a:solidFill>
                <a:latin typeface="Comic Sans MS" panose="030F0702030302020204" pitchFamily="66" charset="0"/>
              </a:rPr>
              <a:t>Quelques mois plus tard, Jean </a:t>
            </a:r>
            <a:endParaRPr lang="fr-FR" sz="1200" i="1" dirty="0" smtClean="0">
              <a:solidFill>
                <a:prstClr val="black"/>
              </a:solidFill>
              <a:latin typeface="Comic Sans MS" panose="030F0702030302020204" pitchFamily="66" charset="0"/>
            </a:endParaRPr>
          </a:p>
          <a:p>
            <a:pPr lvl="0" algn="just"/>
            <a:endParaRPr lang="fr-FR" sz="1200" i="1" dirty="0" smtClean="0">
              <a:solidFill>
                <a:prstClr val="black"/>
              </a:solidFill>
              <a:latin typeface="Comic Sans MS" panose="030F0702030302020204" pitchFamily="66" charset="0"/>
            </a:endParaRPr>
          </a:p>
          <a:p>
            <a:pPr lvl="0" algn="just"/>
            <a:r>
              <a:rPr lang="fr-FR" sz="1000" dirty="0" smtClean="0">
                <a:solidFill>
                  <a:prstClr val="black"/>
                </a:solidFill>
                <a:latin typeface="Comic Sans MS" panose="030F0702030302020204" pitchFamily="66" charset="0"/>
              </a:rPr>
              <a:t>*</a:t>
            </a:r>
            <a:r>
              <a:rPr lang="fr-FR" sz="1000" baseline="30000" dirty="0" smtClean="0">
                <a:solidFill>
                  <a:prstClr val="black"/>
                </a:solidFill>
                <a:latin typeface="Comic Sans MS" panose="030F0702030302020204" pitchFamily="66" charset="0"/>
              </a:rPr>
              <a:t>1</a:t>
            </a:r>
            <a:r>
              <a:rPr lang="fr-FR" sz="1000" dirty="0" smtClean="0">
                <a:solidFill>
                  <a:prstClr val="black"/>
                </a:solidFill>
                <a:latin typeface="Comic Sans MS" panose="030F0702030302020204" pitchFamily="66" charset="0"/>
              </a:rPr>
              <a:t> </a:t>
            </a:r>
            <a:r>
              <a:rPr lang="fr-FR" sz="1000" dirty="0" err="1" smtClean="0">
                <a:solidFill>
                  <a:prstClr val="black"/>
                </a:solidFill>
                <a:latin typeface="Comic Sans MS" panose="030F0702030302020204" pitchFamily="66" charset="0"/>
              </a:rPr>
              <a:t>Jasse</a:t>
            </a:r>
            <a:r>
              <a:rPr lang="fr-FR" sz="1000" dirty="0">
                <a:solidFill>
                  <a:prstClr val="black"/>
                </a:solidFill>
                <a:latin typeface="Comic Sans MS" panose="030F0702030302020204" pitchFamily="66" charset="0"/>
              </a:rPr>
              <a:t>: bergeries</a:t>
            </a:r>
          </a:p>
          <a:p>
            <a:pPr lvl="0" algn="just"/>
            <a:r>
              <a:rPr lang="fr-FR" sz="1000" dirty="0" smtClean="0">
                <a:solidFill>
                  <a:prstClr val="black"/>
                </a:solidFill>
                <a:latin typeface="Comic Sans MS" panose="030F0702030302020204" pitchFamily="66" charset="0"/>
              </a:rPr>
              <a:t>*</a:t>
            </a:r>
            <a:r>
              <a:rPr lang="fr-FR" sz="1000" baseline="30000" dirty="0" smtClean="0">
                <a:solidFill>
                  <a:prstClr val="black"/>
                </a:solidFill>
                <a:latin typeface="Comic Sans MS" panose="030F0702030302020204" pitchFamily="66" charset="0"/>
              </a:rPr>
              <a:t>2</a:t>
            </a:r>
            <a:r>
              <a:rPr lang="fr-FR" sz="1000" dirty="0" smtClean="0">
                <a:solidFill>
                  <a:prstClr val="black"/>
                </a:solidFill>
                <a:latin typeface="Comic Sans MS" panose="030F0702030302020204" pitchFamily="66" charset="0"/>
              </a:rPr>
              <a:t>  </a:t>
            </a:r>
            <a:r>
              <a:rPr lang="fr-FR" sz="1000" dirty="0">
                <a:solidFill>
                  <a:prstClr val="black"/>
                </a:solidFill>
                <a:latin typeface="Comic Sans MS" panose="030F0702030302020204" pitchFamily="66" charset="0"/>
              </a:rPr>
              <a:t>Registres municipaux 1786; 1803..</a:t>
            </a:r>
          </a:p>
          <a:p>
            <a:pPr lvl="0" algn="just"/>
            <a:endParaRPr lang="fr-FR" sz="1200" i="1" dirty="0">
              <a:solidFill>
                <a:prstClr val="black"/>
              </a:solidFill>
              <a:latin typeface="Comic Sans MS" panose="030F0702030302020204" pitchFamily="66" charset="0"/>
            </a:endParaRPr>
          </a:p>
          <a:p>
            <a:pPr lvl="0" algn="just"/>
            <a:endParaRPr lang="fr-FR" sz="1200" i="1" dirty="0">
              <a:latin typeface="Comic Sans MS" panose="030F0702030302020204" pitchFamily="66" charset="0"/>
            </a:endParaRPr>
          </a:p>
          <a:p>
            <a:pPr lvl="0" algn="just"/>
            <a:endParaRPr lang="fr-FR" sz="1200" i="1" dirty="0">
              <a:latin typeface="Comic Sans MS" panose="030F0702030302020204" pitchFamily="66" charset="0"/>
            </a:endParaRPr>
          </a:p>
        </p:txBody>
      </p:sp>
    </p:spTree>
    <p:extLst>
      <p:ext uri="{BB962C8B-B14F-4D97-AF65-F5344CB8AC3E}">
        <p14:creationId xmlns:p14="http://schemas.microsoft.com/office/powerpoint/2010/main" val="26538884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9AE540FA-B2DC-47D9-B5B4-7D73B5514D83}"/>
              </a:ext>
            </a:extLst>
          </p:cNvPr>
          <p:cNvSpPr>
            <a:spLocks noGrp="1"/>
          </p:cNvSpPr>
          <p:nvPr>
            <p:ph type="sldNum" sz="quarter" idx="12"/>
          </p:nvPr>
        </p:nvSpPr>
        <p:spPr/>
        <p:txBody>
          <a:bodyPr/>
          <a:lstStyle/>
          <a:p>
            <a:fld id="{88FF42DF-82A7-4623-8844-46488C73A759}" type="slidenum">
              <a:rPr lang="fr-FR" b="1" smtClean="0">
                <a:solidFill>
                  <a:schemeClr val="tx1">
                    <a:lumMod val="95000"/>
                    <a:lumOff val="5000"/>
                  </a:schemeClr>
                </a:solidFill>
                <a:latin typeface="Comic Sans MS" pitchFamily="66" charset="0"/>
              </a:rPr>
              <a:pPr/>
              <a:t>13</a:t>
            </a:fld>
            <a:endParaRPr lang="fr-FR" b="1" dirty="0">
              <a:solidFill>
                <a:schemeClr val="tx1">
                  <a:lumMod val="95000"/>
                  <a:lumOff val="5000"/>
                </a:schemeClr>
              </a:solidFill>
              <a:latin typeface="Comic Sans MS" pitchFamily="66" charset="0"/>
            </a:endParaRPr>
          </a:p>
        </p:txBody>
      </p:sp>
      <p:sp>
        <p:nvSpPr>
          <p:cNvPr id="4" name="Rectangle 3">
            <a:extLst>
              <a:ext uri="{FF2B5EF4-FFF2-40B4-BE49-F238E27FC236}">
                <a16:creationId xmlns:a16="http://schemas.microsoft.com/office/drawing/2014/main" xmlns="" id="{D411DB69-3B81-4890-950D-560CEFEFF86E}"/>
              </a:ext>
            </a:extLst>
          </p:cNvPr>
          <p:cNvSpPr/>
          <p:nvPr/>
        </p:nvSpPr>
        <p:spPr>
          <a:xfrm>
            <a:off x="332656" y="179512"/>
            <a:ext cx="6525344" cy="8894743"/>
          </a:xfrm>
          <a:prstGeom prst="rect">
            <a:avLst/>
          </a:prstGeom>
        </p:spPr>
        <p:txBody>
          <a:bodyPr wrap="square">
            <a:spAutoFit/>
          </a:bodyPr>
          <a:lstStyle/>
          <a:p>
            <a:pPr algn="just">
              <a:tabLst>
                <a:tab pos="268288" algn="l"/>
              </a:tabLst>
            </a:pPr>
            <a:r>
              <a:rPr lang="fr-FR" sz="1200" dirty="0" smtClean="0">
                <a:solidFill>
                  <a:prstClr val="black"/>
                </a:solidFill>
                <a:latin typeface="Comic Sans MS" panose="030F0702030302020204" pitchFamily="66" charset="0"/>
              </a:rPr>
              <a:t>Guiraud, fait feu dans le grand </a:t>
            </a:r>
            <a:r>
              <a:rPr lang="fr-FR" sz="1200" dirty="0" err="1" smtClean="0">
                <a:solidFill>
                  <a:prstClr val="black"/>
                </a:solidFill>
                <a:latin typeface="Comic Sans MS" panose="030F0702030302020204" pitchFamily="66" charset="0"/>
              </a:rPr>
              <a:t>vallat</a:t>
            </a:r>
            <a:r>
              <a:rPr lang="fr-FR" sz="1200" dirty="0" smtClean="0">
                <a:solidFill>
                  <a:prstClr val="black"/>
                </a:solidFill>
                <a:latin typeface="Comic Sans MS" panose="030F0702030302020204" pitchFamily="66" charset="0"/>
              </a:rPr>
              <a:t> qui conduit au quartier du </a:t>
            </a:r>
            <a:r>
              <a:rPr lang="fr-FR" sz="1200" dirty="0" err="1" smtClean="0">
                <a:solidFill>
                  <a:prstClr val="black"/>
                </a:solidFill>
                <a:latin typeface="Comic Sans MS" panose="030F0702030302020204" pitchFamily="66" charset="0"/>
              </a:rPr>
              <a:t>Ranchas</a:t>
            </a:r>
            <a:r>
              <a:rPr lang="fr-FR" sz="1200" dirty="0" smtClean="0">
                <a:solidFill>
                  <a:prstClr val="black"/>
                </a:solidFill>
                <a:latin typeface="Comic Sans MS" panose="030F0702030302020204" pitchFamily="66" charset="0"/>
              </a:rPr>
              <a:t> « </a:t>
            </a:r>
            <a:r>
              <a:rPr lang="fr-FR" sz="1200" i="1" dirty="0" smtClean="0">
                <a:solidFill>
                  <a:prstClr val="black"/>
                </a:solidFill>
                <a:latin typeface="Comic Sans MS" panose="030F0702030302020204" pitchFamily="66" charset="0"/>
              </a:rPr>
              <a:t> où les loups avaient coutume de naître chaque année</a:t>
            </a:r>
            <a:r>
              <a:rPr lang="fr-FR" sz="1200" dirty="0" smtClean="0">
                <a:solidFill>
                  <a:prstClr val="black"/>
                </a:solidFill>
                <a:latin typeface="Comic Sans MS" panose="030F0702030302020204" pitchFamily="66" charset="0"/>
              </a:rPr>
              <a:t> »; il tue une « </a:t>
            </a:r>
            <a:r>
              <a:rPr lang="fr-FR" sz="1200" i="1" dirty="0" smtClean="0">
                <a:solidFill>
                  <a:prstClr val="black"/>
                </a:solidFill>
                <a:latin typeface="Comic Sans MS" panose="030F0702030302020204" pitchFamily="66" charset="0"/>
              </a:rPr>
              <a:t>femelle allaitant sept  petits cela  étant manifeste ayant du lait à sept boutons » </a:t>
            </a:r>
            <a:r>
              <a:rPr lang="fr-FR" sz="1200" dirty="0" smtClean="0">
                <a:solidFill>
                  <a:prstClr val="black"/>
                </a:solidFill>
                <a:latin typeface="Comic Sans MS" panose="030F0702030302020204" pitchFamily="66" charset="0"/>
              </a:rPr>
              <a:t>détruit les sept petits dans une caverne; </a:t>
            </a:r>
            <a:r>
              <a:rPr lang="fr-FR" sz="1200" i="1" dirty="0" smtClean="0">
                <a:solidFill>
                  <a:prstClr val="black"/>
                </a:solidFill>
                <a:latin typeface="Comic Sans MS" panose="030F0702030302020204" pitchFamily="66" charset="0"/>
              </a:rPr>
              <a:t>« il était dans le dessein de porter la tête de la mère avec plusieurs petits à Privas pour obtenir la récompense promise par le gouvernement ».</a:t>
            </a:r>
            <a:endParaRPr lang="fr-FR" sz="1200" baseline="30000" dirty="0" smtClean="0">
              <a:solidFill>
                <a:prstClr val="black"/>
              </a:solidFill>
              <a:latin typeface="Comic Sans MS" panose="030F0702030302020204" pitchFamily="66" charset="0"/>
            </a:endParaRPr>
          </a:p>
          <a:p>
            <a:pPr algn="just">
              <a:tabLst>
                <a:tab pos="268288" algn="l"/>
              </a:tabLst>
            </a:pPr>
            <a:endParaRPr lang="fr-FR" sz="1200" b="1" dirty="0" smtClean="0">
              <a:solidFill>
                <a:srgbClr val="00823B"/>
              </a:solidFill>
              <a:latin typeface="Comic Sans MS" panose="030F0702030302020204" pitchFamily="66" charset="0"/>
            </a:endParaRPr>
          </a:p>
          <a:p>
            <a:pPr algn="just">
              <a:tabLst>
                <a:tab pos="268288" algn="l"/>
              </a:tabLst>
            </a:pPr>
            <a:r>
              <a:rPr lang="fr-FR" sz="1400" b="1" dirty="0" smtClean="0">
                <a:solidFill>
                  <a:srgbClr val="00823B"/>
                </a:solidFill>
                <a:latin typeface="Comic Sans MS" panose="030F0702030302020204" pitchFamily="66" charset="0"/>
              </a:rPr>
              <a:t>B) Culture et artisanat associés: mûriers et soie, moutons et laine</a:t>
            </a:r>
          </a:p>
          <a:p>
            <a:pPr algn="just">
              <a:tabLst>
                <a:tab pos="268288" algn="l"/>
              </a:tabLst>
            </a:pPr>
            <a:endParaRPr lang="fr-FR" sz="1200" b="1" dirty="0" smtClean="0">
              <a:solidFill>
                <a:srgbClr val="00823B"/>
              </a:solidFill>
              <a:latin typeface="Comic Sans MS" panose="030F0702030302020204" pitchFamily="66" charset="0"/>
            </a:endParaRPr>
          </a:p>
          <a:p>
            <a:pPr lvl="0" algn="just">
              <a:tabLst>
                <a:tab pos="268288" algn="l"/>
              </a:tabLst>
            </a:pPr>
            <a:r>
              <a:rPr lang="fr-FR" sz="1200" b="1" dirty="0" smtClean="0">
                <a:solidFill>
                  <a:prstClr val="black"/>
                </a:solidFill>
                <a:latin typeface="Comic Sans MS" panose="030F0702030302020204" pitchFamily="66" charset="0"/>
              </a:rPr>
              <a:t>1) culture et artisanat associés: mûriers et soie</a:t>
            </a:r>
          </a:p>
          <a:p>
            <a:pPr lvl="0" algn="just"/>
            <a:r>
              <a:rPr lang="fr-FR" sz="1200" b="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Seulement huit plantations de mûriers</a:t>
            </a:r>
            <a:r>
              <a:rPr lang="fr-FR" sz="1200" dirty="0" smtClean="0">
                <a:solidFill>
                  <a:srgbClr val="FF0000"/>
                </a:solidFill>
                <a:latin typeface="Comic Sans MS" panose="030F0702030302020204" pitchFamily="66" charset="0"/>
              </a:rPr>
              <a:t> </a:t>
            </a:r>
            <a:r>
              <a:rPr lang="fr-FR" sz="1200" dirty="0" smtClean="0">
                <a:solidFill>
                  <a:prstClr val="black"/>
                </a:solidFill>
                <a:latin typeface="Comic Sans MS" panose="030F0702030302020204" pitchFamily="66" charset="0"/>
              </a:rPr>
              <a:t>« qui par de grands </a:t>
            </a:r>
            <a:r>
              <a:rPr lang="fr-FR" sz="1200" i="1" dirty="0" smtClean="0">
                <a:solidFill>
                  <a:prstClr val="black"/>
                </a:solidFill>
                <a:latin typeface="Comic Sans MS" panose="030F0702030302020204" pitchFamily="66" charset="0"/>
              </a:rPr>
              <a:t>soins, veilles et travaux nous procurent quelques cocons </a:t>
            </a:r>
            <a:r>
              <a:rPr lang="fr-FR" sz="1200" baseline="30000" dirty="0" smtClean="0">
                <a:solidFill>
                  <a:prstClr val="black"/>
                </a:solidFill>
                <a:latin typeface="Comic Sans MS" panose="030F0702030302020204" pitchFamily="66" charset="0"/>
              </a:rPr>
              <a:t>*1</a:t>
            </a:r>
            <a:r>
              <a:rPr lang="fr-FR" sz="1200" i="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sont signalées dans l’état des propriétés parfois associées à la vigne; mais il semble qu’on ne les considère pas comme de véritables cultures d’autant qu’ils sont parfois plantés en bordure des champs: on sait par exemple que le curé Chas plante  des mûriers dans la terre sous le presbytère mais ils n’apparaissent pas dans l’état des propriétés ni ceux de Graffand à Lacroix. « L’état des réparations » menées par Jean Antoine Graffand à Pierregras, fait apparaître d’importantes plantations de mûriers sur des terres  nouvellement défrichées après 1793 (dont une de mille mûriers). L’éducation des vers à soie est pourtant une activité essentielle dans les maisons de la paroisse. Sept «</a:t>
            </a:r>
            <a:r>
              <a:rPr lang="fr-FR" sz="1200" i="1" dirty="0" err="1" smtClean="0">
                <a:solidFill>
                  <a:prstClr val="black"/>
                </a:solidFill>
                <a:latin typeface="Comic Sans MS" panose="030F0702030302020204" pitchFamily="66" charset="0"/>
              </a:rPr>
              <a:t>maniassières</a:t>
            </a:r>
            <a:r>
              <a:rPr lang="fr-FR" sz="1200" dirty="0" smtClean="0">
                <a:solidFill>
                  <a:prstClr val="black"/>
                </a:solidFill>
                <a:latin typeface="Comic Sans MS" panose="030F0702030302020204" pitchFamily="66" charset="0"/>
              </a:rPr>
              <a:t> » sont  établies essentiellement à </a:t>
            </a:r>
            <a:r>
              <a:rPr lang="fr-FR" sz="1200" dirty="0" err="1" smtClean="0">
                <a:solidFill>
                  <a:prstClr val="black"/>
                </a:solidFill>
                <a:latin typeface="Comic Sans MS" panose="030F0702030302020204" pitchFamily="66" charset="0"/>
              </a:rPr>
              <a:t>Chadouillet</a:t>
            </a:r>
            <a:r>
              <a:rPr lang="fr-FR" sz="1200" dirty="0" smtClean="0">
                <a:solidFill>
                  <a:prstClr val="black"/>
                </a:solidFill>
                <a:latin typeface="Comic Sans MS" panose="030F0702030302020204" pitchFamily="66" charset="0"/>
              </a:rPr>
              <a:t> (six), une à  Pierregras de 120m² appartient au notaire Deslèbres; il faut ajouter une ou deux </a:t>
            </a:r>
            <a:r>
              <a:rPr lang="fr-FR" sz="1200" dirty="0" err="1" smtClean="0">
                <a:solidFill>
                  <a:prstClr val="black"/>
                </a:solidFill>
                <a:latin typeface="Comic Sans MS" panose="030F0702030302020204" pitchFamily="66" charset="0"/>
              </a:rPr>
              <a:t>maniassières</a:t>
            </a:r>
            <a:r>
              <a:rPr lang="fr-FR" sz="1200" dirty="0" smtClean="0">
                <a:solidFill>
                  <a:prstClr val="black"/>
                </a:solidFill>
                <a:latin typeface="Comic Sans MS" panose="030F0702030302020204" pitchFamily="66" charset="0"/>
              </a:rPr>
              <a:t> de Jean Graffand de Pierregras qui fonctionnent jusqu’en Juillet 1792 où l’incendie de St André par les troupes révolutionnaires à la suite de l’insurrection royaliste de </a:t>
            </a:r>
            <a:r>
              <a:rPr lang="fr-FR" sz="1200" dirty="0" err="1" smtClean="0">
                <a:solidFill>
                  <a:prstClr val="black"/>
                </a:solidFill>
                <a:latin typeface="Comic Sans MS" panose="030F0702030302020204" pitchFamily="66" charset="0"/>
              </a:rPr>
              <a:t>Saillans</a:t>
            </a:r>
            <a:r>
              <a:rPr lang="fr-FR" sz="1200" dirty="0" smtClean="0">
                <a:solidFill>
                  <a:prstClr val="black"/>
                </a:solidFill>
                <a:latin typeface="Comic Sans MS" panose="030F0702030302020204" pitchFamily="66" charset="0"/>
              </a:rPr>
              <a:t> ruine leur maison. Trente « chambres » sont occupées de façon temporaire pour l’éducation des vers à soie, retournant ensuite à usage d’habitation. Si cette activité est généralement le fait de cultivateurs plutôt aisés ( plus de 50 livres), elle permet aussi à quelques artisans, notamment de </a:t>
            </a:r>
            <a:r>
              <a:rPr lang="fr-FR" sz="1200" dirty="0" err="1" smtClean="0">
                <a:solidFill>
                  <a:prstClr val="black"/>
                </a:solidFill>
                <a:latin typeface="Comic Sans MS" panose="030F0702030302020204" pitchFamily="66" charset="0"/>
              </a:rPr>
              <a:t>Chazelles</a:t>
            </a:r>
            <a:r>
              <a:rPr lang="fr-FR" sz="1200" dirty="0" smtClean="0">
                <a:solidFill>
                  <a:prstClr val="black"/>
                </a:solidFill>
                <a:latin typeface="Comic Sans MS" panose="030F0702030302020204" pitchFamily="66" charset="0"/>
              </a:rPr>
              <a:t>, qui peuvent se libérer de leur travail pour environ cinq semaines, de compléter leur revenu. Les propriétaires embauchent des travailleurs temporaires de St André et des alentours pour le ramassage de la feuille: ainsi le registre de Jean Graffand note que ce travail commence, en 1786, le 8 mai avec un ramasseur les deux premiers jours, puis s’en ajoutent deux les trois jours suivants, puis trois les six jours d’après; ils sont sept à huit pour les cinq jours d’après pour ensuite être neuf pour quatorze jours; avec la montée des vers à soie, ils ne sont plus que cinq, puis quatre  et enfin trois… C’est un travail bien payé (comme celui des moissonneurs) de une livre par jour. Il faut ajouter la main d’œuvre familiale réquisitionnée pour cette période d’intense activité; une enfant nourrissant les vers à soie est retrouvée endormie sur une «</a:t>
            </a:r>
            <a:r>
              <a:rPr lang="fr-FR" sz="1200" i="1" dirty="0" err="1" smtClean="0">
                <a:solidFill>
                  <a:prstClr val="black"/>
                </a:solidFill>
                <a:latin typeface="Comic Sans MS" panose="030F0702030302020204" pitchFamily="66" charset="0"/>
              </a:rPr>
              <a:t>taoullière</a:t>
            </a:r>
            <a:r>
              <a:rPr lang="fr-FR" sz="1200" baseline="30000" dirty="0" smtClean="0">
                <a:solidFill>
                  <a:prstClr val="black"/>
                </a:solidFill>
                <a:latin typeface="Comic Sans MS" panose="030F0702030302020204" pitchFamily="66" charset="0"/>
              </a:rPr>
              <a:t>»*2,</a:t>
            </a:r>
            <a:r>
              <a:rPr lang="fr-FR" sz="1200" dirty="0" smtClean="0">
                <a:solidFill>
                  <a:prstClr val="black"/>
                </a:solidFill>
                <a:latin typeface="Comic Sans MS" panose="030F0702030302020204" pitchFamily="66" charset="0"/>
              </a:rPr>
              <a:t> épuisée... La feuille est vendue parfois à d’autres habitants de la paroisse : Jean Graffand vend treize quintaux de feuilles en 1786 pour 61 livres à Jean </a:t>
            </a:r>
            <a:r>
              <a:rPr lang="fr-FR" sz="1200" dirty="0" err="1" smtClean="0">
                <a:solidFill>
                  <a:prstClr val="black"/>
                </a:solidFill>
                <a:latin typeface="Comic Sans MS" panose="030F0702030302020204" pitchFamily="66" charset="0"/>
              </a:rPr>
              <a:t>Nouelle</a:t>
            </a:r>
            <a:r>
              <a:rPr lang="fr-FR" sz="1200" dirty="0" smtClean="0">
                <a:solidFill>
                  <a:prstClr val="black"/>
                </a:solidFill>
                <a:latin typeface="Comic Sans MS" panose="030F0702030302020204" pitchFamily="66" charset="0"/>
              </a:rPr>
              <a:t> de </a:t>
            </a:r>
            <a:r>
              <a:rPr lang="fr-FR" sz="1200" dirty="0" err="1" smtClean="0">
                <a:solidFill>
                  <a:prstClr val="black"/>
                </a:solidFill>
                <a:latin typeface="Comic Sans MS" panose="030F0702030302020204" pitchFamily="66" charset="0"/>
              </a:rPr>
              <a:t>Chadouillet</a:t>
            </a:r>
            <a:r>
              <a:rPr lang="fr-FR" sz="1200" dirty="0" smtClean="0">
                <a:solidFill>
                  <a:prstClr val="black"/>
                </a:solidFill>
                <a:latin typeface="Comic Sans MS" panose="030F0702030302020204" pitchFamily="66" charset="0"/>
              </a:rPr>
              <a:t> ou même à  Baron de </a:t>
            </a:r>
            <a:r>
              <a:rPr lang="fr-FR" sz="1200" dirty="0" err="1" smtClean="0">
                <a:solidFill>
                  <a:prstClr val="black"/>
                </a:solidFill>
                <a:latin typeface="Comic Sans MS" panose="030F0702030302020204" pitchFamily="66" charset="0"/>
              </a:rPr>
              <a:t>Frigoulet</a:t>
            </a:r>
            <a:r>
              <a:rPr lang="fr-FR" sz="1200" dirty="0" smtClean="0">
                <a:solidFill>
                  <a:prstClr val="black"/>
                </a:solidFill>
                <a:latin typeface="Comic Sans MS" panose="030F0702030302020204" pitchFamily="66" charset="0"/>
              </a:rPr>
              <a:t>. </a:t>
            </a:r>
            <a:r>
              <a:rPr lang="fr-FR" sz="1200" baseline="30000" dirty="0" smtClean="0">
                <a:solidFill>
                  <a:prstClr val="black"/>
                </a:solidFill>
                <a:latin typeface="Comic Sans MS" panose="030F0702030302020204" pitchFamily="66" charset="0"/>
              </a:rPr>
              <a:t>*3</a:t>
            </a:r>
            <a:r>
              <a:rPr lang="fr-FR" sz="1200" dirty="0" smtClean="0">
                <a:solidFill>
                  <a:prstClr val="black"/>
                </a:solidFill>
                <a:latin typeface="Comic Sans MS" panose="030F0702030302020204" pitchFamily="66" charset="0"/>
              </a:rPr>
              <a:t> </a:t>
            </a:r>
          </a:p>
          <a:p>
            <a:pPr lvl="0" algn="just"/>
            <a:r>
              <a:rPr lang="fr-FR" sz="1200" dirty="0" smtClean="0">
                <a:solidFill>
                  <a:prstClr val="black"/>
                </a:solidFill>
                <a:latin typeface="Comic Sans MS" panose="030F0702030302020204" pitchFamily="66" charset="0"/>
              </a:rPr>
              <a:t>    Le </a:t>
            </a:r>
            <a:r>
              <a:rPr lang="fr-FR" sz="1200" dirty="0" err="1" smtClean="0">
                <a:solidFill>
                  <a:prstClr val="black"/>
                </a:solidFill>
                <a:latin typeface="Comic Sans MS" panose="030F0702030302020204" pitchFamily="66" charset="0"/>
              </a:rPr>
              <a:t>décoconnage</a:t>
            </a:r>
            <a:r>
              <a:rPr lang="fr-FR" sz="1200" dirty="0" smtClean="0">
                <a:solidFill>
                  <a:srgbClr val="FF0000"/>
                </a:solidFill>
                <a:latin typeface="Comic Sans MS" panose="030F0702030302020204" pitchFamily="66" charset="0"/>
              </a:rPr>
              <a:t> </a:t>
            </a:r>
            <a:r>
              <a:rPr lang="fr-FR" sz="1200" dirty="0" smtClean="0">
                <a:solidFill>
                  <a:prstClr val="black"/>
                </a:solidFill>
                <a:latin typeface="Comic Sans MS" panose="030F0702030302020204" pitchFamily="66" charset="0"/>
              </a:rPr>
              <a:t>puis l’ébouillantage des cocons requiert aussi la main d’œuvre familiale aidée des voisins dans les </a:t>
            </a:r>
            <a:r>
              <a:rPr lang="fr-FR" sz="1200" i="1" dirty="0" err="1" smtClean="0">
                <a:solidFill>
                  <a:prstClr val="black"/>
                </a:solidFill>
                <a:latin typeface="Comic Sans MS" panose="030F0702030302020204" pitchFamily="66" charset="0"/>
              </a:rPr>
              <a:t>courradous</a:t>
            </a:r>
            <a:r>
              <a:rPr lang="fr-FR" sz="1200" dirty="0" smtClean="0">
                <a:solidFill>
                  <a:prstClr val="black"/>
                </a:solidFill>
                <a:latin typeface="Comic Sans MS" panose="030F0702030302020204" pitchFamily="66" charset="0"/>
              </a:rPr>
              <a:t> (plusieurs maisons disposent de «galeries»)</a:t>
            </a:r>
            <a:r>
              <a:rPr lang="fr-FR" sz="1200" dirty="0" smtClean="0">
                <a:solidFill>
                  <a:srgbClr val="FF0000"/>
                </a:solidFill>
                <a:latin typeface="Comic Sans MS" panose="030F0702030302020204" pitchFamily="66" charset="0"/>
              </a:rPr>
              <a:t> </a:t>
            </a:r>
            <a:r>
              <a:rPr lang="fr-FR" sz="1200" dirty="0" smtClean="0">
                <a:solidFill>
                  <a:prstClr val="black"/>
                </a:solidFill>
                <a:latin typeface="Comic Sans MS" panose="030F0702030302020204" pitchFamily="66" charset="0"/>
              </a:rPr>
              <a:t>ou en plein air pour ensuite être vendus à St </a:t>
            </a:r>
            <a:r>
              <a:rPr lang="fr-FR" sz="1200" dirty="0" err="1" smtClean="0">
                <a:solidFill>
                  <a:prstClr val="black"/>
                </a:solidFill>
                <a:latin typeface="Comic Sans MS" panose="030F0702030302020204" pitchFamily="66" charset="0"/>
              </a:rPr>
              <a:t>Ambroix</a:t>
            </a:r>
            <a:r>
              <a:rPr lang="fr-FR" sz="1200" dirty="0" smtClean="0">
                <a:solidFill>
                  <a:prstClr val="black"/>
                </a:solidFill>
                <a:latin typeface="Comic Sans MS" panose="030F0702030302020204" pitchFamily="66" charset="0"/>
              </a:rPr>
              <a:t>, Joyeuse, les Vans, et Beaucaire ou des artisans de St André se rendent pour acheter ou vendre. Ainsi, Joseph </a:t>
            </a:r>
            <a:r>
              <a:rPr lang="fr-FR" sz="1200" dirty="0" err="1" smtClean="0">
                <a:solidFill>
                  <a:prstClr val="black"/>
                </a:solidFill>
                <a:latin typeface="Comic Sans MS" panose="030F0702030302020204" pitchFamily="66" charset="0"/>
              </a:rPr>
              <a:t>Cassagne</a:t>
            </a:r>
            <a:r>
              <a:rPr lang="fr-FR" sz="1200" dirty="0" smtClean="0">
                <a:solidFill>
                  <a:prstClr val="black"/>
                </a:solidFill>
                <a:latin typeface="Comic Sans MS" panose="030F0702030302020204" pitchFamily="66" charset="0"/>
              </a:rPr>
              <a:t>, </a:t>
            </a:r>
            <a:endParaRPr lang="fr-FR" sz="1200" baseline="30000" dirty="0" smtClean="0">
              <a:solidFill>
                <a:prstClr val="black"/>
              </a:solidFill>
              <a:latin typeface="Comic Sans MS" panose="030F0702030302020204" pitchFamily="66" charset="0"/>
            </a:endParaRPr>
          </a:p>
          <a:p>
            <a:pPr lvl="0" algn="just"/>
            <a:endParaRPr lang="fr-FR" sz="1200" baseline="30000" dirty="0" smtClean="0">
              <a:solidFill>
                <a:prstClr val="black"/>
              </a:solidFill>
              <a:latin typeface="Comic Sans MS" panose="030F0702030302020204" pitchFamily="66" charset="0"/>
            </a:endParaRPr>
          </a:p>
          <a:p>
            <a:pPr lvl="0" algn="just"/>
            <a:r>
              <a:rPr lang="fr-FR" sz="1200" baseline="30000" dirty="0" smtClean="0">
                <a:solidFill>
                  <a:prstClr val="black"/>
                </a:solidFill>
                <a:latin typeface="Comic Sans MS" panose="030F0702030302020204" pitchFamily="66" charset="0"/>
              </a:rPr>
              <a:t>*1  </a:t>
            </a:r>
            <a:r>
              <a:rPr lang="fr-FR" sz="1000" dirty="0" smtClean="0">
                <a:solidFill>
                  <a:prstClr val="black"/>
                </a:solidFill>
                <a:latin typeface="Comic Sans MS" panose="030F0702030302020204" pitchFamily="66" charset="0"/>
              </a:rPr>
              <a:t>cahier de doléances St André</a:t>
            </a:r>
          </a:p>
          <a:p>
            <a:pPr algn="just"/>
            <a:r>
              <a:rPr lang="fr-FR" sz="1200" baseline="30000" dirty="0" smtClean="0">
                <a:solidFill>
                  <a:prstClr val="black"/>
                </a:solidFill>
                <a:latin typeface="Comic Sans MS" panose="030F0702030302020204" pitchFamily="66" charset="0"/>
              </a:rPr>
              <a:t>*2  </a:t>
            </a:r>
            <a:r>
              <a:rPr lang="fr-FR" sz="1000" dirty="0" err="1" smtClean="0">
                <a:solidFill>
                  <a:prstClr val="black"/>
                </a:solidFill>
                <a:latin typeface="Comic Sans MS" panose="030F0702030302020204" pitchFamily="66" charset="0"/>
              </a:rPr>
              <a:t>Taoullière</a:t>
            </a:r>
            <a:r>
              <a:rPr lang="fr-FR" sz="1000" dirty="0" smtClean="0">
                <a:solidFill>
                  <a:prstClr val="black"/>
                </a:solidFill>
                <a:latin typeface="Comic Sans MS" panose="030F0702030302020204" pitchFamily="66" charset="0"/>
              </a:rPr>
              <a:t> : planches sur lesquelles on élève les vers à soie</a:t>
            </a:r>
          </a:p>
          <a:p>
            <a:pPr algn="just"/>
            <a:r>
              <a:rPr lang="fr-FR" sz="1000" dirty="0" smtClean="0">
                <a:solidFill>
                  <a:prstClr val="black"/>
                </a:solidFill>
                <a:latin typeface="Comic Sans MS" panose="030F0702030302020204" pitchFamily="66" charset="0"/>
              </a:rPr>
              <a:t> </a:t>
            </a:r>
            <a:r>
              <a:rPr lang="fr-FR" sz="1000" baseline="30000" dirty="0" smtClean="0">
                <a:solidFill>
                  <a:prstClr val="black"/>
                </a:solidFill>
                <a:latin typeface="Comic Sans MS" panose="030F0702030302020204" pitchFamily="66" charset="0"/>
              </a:rPr>
              <a:t>*</a:t>
            </a:r>
            <a:r>
              <a:rPr lang="fr-FR" sz="1100" baseline="30000" dirty="0" smtClean="0">
                <a:solidFill>
                  <a:prstClr val="black"/>
                </a:solidFill>
                <a:latin typeface="Comic Sans MS" panose="030F0702030302020204" pitchFamily="66" charset="0"/>
              </a:rPr>
              <a:t>3</a:t>
            </a:r>
            <a:r>
              <a:rPr lang="fr-FR" sz="1000" baseline="30000" dirty="0" smtClean="0">
                <a:solidFill>
                  <a:prstClr val="black"/>
                </a:solidFill>
                <a:latin typeface="Comic Sans MS" panose="030F0702030302020204" pitchFamily="66" charset="0"/>
              </a:rPr>
              <a:t> </a:t>
            </a:r>
            <a:r>
              <a:rPr lang="fr-FR" sz="1000" dirty="0" smtClean="0">
                <a:solidFill>
                  <a:prstClr val="black"/>
                </a:solidFill>
                <a:latin typeface="Comic Sans MS" panose="030F0702030302020204" pitchFamily="66" charset="0"/>
              </a:rPr>
              <a:t>article M. Grimaud</a:t>
            </a:r>
          </a:p>
          <a:p>
            <a:pPr lvl="0" algn="just"/>
            <a:endParaRPr lang="fr-FR" sz="1200" baseline="30000" dirty="0" smtClean="0">
              <a:solidFill>
                <a:prstClr val="black"/>
              </a:solidFill>
              <a:latin typeface="Comic Sans MS" panose="030F0702030302020204" pitchFamily="66" charset="0"/>
            </a:endParaRPr>
          </a:p>
          <a:p>
            <a:pPr lvl="0" algn="just"/>
            <a:endParaRPr lang="fr-FR" sz="1200" baseline="300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246829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E7C6BE7E-66BC-4A5E-985F-63CF2D5B22C6}"/>
              </a:ext>
            </a:extLst>
          </p:cNvPr>
          <p:cNvSpPr>
            <a:spLocks noGrp="1"/>
          </p:cNvSpPr>
          <p:nvPr>
            <p:ph type="sldNum" sz="quarter" idx="12"/>
          </p:nvPr>
        </p:nvSpPr>
        <p:spPr>
          <a:xfrm>
            <a:off x="4786322" y="8429652"/>
            <a:ext cx="1600200" cy="486833"/>
          </a:xfrm>
        </p:spPr>
        <p:txBody>
          <a:bodyPr/>
          <a:lstStyle/>
          <a:p>
            <a:fld id="{88FF42DF-82A7-4623-8844-46488C73A759}" type="slidenum">
              <a:rPr lang="fr-FR" b="1" smtClean="0">
                <a:solidFill>
                  <a:schemeClr val="tx1">
                    <a:lumMod val="95000"/>
                    <a:lumOff val="5000"/>
                  </a:schemeClr>
                </a:solidFill>
                <a:latin typeface="Comic Sans MS" pitchFamily="66" charset="0"/>
              </a:rPr>
              <a:pPr/>
              <a:t>14</a:t>
            </a:fld>
            <a:endParaRPr lang="fr-FR" b="1" dirty="0">
              <a:solidFill>
                <a:schemeClr val="tx1">
                  <a:lumMod val="95000"/>
                  <a:lumOff val="5000"/>
                </a:schemeClr>
              </a:solidFill>
              <a:latin typeface="Comic Sans MS" pitchFamily="66" charset="0"/>
            </a:endParaRPr>
          </a:p>
        </p:txBody>
      </p:sp>
      <p:sp>
        <p:nvSpPr>
          <p:cNvPr id="4" name="ZoneTexte 3">
            <a:extLst>
              <a:ext uri="{FF2B5EF4-FFF2-40B4-BE49-F238E27FC236}">
                <a16:creationId xmlns:a16="http://schemas.microsoft.com/office/drawing/2014/main" xmlns="" id="{03A8CA8F-BF92-4C49-8E82-CD5D5372944F}"/>
              </a:ext>
            </a:extLst>
          </p:cNvPr>
          <p:cNvSpPr txBox="1"/>
          <p:nvPr/>
        </p:nvSpPr>
        <p:spPr>
          <a:xfrm>
            <a:off x="629072" y="979984"/>
            <a:ext cx="184731" cy="276999"/>
          </a:xfrm>
          <a:prstGeom prst="rect">
            <a:avLst/>
          </a:prstGeom>
          <a:noFill/>
        </p:spPr>
        <p:txBody>
          <a:bodyPr wrap="none" rtlCol="0">
            <a:spAutoFit/>
          </a:bodyPr>
          <a:lstStyle/>
          <a:p>
            <a:endParaRPr lang="fr-FR" sz="1200" dirty="0">
              <a:latin typeface="Comic Sans MS" panose="030F0702030302020204" pitchFamily="66" charset="0"/>
            </a:endParaRPr>
          </a:p>
        </p:txBody>
      </p:sp>
      <p:sp>
        <p:nvSpPr>
          <p:cNvPr id="5" name="ZoneTexte 4">
            <a:extLst>
              <a:ext uri="{FF2B5EF4-FFF2-40B4-BE49-F238E27FC236}">
                <a16:creationId xmlns:a16="http://schemas.microsoft.com/office/drawing/2014/main" xmlns="" id="{268D51F7-D4F8-4427-ADB4-F8D78D1C8272}"/>
              </a:ext>
            </a:extLst>
          </p:cNvPr>
          <p:cNvSpPr txBox="1"/>
          <p:nvPr/>
        </p:nvSpPr>
        <p:spPr>
          <a:xfrm>
            <a:off x="404664" y="251520"/>
            <a:ext cx="6453336" cy="8710077"/>
          </a:xfrm>
          <a:prstGeom prst="rect">
            <a:avLst/>
          </a:prstGeom>
          <a:noFill/>
        </p:spPr>
        <p:txBody>
          <a:bodyPr wrap="square" rtlCol="0">
            <a:spAutoFit/>
          </a:bodyPr>
          <a:lstStyle/>
          <a:p>
            <a:pPr lvl="0" algn="just"/>
            <a:r>
              <a:rPr lang="fr-FR" sz="1200" dirty="0" smtClean="0">
                <a:solidFill>
                  <a:prstClr val="black"/>
                </a:solidFill>
                <a:latin typeface="Comic Sans MS" panose="030F0702030302020204" pitchFamily="66" charset="0"/>
              </a:rPr>
              <a:t>emprunte à Graffand « </a:t>
            </a:r>
            <a:r>
              <a:rPr lang="fr-FR" sz="1200" i="1" dirty="0" smtClean="0">
                <a:solidFill>
                  <a:prstClr val="black"/>
                </a:solidFill>
                <a:latin typeface="Comic Sans MS" panose="030F0702030302020204" pitchFamily="66" charset="0"/>
              </a:rPr>
              <a:t>trois Louis d’or pour aider à acheter du cuir à son fils cordonnier de </a:t>
            </a:r>
            <a:r>
              <a:rPr lang="fr-FR" sz="1200" i="1" dirty="0" err="1" smtClean="0">
                <a:solidFill>
                  <a:prstClr val="black"/>
                </a:solidFill>
                <a:latin typeface="Comic Sans MS" panose="030F0702030302020204" pitchFamily="66" charset="0"/>
              </a:rPr>
              <a:t>Chadouillet</a:t>
            </a:r>
            <a:r>
              <a:rPr lang="fr-FR" sz="1200" i="1" dirty="0" smtClean="0">
                <a:solidFill>
                  <a:prstClr val="black"/>
                </a:solidFill>
                <a:latin typeface="Comic Sans MS" panose="030F0702030302020204" pitchFamily="66" charset="0"/>
              </a:rPr>
              <a:t> pour cette foire de Beaucaire</a:t>
            </a:r>
            <a:r>
              <a:rPr lang="fr-FR" sz="1200" baseline="30000" dirty="0" smtClean="0">
                <a:solidFill>
                  <a:prstClr val="black"/>
                </a:solidFill>
                <a:latin typeface="Comic Sans MS" panose="030F0702030302020204" pitchFamily="66" charset="0"/>
              </a:rPr>
              <a:t>*1</a:t>
            </a:r>
            <a:r>
              <a:rPr lang="fr-FR" sz="1200" dirty="0" smtClean="0">
                <a:solidFill>
                  <a:prstClr val="black"/>
                </a:solidFill>
                <a:latin typeface="Comic Sans MS" panose="030F0702030302020204" pitchFamily="66" charset="0"/>
              </a:rPr>
              <a:t>».. ou </a:t>
            </a:r>
            <a:r>
              <a:rPr lang="fr-FR" sz="1200" dirty="0">
                <a:solidFill>
                  <a:prstClr val="black"/>
                </a:solidFill>
                <a:latin typeface="Comic Sans MS" panose="030F0702030302020204" pitchFamily="66" charset="0"/>
              </a:rPr>
              <a:t>probablement aussi </a:t>
            </a:r>
            <a:r>
              <a:rPr lang="fr-FR" sz="1200" dirty="0" smtClean="0">
                <a:solidFill>
                  <a:prstClr val="black"/>
                </a:solidFill>
                <a:latin typeface="Comic Sans MS" panose="030F0702030302020204" pitchFamily="66" charset="0"/>
              </a:rPr>
              <a:t>à </a:t>
            </a:r>
            <a:r>
              <a:rPr lang="fr-FR" sz="1200" dirty="0" err="1" smtClean="0">
                <a:solidFill>
                  <a:prstClr val="black"/>
                </a:solidFill>
                <a:latin typeface="Comic Sans MS" panose="030F0702030302020204" pitchFamily="66" charset="0"/>
              </a:rPr>
              <a:t>Boissin</a:t>
            </a:r>
            <a:r>
              <a:rPr lang="fr-FR" sz="1200" dirty="0" smtClean="0">
                <a:solidFill>
                  <a:prstClr val="black"/>
                </a:solidFill>
                <a:latin typeface="Comic Sans MS" panose="030F0702030302020204" pitchFamily="66" charset="0"/>
              </a:rPr>
              <a:t> dit La Bastide, qui </a:t>
            </a:r>
            <a:r>
              <a:rPr lang="fr-FR" sz="1200" dirty="0">
                <a:solidFill>
                  <a:prstClr val="black"/>
                </a:solidFill>
                <a:latin typeface="Comic Sans MS" panose="030F0702030302020204" pitchFamily="66" charset="0"/>
              </a:rPr>
              <a:t>possède </a:t>
            </a:r>
            <a:r>
              <a:rPr lang="fr-FR" sz="1200" dirty="0" smtClean="0">
                <a:solidFill>
                  <a:prstClr val="black"/>
                </a:solidFill>
                <a:latin typeface="Comic Sans MS" panose="030F0702030302020204" pitchFamily="66" charset="0"/>
              </a:rPr>
              <a:t>une </a:t>
            </a:r>
            <a:r>
              <a:rPr lang="fr-FR" sz="1200" dirty="0">
                <a:solidFill>
                  <a:prstClr val="black"/>
                </a:solidFill>
                <a:latin typeface="Comic Sans MS" panose="030F0702030302020204" pitchFamily="66" charset="0"/>
              </a:rPr>
              <a:t>filature </a:t>
            </a:r>
            <a:r>
              <a:rPr lang="fr-FR" sz="1200" dirty="0" smtClean="0">
                <a:solidFill>
                  <a:prstClr val="black"/>
                </a:solidFill>
                <a:latin typeface="Comic Sans MS" panose="030F0702030302020204" pitchFamily="66" charset="0"/>
              </a:rPr>
              <a:t>probablement hors </a:t>
            </a:r>
            <a:r>
              <a:rPr lang="fr-FR" sz="1200" dirty="0">
                <a:solidFill>
                  <a:prstClr val="black"/>
                </a:solidFill>
                <a:latin typeface="Comic Sans MS" panose="030F0702030302020204" pitchFamily="66" charset="0"/>
              </a:rPr>
              <a:t>de la paroisse ( il n’y a pas </a:t>
            </a:r>
            <a:r>
              <a:rPr lang="fr-FR" sz="1200" dirty="0" smtClean="0">
                <a:solidFill>
                  <a:prstClr val="black"/>
                </a:solidFill>
                <a:latin typeface="Comic Sans MS" panose="030F0702030302020204" pitchFamily="66" charset="0"/>
              </a:rPr>
              <a:t>trace de filature </a:t>
            </a:r>
            <a:r>
              <a:rPr lang="fr-FR" sz="1200" dirty="0">
                <a:solidFill>
                  <a:prstClr val="black"/>
                </a:solidFill>
                <a:latin typeface="Comic Sans MS" panose="030F0702030302020204" pitchFamily="66" charset="0"/>
              </a:rPr>
              <a:t>à St </a:t>
            </a:r>
            <a:r>
              <a:rPr lang="fr-FR" sz="1200" dirty="0" smtClean="0">
                <a:solidFill>
                  <a:prstClr val="black"/>
                </a:solidFill>
                <a:latin typeface="Comic Sans MS" panose="030F0702030302020204" pitchFamily="66" charset="0"/>
              </a:rPr>
              <a:t>André à la fin du XVIIIème). </a:t>
            </a:r>
            <a:r>
              <a:rPr lang="fr-FR" sz="1200" dirty="0">
                <a:solidFill>
                  <a:prstClr val="black"/>
                </a:solidFill>
                <a:latin typeface="Comic Sans MS" panose="030F0702030302020204" pitchFamily="66" charset="0"/>
              </a:rPr>
              <a:t>Ces cocons sont aussi dévidés à la maison alimentant un artisanat rural  ; la soie grège étant ensuite expédiée vers </a:t>
            </a:r>
            <a:r>
              <a:rPr lang="fr-FR" sz="1200" dirty="0" smtClean="0">
                <a:solidFill>
                  <a:prstClr val="black"/>
                </a:solidFill>
                <a:latin typeface="Comic Sans MS" panose="030F0702030302020204" pitchFamily="66" charset="0"/>
              </a:rPr>
              <a:t>les moulinages </a:t>
            </a:r>
            <a:r>
              <a:rPr lang="fr-FR" sz="1200" dirty="0">
                <a:solidFill>
                  <a:prstClr val="black"/>
                </a:solidFill>
                <a:latin typeface="Comic Sans MS" panose="030F0702030302020204" pitchFamily="66" charset="0"/>
              </a:rPr>
              <a:t>urbains nombreux à Aubenas et dans le nord de l’Ardèche ( département crée en 1791) puis vers Lyon pour le tissage mais aussi peut être vers Nîmes… Les cardeurs de </a:t>
            </a:r>
            <a:r>
              <a:rPr lang="fr-FR" sz="1200" dirty="0" err="1">
                <a:solidFill>
                  <a:prstClr val="black"/>
                </a:solidFill>
                <a:latin typeface="Comic Sans MS" panose="030F0702030302020204" pitchFamily="66" charset="0"/>
              </a:rPr>
              <a:t>philoselle</a:t>
            </a:r>
            <a:r>
              <a:rPr lang="fr-FR" sz="1200" dirty="0">
                <a:solidFill>
                  <a:prstClr val="black"/>
                </a:solidFill>
                <a:latin typeface="Comic Sans MS" panose="030F0702030302020204" pitchFamily="66" charset="0"/>
              </a:rPr>
              <a:t> ( au moins trois à  St André en 1789) récupèrent les déchets des cocons ou les cocons percés qui ont servi à la reproduction, qui, après démêlage (cardage), permettent la fabrication de bas, gants ou petites étoffes. A St André quatre fabricants de bas, un </a:t>
            </a:r>
            <a:r>
              <a:rPr lang="fr-FR" sz="1200" dirty="0" err="1">
                <a:solidFill>
                  <a:prstClr val="black"/>
                </a:solidFill>
                <a:latin typeface="Comic Sans MS" panose="030F0702030302020204" pitchFamily="66" charset="0"/>
              </a:rPr>
              <a:t>Malignon</a:t>
            </a:r>
            <a:r>
              <a:rPr lang="fr-FR" sz="1200" dirty="0">
                <a:solidFill>
                  <a:prstClr val="black"/>
                </a:solidFill>
                <a:latin typeface="Comic Sans MS" panose="030F0702030302020204" pitchFamily="66" charset="0"/>
              </a:rPr>
              <a:t> avec son neveu à </a:t>
            </a:r>
            <a:r>
              <a:rPr lang="fr-FR" sz="1200" dirty="0" err="1">
                <a:solidFill>
                  <a:prstClr val="black"/>
                </a:solidFill>
                <a:latin typeface="Comic Sans MS" panose="030F0702030302020204" pitchFamily="66" charset="0"/>
              </a:rPr>
              <a:t>Chadouillet</a:t>
            </a:r>
            <a:r>
              <a:rPr lang="fr-FR" sz="1200" dirty="0">
                <a:solidFill>
                  <a:prstClr val="black"/>
                </a:solidFill>
                <a:latin typeface="Comic Sans MS" panose="030F0702030302020204" pitchFamily="66" charset="0"/>
              </a:rPr>
              <a:t>, deux Pascal à Chazelles et un Dumas à Pierregras utilisent sans doute cette soie pour la fabrication de leurs </a:t>
            </a:r>
            <a:r>
              <a:rPr lang="fr-FR" sz="1200" dirty="0" smtClean="0">
                <a:solidFill>
                  <a:prstClr val="black"/>
                </a:solidFill>
                <a:latin typeface="Comic Sans MS" panose="030F0702030302020204" pitchFamily="66" charset="0"/>
              </a:rPr>
              <a:t>bas et pas seulement de la laine; </a:t>
            </a:r>
            <a:r>
              <a:rPr lang="fr-FR" sz="1200" dirty="0">
                <a:solidFill>
                  <a:prstClr val="black"/>
                </a:solidFill>
                <a:latin typeface="Comic Sans MS" panose="030F0702030302020204" pitchFamily="66" charset="0"/>
              </a:rPr>
              <a:t>leur nombre est bien important pour la seule production et consommation de bas de laine des habitants du </a:t>
            </a:r>
            <a:r>
              <a:rPr lang="fr-FR" sz="1200" dirty="0" smtClean="0">
                <a:solidFill>
                  <a:prstClr val="black"/>
                </a:solidFill>
                <a:latin typeface="Comic Sans MS" panose="030F0702030302020204" pitchFamily="66" charset="0"/>
              </a:rPr>
              <a:t>village; des bas de soie fabriqués à St André sont sans doute vendus au-delà de la paroisse...</a:t>
            </a: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 </a:t>
            </a: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r>
              <a:rPr lang="fr-FR" sz="1200" baseline="30000" dirty="0">
                <a:solidFill>
                  <a:prstClr val="black"/>
                </a:solidFill>
                <a:latin typeface="Comic Sans MS" panose="030F0702030302020204" pitchFamily="66" charset="0"/>
              </a:rPr>
              <a:t>	</a:t>
            </a:r>
          </a:p>
          <a:p>
            <a:pPr algn="just"/>
            <a:endParaRPr lang="fr-FR" sz="1200" dirty="0">
              <a:solidFill>
                <a:prstClr val="black"/>
              </a:solidFill>
              <a:latin typeface="Comic Sans MS" panose="030F0702030302020204" pitchFamily="66" charset="0"/>
            </a:endParaRPr>
          </a:p>
          <a:p>
            <a:pPr algn="just"/>
            <a:endParaRPr lang="fr-FR" sz="1200" dirty="0">
              <a:solidFill>
                <a:prstClr val="black"/>
              </a:solidFill>
              <a:latin typeface="Comic Sans MS" panose="030F0702030302020204" pitchFamily="66" charset="0"/>
            </a:endParaRPr>
          </a:p>
        </p:txBody>
      </p:sp>
      <p:pic>
        <p:nvPicPr>
          <p:cNvPr id="8" name="Image 7" descr="2017-09-16 visite de Lacroix 23.JPG"/>
          <p:cNvPicPr>
            <a:picLocks noChangeAspect="1"/>
          </p:cNvPicPr>
          <p:nvPr/>
        </p:nvPicPr>
        <p:blipFill>
          <a:blip r:embed="rId2" cstate="print"/>
          <a:stretch>
            <a:fillRect/>
          </a:stretch>
        </p:blipFill>
        <p:spPr>
          <a:xfrm>
            <a:off x="2924944" y="5652120"/>
            <a:ext cx="3744416" cy="2808313"/>
          </a:xfrm>
          <a:prstGeom prst="rect">
            <a:avLst/>
          </a:prstGeom>
        </p:spPr>
      </p:pic>
      <p:pic>
        <p:nvPicPr>
          <p:cNvPr id="9" name="Picture 3"/>
          <p:cNvPicPr>
            <a:picLocks noChangeAspect="1" noChangeArrowheads="1"/>
          </p:cNvPicPr>
          <p:nvPr/>
        </p:nvPicPr>
        <p:blipFill>
          <a:blip r:embed="rId3" cstate="print"/>
          <a:srcRect/>
          <a:stretch>
            <a:fillRect/>
          </a:stretch>
        </p:blipFill>
        <p:spPr bwMode="auto">
          <a:xfrm>
            <a:off x="476672" y="3131840"/>
            <a:ext cx="4797152" cy="2448821"/>
          </a:xfrm>
          <a:prstGeom prst="rect">
            <a:avLst/>
          </a:prstGeom>
          <a:noFill/>
          <a:ln w="9525">
            <a:noFill/>
            <a:miter lim="800000"/>
            <a:headEnd/>
            <a:tailEnd/>
          </a:ln>
          <a:effectLst/>
        </p:spPr>
      </p:pic>
      <p:sp>
        <p:nvSpPr>
          <p:cNvPr id="10" name="ZoneTexte 9"/>
          <p:cNvSpPr txBox="1"/>
          <p:nvPr/>
        </p:nvSpPr>
        <p:spPr>
          <a:xfrm>
            <a:off x="5373216" y="3707904"/>
            <a:ext cx="1296144" cy="830997"/>
          </a:xfrm>
          <a:prstGeom prst="rect">
            <a:avLst/>
          </a:prstGeom>
          <a:noFill/>
        </p:spPr>
        <p:txBody>
          <a:bodyPr wrap="square" rtlCol="0">
            <a:spAutoFit/>
          </a:bodyPr>
          <a:lstStyle/>
          <a:p>
            <a:r>
              <a:rPr lang="fr-FR" sz="1200" b="1" dirty="0" err="1" smtClean="0">
                <a:solidFill>
                  <a:schemeClr val="tx1">
                    <a:lumMod val="95000"/>
                    <a:lumOff val="5000"/>
                  </a:schemeClr>
                </a:solidFill>
                <a:latin typeface="Comic Sans MS" pitchFamily="66" charset="0"/>
              </a:rPr>
              <a:t>Décoconnage</a:t>
            </a:r>
            <a:r>
              <a:rPr lang="fr-FR" sz="1200" b="1" dirty="0" smtClean="0">
                <a:solidFill>
                  <a:schemeClr val="tx1">
                    <a:lumMod val="95000"/>
                    <a:lumOff val="5000"/>
                  </a:schemeClr>
                </a:solidFill>
                <a:latin typeface="Comic Sans MS" pitchFamily="66" charset="0"/>
              </a:rPr>
              <a:t> : </a:t>
            </a:r>
          </a:p>
          <a:p>
            <a:r>
              <a:rPr lang="fr-FR" sz="1200" b="1" dirty="0" smtClean="0">
                <a:solidFill>
                  <a:schemeClr val="tx1">
                    <a:lumMod val="95000"/>
                    <a:lumOff val="5000"/>
                  </a:schemeClr>
                </a:solidFill>
                <a:latin typeface="Comic Sans MS" pitchFamily="66" charset="0"/>
              </a:rPr>
              <a:t>main d’œuvre</a:t>
            </a:r>
          </a:p>
          <a:p>
            <a:r>
              <a:rPr lang="fr-FR" sz="1200" b="1" dirty="0" smtClean="0">
                <a:solidFill>
                  <a:schemeClr val="tx1">
                    <a:lumMod val="95000"/>
                    <a:lumOff val="5000"/>
                  </a:schemeClr>
                </a:solidFill>
                <a:latin typeface="Comic Sans MS" pitchFamily="66" charset="0"/>
              </a:rPr>
              <a:t>familiale en </a:t>
            </a:r>
          </a:p>
          <a:p>
            <a:r>
              <a:rPr lang="fr-FR" sz="1200" b="1" dirty="0" smtClean="0">
                <a:solidFill>
                  <a:schemeClr val="tx1">
                    <a:lumMod val="95000"/>
                    <a:lumOff val="5000"/>
                  </a:schemeClr>
                </a:solidFill>
                <a:latin typeface="Comic Sans MS" pitchFamily="66" charset="0"/>
              </a:rPr>
              <a:t>grande part</a:t>
            </a:r>
            <a:endParaRPr lang="fr-FR" sz="1200" b="1" dirty="0">
              <a:solidFill>
                <a:schemeClr val="tx1">
                  <a:lumMod val="95000"/>
                  <a:lumOff val="5000"/>
                </a:schemeClr>
              </a:solidFill>
              <a:latin typeface="Comic Sans MS" pitchFamily="66" charset="0"/>
            </a:endParaRPr>
          </a:p>
        </p:txBody>
      </p:sp>
      <p:sp>
        <p:nvSpPr>
          <p:cNvPr id="11" name="ZoneTexte 10"/>
          <p:cNvSpPr txBox="1"/>
          <p:nvPr/>
        </p:nvSpPr>
        <p:spPr>
          <a:xfrm>
            <a:off x="764704" y="6804248"/>
            <a:ext cx="2141933" cy="276999"/>
          </a:xfrm>
          <a:prstGeom prst="rect">
            <a:avLst/>
          </a:prstGeom>
          <a:noFill/>
        </p:spPr>
        <p:txBody>
          <a:bodyPr wrap="none" rtlCol="0">
            <a:spAutoFit/>
          </a:bodyPr>
          <a:lstStyle/>
          <a:p>
            <a:r>
              <a:rPr lang="fr-FR" sz="1200" b="1" dirty="0" smtClean="0">
                <a:solidFill>
                  <a:schemeClr val="tx1">
                    <a:lumMod val="95000"/>
                    <a:lumOff val="5000"/>
                  </a:schemeClr>
                </a:solidFill>
                <a:latin typeface="Comic Sans MS" pitchFamily="66" charset="0"/>
              </a:rPr>
              <a:t>Galerie (Maison à Lacroix)</a:t>
            </a:r>
            <a:endParaRPr lang="fr-FR" sz="1200" b="1" dirty="0">
              <a:solidFill>
                <a:schemeClr val="tx1">
                  <a:lumMod val="95000"/>
                  <a:lumOff val="5000"/>
                </a:schemeClr>
              </a:solidFill>
              <a:latin typeface="Comic Sans MS" pitchFamily="66" charset="0"/>
            </a:endParaRPr>
          </a:p>
        </p:txBody>
      </p:sp>
      <p:sp>
        <p:nvSpPr>
          <p:cNvPr id="2052" name="AutoShape 4" descr="https://attachment.outlook.live.net/owa/sabine-messager@hotmail.fr/service.svc/s/GetAttachmentThumbnail?id=AQMkADAwATY3ZmYAZS1hM2QyLWZmADA2LTAwAi0wMAoARgAAA2Zn%2B83OORxCoznLxoZ0Fy8HAJDY2AC%2Bmx0FQLdmhVmLTKz1AAACAQwAAACQ2NgAvpsdBUC3ZoVZi0ys9QAC%2F2YNGwAAAAESABAA0NIxybc8pECT9ahTig9iaA%3D%3D&amp;thumbnailType=2&amp;owa=outlook.live.com&amp;scriptVer=2019010702.07&amp;isc=1&amp;X-OWA-CANARY=xjLzERfMA02kBLjKed2IDpBL531yhNYY2iLPq2YSlNOeNbhVdjVYWXHX2KBllJYUX4wCuETFNZQ.&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I1OTgyLTI3NDg1MTQwNTRcIixcInB1aWRcIjpcIjE4Mjk1ODE1MDcxOTg3MjZcIixcIm9pZFwiOlwiMDAwNjdmZmUtYTNkMi1mZjA2LTAwMDAtMDAwMDAwMDAwMDAwXCIsXCJzY29wZVwiOlwiT3dhRG93bmxvYWRcIn0iLCJuYmYiOjE1NDg2MDU0MjEsImV4cCI6MTU0ODYwNjAyMSwiaXNzIjoiMDAwMDAwMDItMDAwMC0wZmYxLWNlMDAtMDAwMDAwMDAwMDAwQDg0ZGY5ZTdmLWU5ZjYtNDBhZi1iNDM1LWFhYWFhYWFhYWFhYSIsImF1ZCI6IjAwMDAwMDAyLTAwMDAtMGZmMS1jZTAwLTAwMDAwMDAwMDAwMC9hdHRhY2htZW50Lm91dGxvb2subGl2ZS5uZXRAODRkZjllN2YtZTlmNi00MGFmLWI0MzUtYWFhYWFhYWFhYWFhIn0.LdRUbnk3tyKZYnjiVRBBD5EnX_7QVBaIAs6GMrqwyClKUmJbb2FYyuYz6_tmPOaQKaCHosM_vzFdekLzybZaSsWKZrRYYfo5HUygQr0NW6Vj1rY9ji8EKp_k8_TLsUkA2Iy41GWKip1I6iuXH6Dmtl6lwe464axDg_tyK5E9-SLTIopXVlRyqM1ww6TTaYFLdSAfDWY9ZqcYMHcK7sN_lPTVSS4TnwXcDSb-na_4Ps0Be3PrutgjXGFQX9426ven9IoVKUa7dNZRvhgcowGg-u04sxf2nvWYkJEgwesvcvF4vALOmkc88UvYXEHmkrA3hEsrfSQB7BQWCxSDMwJ9HQ&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4" name="AutoShape 6" descr="https://attachment.outlook.live.net/owa/sabine-messager@hotmail.fr/service.svc/s/GetAttachmentThumbnail?id=AQMkADAwATY3ZmYAZS1hM2QyLWZmADA2LTAwAi0wMAoARgAAA2Zn%2B83OORxCoznLxoZ0Fy8HAJDY2AC%2Bmx0FQLdmhVmLTKz1AAACAQwAAACQ2NgAvpsdBUC3ZoVZi0ys9QAC%2F2YNGwAAAAESABAA0NIxybc8pECT9ahTig9iaA%3D%3D&amp;thumbnailType=2&amp;owa=outlook.live.com&amp;scriptVer=2019010702.07&amp;isc=1&amp;X-OWA-CANARY=xjLzERfMA02kBLjKed2IDpBL531yhNYY2iLPq2YSlNOeNbhVdjVYWXHX2KBllJYUX4wCuETFNZQ.&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I1OTgyLTI3NDg1MTQwNTRcIixcInB1aWRcIjpcIjE4Mjk1ODE1MDcxOTg3MjZcIixcIm9pZFwiOlwiMDAwNjdmZmUtYTNkMi1mZjA2LTAwMDAtMDAwMDAwMDAwMDAwXCIsXCJzY29wZVwiOlwiT3dhRG93bmxvYWRcIn0iLCJuYmYiOjE1NDg2MDU0MjEsImV4cCI6MTU0ODYwNjAyMSwiaXNzIjoiMDAwMDAwMDItMDAwMC0wZmYxLWNlMDAtMDAwMDAwMDAwMDAwQDg0ZGY5ZTdmLWU5ZjYtNDBhZi1iNDM1LWFhYWFhYWFhYWFhYSIsImF1ZCI6IjAwMDAwMDAyLTAwMDAtMGZmMS1jZTAwLTAwMDAwMDAwMDAwMC9hdHRhY2htZW50Lm91dGxvb2subGl2ZS5uZXRAODRkZjllN2YtZTlmNi00MGFmLWI0MzUtYWFhYWFhYWFhYWFhIn0.LdRUbnk3tyKZYnjiVRBBD5EnX_7QVBaIAs6GMrqwyClKUmJbb2FYyuYz6_tmPOaQKaCHosM_vzFdekLzybZaSsWKZrRYYfo5HUygQr0NW6Vj1rY9ji8EKp_k8_TLsUkA2Iy41GWKip1I6iuXH6Dmtl6lwe464axDg_tyK5E9-SLTIopXVlRyqM1ww6TTaYFLdSAfDWY9ZqcYMHcK7sN_lPTVSS4TnwXcDSb-na_4Ps0Be3PrutgjXGFQX9426ven9IoVKUa7dNZRvhgcowGg-u04sxf2nvWYkJEgwesvcvF4vALOmkc88UvYXEHmkrA3hEsrfSQB7BQWCxSDMwJ9HQ&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6" name="AutoShape 8" descr="https://attachment.outlook.live.net/owa/sabine-messager@hotmail.fr/service.svc/s/GetAttachmentThumbnail?id=AQMkADAwATY3ZmYAZS1hM2QyLWZmADA2LTAwAi0wMAoARgAAA2Zn%2B83OORxCoznLxoZ0Fy8HAJDY2AC%2Bmx0FQLdmhVmLTKz1AAACAQwAAACQ2NgAvpsdBUC3ZoVZi0ys9QAC%2F2YNGwAAAAESABAA0NIxybc8pECT9ahTig9iaA%3D%3D&amp;thumbnailType=2&amp;owa=outlook.live.com&amp;scriptVer=2019010702.07&amp;isc=1&amp;X-OWA-CANARY=xjLzERfMA02kBLjKed2IDpBL531yhNYY2iLPq2YSlNOeNbhVdjVYWXHX2KBllJYUX4wCuETFNZQ.&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I1OTgyLTI3NDg1MTQwNTRcIixcInB1aWRcIjpcIjE4Mjk1ODE1MDcxOTg3MjZcIixcIm9pZFwiOlwiMDAwNjdmZmUtYTNkMi1mZjA2LTAwMDAtMDAwMDAwMDAwMDAwXCIsXCJzY29wZVwiOlwiT3dhRG93bmxvYWRcIn0iLCJuYmYiOjE1NDg2MDU0MjEsImV4cCI6MTU0ODYwNjAyMSwiaXNzIjoiMDAwMDAwMDItMDAwMC0wZmYxLWNlMDAtMDAwMDAwMDAwMDAwQDg0ZGY5ZTdmLWU5ZjYtNDBhZi1iNDM1LWFhYWFhYWFhYWFhYSIsImF1ZCI6IjAwMDAwMDAyLTAwMDAtMGZmMS1jZTAwLTAwMDAwMDAwMDAwMC9hdHRhY2htZW50Lm91dGxvb2subGl2ZS5uZXRAODRkZjllN2YtZTlmNi00MGFmLWI0MzUtYWFhYWFhYWFhYWFhIn0.LdRUbnk3tyKZYnjiVRBBD5EnX_7QVBaIAs6GMrqwyClKUmJbb2FYyuYz6_tmPOaQKaCHosM_vzFdekLzybZaSsWKZrRYYfo5HUygQr0NW6Vj1rY9ji8EKp_k8_TLsUkA2Iy41GWKip1I6iuXH6Dmtl6lwe464axDg_tyK5E9-SLTIopXVlRyqM1ww6TTaYFLdSAfDWY9ZqcYMHcK7sN_lPTVSS4TnwXcDSb-na_4Ps0Be3PrutgjXGFQX9426ven9IoVKUa7dNZRvhgcowGg-u04sxf2nvWYkJEgwesvcvF4vALOmkc88UvYXEHmkrA3hEsrfSQB7BQWCxSDMwJ9HQ&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058" name="AutoShape 10" descr="https://attachment.outlook.live.net/owa/sabine-messager@hotmail.fr/service.svc/s/GetAttachmentThumbnail?id=AQMkADAwATY3ZmYAZS1hM2QyLWZmADA2LTAwAi0wMAoARgAAA2Zn%2B83OORxCoznLxoZ0Fy8HAJDY2AC%2Bmx0FQLdmhVmLTKz1AAACAQwAAACQ2NgAvpsdBUC3ZoVZi0ys9QAC%2F2YNGwAAAAESABAA0NIxybc8pECT9ahTig9iaA%3D%3D&amp;thumbnailType=2&amp;owa=outlook.live.com&amp;scriptVer=2019010702.07&amp;isc=1&amp;X-OWA-CANARY=xjLzERfMA02kBLjKed2IDpBL531yhNYY2iLPq2YSlNOeNbhVdjVYWXHX2KBllJYUX4wCuETFNZQ.&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I1OTgyLTI3NDg1MTQwNTRcIixcInB1aWRcIjpcIjE4Mjk1ODE1MDcxOTg3MjZcIixcIm9pZFwiOlwiMDAwNjdmZmUtYTNkMi1mZjA2LTAwMDAtMDAwMDAwMDAwMDAwXCIsXCJzY29wZVwiOlwiT3dhRG93bmxvYWRcIn0iLCJuYmYiOjE1NDg2MDU0MjEsImV4cCI6MTU0ODYwNjAyMSwiaXNzIjoiMDAwMDAwMDItMDAwMC0wZmYxLWNlMDAtMDAwMDAwMDAwMDAwQDg0ZGY5ZTdmLWU5ZjYtNDBhZi1iNDM1LWFhYWFhYWFhYWFhYSIsImF1ZCI6IjAwMDAwMDAyLTAwMDAtMGZmMS1jZTAwLTAwMDAwMDAwMDAwMC9hdHRhY2htZW50Lm91dGxvb2subGl2ZS5uZXRAODRkZjllN2YtZTlmNi00MGFmLWI0MzUtYWFhYWFhYWFhYWFhIn0.LdRUbnk3tyKZYnjiVRBBD5EnX_7QVBaIAs6GMrqwyClKUmJbb2FYyuYz6_tmPOaQKaCHosM_vzFdekLzybZaSsWKZrRYYfo5HUygQr0NW6Vj1rY9ji8EKp_k8_TLsUkA2Iy41GWKip1I6iuXH6Dmtl6lwe464axDg_tyK5E9-SLTIopXVlRyqM1ww6TTaYFLdSAfDWY9ZqcYMHcK7sN_lPTVSS4TnwXcDSb-na_4Ps0Be3PrutgjXGFQX9426ven9IoVKUa7dNZRvhgcowGg-u04sxf2nvWYkJEgwesvcvF4vALOmkc88UvYXEHmkrA3hEsrfSQB7BQWCxSDMwJ9HQ&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6" name="Rectangle 15"/>
          <p:cNvSpPr/>
          <p:nvPr/>
        </p:nvSpPr>
        <p:spPr>
          <a:xfrm>
            <a:off x="116632" y="8532440"/>
            <a:ext cx="5805264" cy="400110"/>
          </a:xfrm>
          <a:prstGeom prst="rect">
            <a:avLst/>
          </a:prstGeom>
        </p:spPr>
        <p:txBody>
          <a:bodyPr wrap="square">
            <a:spAutoFit/>
          </a:bodyPr>
          <a:lstStyle/>
          <a:p>
            <a:pPr algn="just"/>
            <a:r>
              <a:rPr lang="fr-FR" sz="1000" baseline="30000" dirty="0" smtClean="0">
                <a:solidFill>
                  <a:prstClr val="black"/>
                </a:solidFill>
                <a:latin typeface="Comic Sans MS" panose="030F0702030302020204" pitchFamily="66" charset="0"/>
              </a:rPr>
              <a:t>*1</a:t>
            </a:r>
            <a:r>
              <a:rPr lang="fr-FR" sz="1000" dirty="0" smtClean="0">
                <a:solidFill>
                  <a:prstClr val="black"/>
                </a:solidFill>
                <a:latin typeface="Comic Sans MS" panose="030F0702030302020204" pitchFamily="66" charset="0"/>
              </a:rPr>
              <a:t> M. Grimaud</a:t>
            </a:r>
          </a:p>
          <a:p>
            <a:pPr algn="just"/>
            <a:r>
              <a:rPr lang="fr-FR" sz="1000" baseline="30000" dirty="0" smtClean="0">
                <a:solidFill>
                  <a:prstClr val="black"/>
                </a:solidFill>
                <a:latin typeface="Comic Sans MS" panose="030F0702030302020204" pitchFamily="66" charset="0"/>
              </a:rPr>
              <a:t>	</a:t>
            </a:r>
            <a:endParaRPr lang="fr-FR" sz="1000" dirty="0">
              <a:latin typeface="Comic Sans MS" pitchFamily="66" charset="0"/>
            </a:endParaRPr>
          </a:p>
        </p:txBody>
      </p:sp>
    </p:spTree>
    <p:extLst>
      <p:ext uri="{BB962C8B-B14F-4D97-AF65-F5344CB8AC3E}">
        <p14:creationId xmlns:p14="http://schemas.microsoft.com/office/powerpoint/2010/main" val="1497633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chauffage magnan christiane.jpg"/>
          <p:cNvPicPr>
            <a:picLocks noChangeAspect="1"/>
          </p:cNvPicPr>
          <p:nvPr/>
        </p:nvPicPr>
        <p:blipFill>
          <a:blip r:embed="rId2" cstate="print"/>
          <a:stretch>
            <a:fillRect/>
          </a:stretch>
        </p:blipFill>
        <p:spPr>
          <a:xfrm>
            <a:off x="2276872" y="3635896"/>
            <a:ext cx="2304256" cy="1587490"/>
          </a:xfrm>
          <a:prstGeom prst="rect">
            <a:avLst/>
          </a:prstGeom>
        </p:spPr>
      </p:pic>
      <p:sp>
        <p:nvSpPr>
          <p:cNvPr id="2" name="Espace réservé du numéro de diapositive 1"/>
          <p:cNvSpPr>
            <a:spLocks noGrp="1"/>
          </p:cNvSpPr>
          <p:nvPr>
            <p:ph type="sldNum" sz="quarter" idx="12"/>
          </p:nvPr>
        </p:nvSpPr>
        <p:spPr/>
        <p:txBody>
          <a:bodyPr/>
          <a:lstStyle/>
          <a:p>
            <a:fld id="{88FF42DF-82A7-4623-8844-46488C73A759}" type="slidenum">
              <a:rPr lang="fr-FR" b="1" smtClean="0">
                <a:solidFill>
                  <a:schemeClr val="tx1"/>
                </a:solidFill>
                <a:latin typeface="Comic Sans MS" pitchFamily="66" charset="0"/>
              </a:rPr>
              <a:pPr/>
              <a:t>15</a:t>
            </a:fld>
            <a:endParaRPr lang="fr-FR" b="1" dirty="0">
              <a:solidFill>
                <a:schemeClr val="tx1"/>
              </a:solidFill>
              <a:latin typeface="Comic Sans MS" pitchFamily="66" charset="0"/>
            </a:endParaRPr>
          </a:p>
        </p:txBody>
      </p:sp>
      <p:sp>
        <p:nvSpPr>
          <p:cNvPr id="3" name="ZoneTexte 2"/>
          <p:cNvSpPr txBox="1"/>
          <p:nvPr/>
        </p:nvSpPr>
        <p:spPr>
          <a:xfrm>
            <a:off x="332656" y="4932040"/>
            <a:ext cx="6525344" cy="4031873"/>
          </a:xfrm>
          <a:prstGeom prst="rect">
            <a:avLst/>
          </a:prstGeom>
          <a:noFill/>
        </p:spPr>
        <p:txBody>
          <a:bodyPr wrap="square" rtlCol="0">
            <a:spAutoFit/>
          </a:bodyPr>
          <a:lstStyle/>
          <a:p>
            <a:pPr algn="just"/>
            <a:endParaRPr lang="fr-FR" sz="1200" b="1" dirty="0" smtClean="0">
              <a:solidFill>
                <a:prstClr val="black"/>
              </a:solidFill>
              <a:latin typeface="Comic Sans MS" panose="030F0702030302020204" pitchFamily="66" charset="0"/>
            </a:endParaRPr>
          </a:p>
          <a:p>
            <a:pPr algn="just"/>
            <a:r>
              <a:rPr lang="fr-FR" sz="1200" b="1" dirty="0" smtClean="0">
                <a:solidFill>
                  <a:prstClr val="black"/>
                </a:solidFill>
                <a:latin typeface="Comic Sans MS" panose="030F0702030302020204" pitchFamily="66" charset="0"/>
              </a:rPr>
              <a:t> </a:t>
            </a:r>
          </a:p>
          <a:p>
            <a:pPr algn="just"/>
            <a:r>
              <a:rPr lang="fr-FR" sz="1200" b="1" dirty="0" smtClean="0">
                <a:solidFill>
                  <a:prstClr val="black"/>
                </a:solidFill>
                <a:latin typeface="Comic Sans MS" panose="030F0702030302020204" pitchFamily="66" charset="0"/>
              </a:rPr>
              <a:t>2) élevage et artisanat associés: moutons et laine</a:t>
            </a:r>
          </a:p>
          <a:p>
            <a:pPr algn="just"/>
            <a:r>
              <a:rPr lang="fr-FR" sz="1200" dirty="0" smtClean="0">
                <a:solidFill>
                  <a:prstClr val="black"/>
                </a:solidFill>
                <a:latin typeface="Comic Sans MS" panose="030F0702030302020204" pitchFamily="66" charset="0"/>
              </a:rPr>
              <a:t>   En effet, </a:t>
            </a:r>
            <a:r>
              <a:rPr lang="fr-FR" sz="1200" b="1" dirty="0" smtClean="0">
                <a:solidFill>
                  <a:prstClr val="black"/>
                </a:solidFill>
                <a:latin typeface="Comic Sans MS" panose="030F0702030302020204" pitchFamily="66" charset="0"/>
              </a:rPr>
              <a:t>l’artisanat</a:t>
            </a:r>
            <a:r>
              <a:rPr lang="fr-FR" sz="1200" dirty="0" smtClean="0">
                <a:solidFill>
                  <a:prstClr val="black"/>
                </a:solidFill>
                <a:latin typeface="Comic Sans MS" panose="030F0702030302020204" pitchFamily="66" charset="0"/>
              </a:rPr>
              <a:t> textile ne concerne pas que la soie à St André. En Juillet 1786,  </a:t>
            </a:r>
            <a:r>
              <a:rPr lang="fr-FR" sz="1200" dirty="0" smtClean="0">
                <a:latin typeface="Comic Sans MS" panose="030F0702030302020204" pitchFamily="66" charset="0"/>
              </a:rPr>
              <a:t>Jean Graffand vend </a:t>
            </a:r>
            <a:r>
              <a:rPr lang="fr-FR" sz="1200" i="1" dirty="0" smtClean="0">
                <a:latin typeface="Comic Sans MS" panose="030F0702030302020204" pitchFamily="66" charset="0"/>
              </a:rPr>
              <a:t>« un peu plus d’un quintal de laine »</a:t>
            </a:r>
            <a:r>
              <a:rPr lang="fr-FR" sz="1200" baseline="30000" dirty="0" smtClean="0">
                <a:solidFill>
                  <a:prstClr val="black"/>
                </a:solidFill>
                <a:latin typeface="Comic Sans MS" panose="030F0702030302020204" pitchFamily="66" charset="0"/>
              </a:rPr>
              <a:t>*1 </a:t>
            </a:r>
            <a:r>
              <a:rPr lang="fr-FR" sz="1200" i="1" dirty="0" smtClean="0">
                <a:latin typeface="Comic Sans MS" panose="030F0702030302020204" pitchFamily="66" charset="0"/>
              </a:rPr>
              <a:t> </a:t>
            </a:r>
            <a:r>
              <a:rPr lang="fr-FR" sz="1200" dirty="0" smtClean="0">
                <a:solidFill>
                  <a:prstClr val="black"/>
                </a:solidFill>
                <a:latin typeface="Comic Sans MS" panose="030F0702030302020204" pitchFamily="66" charset="0"/>
              </a:rPr>
              <a:t>à un dénommé </a:t>
            </a:r>
            <a:r>
              <a:rPr lang="fr-FR" sz="1200" dirty="0" err="1" smtClean="0">
                <a:solidFill>
                  <a:prstClr val="black"/>
                </a:solidFill>
                <a:latin typeface="Comic Sans MS" panose="030F0702030302020204" pitchFamily="66" charset="0"/>
              </a:rPr>
              <a:t>Fabrègue</a:t>
            </a:r>
            <a:r>
              <a:rPr lang="fr-FR" sz="1200" dirty="0" smtClean="0">
                <a:solidFill>
                  <a:prstClr val="black"/>
                </a:solidFill>
                <a:latin typeface="Comic Sans MS" panose="030F0702030302020204" pitchFamily="66" charset="0"/>
              </a:rPr>
              <a:t> de La Lauze pour un peu plus de 61 livres; en 91, il en vend pour cent quarante trois livres à Thibon de Sauvas : si une part de la laine est  vendue à l’extérieur, elle est aussi travaillée à S</a:t>
            </a:r>
            <a:r>
              <a:rPr lang="fr-FR" sz="1200" baseline="30000" dirty="0" smtClean="0">
                <a:solidFill>
                  <a:prstClr val="black"/>
                </a:solidFill>
                <a:latin typeface="Comic Sans MS" panose="030F0702030302020204" pitchFamily="66" charset="0"/>
              </a:rPr>
              <a:t>t</a:t>
            </a:r>
            <a:r>
              <a:rPr lang="fr-FR" sz="1200" dirty="0" smtClean="0">
                <a:solidFill>
                  <a:prstClr val="black"/>
                </a:solidFill>
                <a:latin typeface="Comic Sans MS" panose="030F0702030302020204" pitchFamily="66" charset="0"/>
              </a:rPr>
              <a:t> André notamment par Jean Dumas de </a:t>
            </a:r>
            <a:r>
              <a:rPr lang="fr-FR" sz="1200" dirty="0" err="1" smtClean="0">
                <a:solidFill>
                  <a:prstClr val="black"/>
                </a:solidFill>
                <a:latin typeface="Comic Sans MS" panose="030F0702030302020204" pitchFamily="66" charset="0"/>
              </a:rPr>
              <a:t>Chadouillet</a:t>
            </a:r>
            <a:r>
              <a:rPr lang="fr-FR" sz="1200" dirty="0" smtClean="0">
                <a:solidFill>
                  <a:prstClr val="black"/>
                </a:solidFill>
                <a:latin typeface="Comic Sans MS" panose="030F0702030302020204" pitchFamily="66" charset="0"/>
              </a:rPr>
              <a:t> « </a:t>
            </a:r>
            <a:r>
              <a:rPr lang="fr-FR" sz="1200" i="1" dirty="0" smtClean="0">
                <a:solidFill>
                  <a:prstClr val="black"/>
                </a:solidFill>
                <a:latin typeface="Comic Sans MS" panose="030F0702030302020204" pitchFamily="66" charset="0"/>
              </a:rPr>
              <a:t>facturier en laine</a:t>
            </a:r>
            <a:r>
              <a:rPr lang="fr-FR" sz="1200" dirty="0" smtClean="0">
                <a:solidFill>
                  <a:prstClr val="black"/>
                </a:solidFill>
                <a:latin typeface="Comic Sans MS" panose="030F0702030302020204" pitchFamily="66" charset="0"/>
              </a:rPr>
              <a:t> » et probablement filée aussi dans les maisons.. Un autre Dumas de </a:t>
            </a:r>
            <a:r>
              <a:rPr lang="fr-FR" sz="1200" dirty="0" err="1" smtClean="0">
                <a:solidFill>
                  <a:prstClr val="black"/>
                </a:solidFill>
                <a:latin typeface="Comic Sans MS" panose="030F0702030302020204" pitchFamily="66" charset="0"/>
              </a:rPr>
              <a:t>Chazelle</a:t>
            </a:r>
            <a:r>
              <a:rPr lang="fr-FR" sz="1200" dirty="0" smtClean="0">
                <a:solidFill>
                  <a:prstClr val="black"/>
                </a:solidFill>
                <a:latin typeface="Comic Sans MS" panose="030F0702030302020204" pitchFamily="66" charset="0"/>
              </a:rPr>
              <a:t> fabrique ou fait fabriquer de la </a:t>
            </a:r>
            <a:r>
              <a:rPr lang="fr-FR" sz="1200" i="1" dirty="0" err="1" smtClean="0">
                <a:solidFill>
                  <a:prstClr val="black"/>
                </a:solidFill>
                <a:latin typeface="Comic Sans MS" panose="030F0702030302020204" pitchFamily="66" charset="0"/>
              </a:rPr>
              <a:t>burate</a:t>
            </a:r>
            <a:r>
              <a:rPr lang="fr-FR" sz="1200" dirty="0" smtClean="0">
                <a:solidFill>
                  <a:prstClr val="black"/>
                </a:solidFill>
                <a:latin typeface="Comic Sans MS" panose="030F0702030302020204" pitchFamily="66" charset="0"/>
              </a:rPr>
              <a:t>, drap de laine avec une trame de filoselle (bourre de soie autour du cocon) de qualité médiocre.</a:t>
            </a:r>
          </a:p>
          <a:p>
            <a:pPr algn="just"/>
            <a:r>
              <a:rPr lang="fr-FR" sz="1200" dirty="0" smtClean="0">
                <a:solidFill>
                  <a:prstClr val="black"/>
                </a:solidFill>
                <a:latin typeface="Comic Sans MS" panose="030F0702030302020204" pitchFamily="66" charset="0"/>
              </a:rPr>
              <a:t>   </a:t>
            </a:r>
            <a:r>
              <a:rPr lang="fr-FR" sz="1200" b="1" dirty="0" smtClean="0">
                <a:solidFill>
                  <a:prstClr val="black"/>
                </a:solidFill>
                <a:latin typeface="Comic Sans MS" panose="030F0702030302020204" pitchFamily="66" charset="0"/>
              </a:rPr>
              <a:t>Deux « </a:t>
            </a:r>
            <a:r>
              <a:rPr lang="fr-FR" sz="1200" b="1" dirty="0" err="1" smtClean="0">
                <a:solidFill>
                  <a:prstClr val="black"/>
                </a:solidFill>
                <a:latin typeface="Comic Sans MS" panose="030F0702030302020204" pitchFamily="66" charset="0"/>
              </a:rPr>
              <a:t>chenevières</a:t>
            </a:r>
            <a:r>
              <a:rPr lang="fr-FR" sz="1200" b="1" dirty="0" smtClean="0">
                <a:solidFill>
                  <a:prstClr val="black"/>
                </a:solidFill>
                <a:latin typeface="Comic Sans MS" panose="030F0702030302020204" pitchFamily="66" charset="0"/>
              </a:rPr>
              <a:t> » </a:t>
            </a:r>
            <a:r>
              <a:rPr lang="fr-FR" sz="1200" dirty="0" smtClean="0">
                <a:solidFill>
                  <a:prstClr val="black"/>
                </a:solidFill>
                <a:latin typeface="Comic Sans MS" panose="030F0702030302020204" pitchFamily="66" charset="0"/>
              </a:rPr>
              <a:t>produisent du chanvre à S</a:t>
            </a:r>
            <a:r>
              <a:rPr lang="fr-FR" sz="1200" baseline="30000" dirty="0" smtClean="0">
                <a:solidFill>
                  <a:prstClr val="black"/>
                </a:solidFill>
                <a:latin typeface="Comic Sans MS" panose="030F0702030302020204" pitchFamily="66" charset="0"/>
              </a:rPr>
              <a:t>t</a:t>
            </a:r>
            <a:r>
              <a:rPr lang="fr-FR" sz="1200" dirty="0" smtClean="0">
                <a:solidFill>
                  <a:prstClr val="black"/>
                </a:solidFill>
                <a:latin typeface="Comic Sans MS" panose="030F0702030302020204" pitchFamily="66" charset="0"/>
              </a:rPr>
              <a:t> André fournissant une fibre solide pour des usages quotidiens (cordes, toiles..). </a:t>
            </a:r>
          </a:p>
          <a:p>
            <a:pPr algn="just"/>
            <a:endParaRPr lang="fr-FR" sz="1200" dirty="0" smtClean="0">
              <a:solidFill>
                <a:prstClr val="black"/>
              </a:solidFill>
              <a:latin typeface="Comic Sans MS" panose="030F0702030302020204" pitchFamily="66" charset="0"/>
            </a:endParaRPr>
          </a:p>
          <a:p>
            <a:pPr algn="just"/>
            <a:r>
              <a:rPr lang="fr-FR" sz="1400" b="1" dirty="0" smtClean="0">
                <a:solidFill>
                  <a:srgbClr val="00823B"/>
                </a:solidFill>
                <a:latin typeface="Comic Sans MS" panose="030F0702030302020204" pitchFamily="66" charset="0"/>
              </a:rPr>
              <a:t>C) l’artisanat, la manufacture et ..une boutique*</a:t>
            </a:r>
            <a:r>
              <a:rPr lang="fr-FR" sz="1400" b="1" baseline="30000" dirty="0" smtClean="0">
                <a:solidFill>
                  <a:srgbClr val="00823B"/>
                </a:solidFill>
                <a:latin typeface="Comic Sans MS" panose="030F0702030302020204" pitchFamily="66" charset="0"/>
              </a:rPr>
              <a:t>2</a:t>
            </a:r>
            <a:endParaRPr lang="fr-FR" sz="1400" b="1" dirty="0" smtClean="0">
              <a:solidFill>
                <a:srgbClr val="00823B"/>
              </a:solidFill>
              <a:latin typeface="Comic Sans MS" panose="030F0702030302020204" pitchFamily="66" charset="0"/>
            </a:endParaRPr>
          </a:p>
          <a:p>
            <a:pPr algn="just"/>
            <a:endParaRPr lang="fr-FR" sz="1400" b="1" dirty="0" smtClean="0">
              <a:solidFill>
                <a:srgbClr val="00823B"/>
              </a:solidFill>
              <a:latin typeface="Comic Sans MS" panose="030F0702030302020204" pitchFamily="66" charset="0"/>
            </a:endParaRPr>
          </a:p>
          <a:p>
            <a:r>
              <a:rPr lang="fr-FR" sz="1200" dirty="0" smtClean="0">
                <a:solidFill>
                  <a:prstClr val="black"/>
                </a:solidFill>
                <a:latin typeface="Comic Sans MS" panose="030F0702030302020204" pitchFamily="66" charset="0"/>
              </a:rPr>
              <a:t>    1) Plus encore que les produits textiles, </a:t>
            </a:r>
            <a:r>
              <a:rPr lang="fr-FR" sz="1200" b="1" dirty="0" smtClean="0">
                <a:solidFill>
                  <a:prstClr val="black"/>
                </a:solidFill>
                <a:latin typeface="Comic Sans MS" panose="030F0702030302020204" pitchFamily="66" charset="0"/>
              </a:rPr>
              <a:t>l’activité verrière</a:t>
            </a:r>
            <a:r>
              <a:rPr lang="fr-FR" sz="1200" dirty="0" smtClean="0">
                <a:solidFill>
                  <a:prstClr val="black"/>
                </a:solidFill>
                <a:latin typeface="Comic Sans MS" panose="030F0702030302020204" pitchFamily="66" charset="0"/>
              </a:rPr>
              <a:t> s’organise sur des horizons plus larges. </a:t>
            </a:r>
            <a:r>
              <a:rPr lang="fr-FR" sz="1200" dirty="0" smtClean="0">
                <a:latin typeface="Comic Sans MS" panose="030F0702030302020204" pitchFamily="66" charset="0"/>
              </a:rPr>
              <a:t>La présence d’une verrerie est attestée à plusieurs reprises au Mas de la Baume à St André, notamment en 1686 et 1754.</a:t>
            </a:r>
          </a:p>
          <a:p>
            <a:pPr algn="just"/>
            <a:endParaRPr lang="fr-FR" sz="1200" dirty="0" smtClean="0">
              <a:solidFill>
                <a:prstClr val="black"/>
              </a:solidFill>
              <a:latin typeface="Comic Sans MS" panose="030F0702030302020204" pitchFamily="66" charset="0"/>
            </a:endParaRPr>
          </a:p>
          <a:p>
            <a:pPr algn="just"/>
            <a:endParaRPr lang="fr-FR" sz="1200" dirty="0" smtClean="0">
              <a:solidFill>
                <a:prstClr val="black"/>
              </a:solidFill>
              <a:latin typeface="Comic Sans MS" panose="030F0702030302020204" pitchFamily="66" charset="0"/>
            </a:endParaRPr>
          </a:p>
        </p:txBody>
      </p:sp>
      <p:pic>
        <p:nvPicPr>
          <p:cNvPr id="4" name="Picture 2"/>
          <p:cNvPicPr>
            <a:picLocks noChangeAspect="1" noChangeArrowheads="1"/>
          </p:cNvPicPr>
          <p:nvPr/>
        </p:nvPicPr>
        <p:blipFill>
          <a:blip r:embed="rId3" cstate="print">
            <a:lum contrast="20000"/>
          </a:blip>
          <a:srcRect/>
          <a:stretch>
            <a:fillRect/>
          </a:stretch>
        </p:blipFill>
        <p:spPr bwMode="auto">
          <a:xfrm>
            <a:off x="0" y="251520"/>
            <a:ext cx="2448272" cy="3264362"/>
          </a:xfrm>
          <a:prstGeom prst="rect">
            <a:avLst/>
          </a:prstGeom>
          <a:noFill/>
          <a:ln w="9525">
            <a:noFill/>
            <a:miter lim="800000"/>
            <a:headEnd/>
            <a:tailEnd/>
          </a:ln>
        </p:spPr>
      </p:pic>
      <p:pic>
        <p:nvPicPr>
          <p:cNvPr id="5" name="Image 4" descr="IMG_7212.jpeg"/>
          <p:cNvPicPr>
            <a:picLocks noChangeAspect="1"/>
          </p:cNvPicPr>
          <p:nvPr/>
        </p:nvPicPr>
        <p:blipFill>
          <a:blip r:embed="rId4" cstate="print"/>
          <a:stretch>
            <a:fillRect/>
          </a:stretch>
        </p:blipFill>
        <p:spPr>
          <a:xfrm>
            <a:off x="4430688" y="251520"/>
            <a:ext cx="2427312" cy="3236416"/>
          </a:xfrm>
          <a:prstGeom prst="rect">
            <a:avLst/>
          </a:prstGeom>
        </p:spPr>
      </p:pic>
      <p:sp>
        <p:nvSpPr>
          <p:cNvPr id="6" name="ZoneTexte 5"/>
          <p:cNvSpPr txBox="1"/>
          <p:nvPr/>
        </p:nvSpPr>
        <p:spPr>
          <a:xfrm>
            <a:off x="2420888" y="251520"/>
            <a:ext cx="2016224" cy="3400931"/>
          </a:xfrm>
          <a:prstGeom prst="rect">
            <a:avLst/>
          </a:prstGeom>
          <a:noFill/>
        </p:spPr>
        <p:txBody>
          <a:bodyPr wrap="square" rtlCol="0">
            <a:spAutoFit/>
          </a:bodyPr>
          <a:lstStyle/>
          <a:p>
            <a:pPr algn="just"/>
            <a:r>
              <a:rPr lang="fr-FR" sz="1400" b="1" dirty="0" smtClean="0">
                <a:latin typeface="Comic Sans MS" pitchFamily="66" charset="0"/>
              </a:rPr>
              <a:t>Magnanerie Graffand</a:t>
            </a:r>
          </a:p>
          <a:p>
            <a:pPr algn="just"/>
            <a:r>
              <a:rPr lang="fr-FR" sz="1400" b="1" dirty="0" smtClean="0">
                <a:latin typeface="Comic Sans MS" pitchFamily="66" charset="0"/>
              </a:rPr>
              <a:t>      à Pierregras</a:t>
            </a:r>
          </a:p>
          <a:p>
            <a:pPr algn="just"/>
            <a:r>
              <a:rPr lang="fr-FR" sz="1100" dirty="0" smtClean="0">
                <a:latin typeface="Comic Sans MS" pitchFamily="66" charset="0"/>
              </a:rPr>
              <a:t>    </a:t>
            </a:r>
          </a:p>
          <a:p>
            <a:pPr algn="just"/>
            <a:r>
              <a:rPr lang="fr-FR" sz="1100" dirty="0" smtClean="0">
                <a:latin typeface="Comic Sans MS" pitchFamily="66" charset="0"/>
              </a:rPr>
              <a:t>à l’étage pour éviter l’humidité</a:t>
            </a:r>
          </a:p>
          <a:p>
            <a:pPr algn="just"/>
            <a:endParaRPr lang="fr-FR" sz="1100" dirty="0" smtClean="0">
              <a:latin typeface="Comic Sans MS" pitchFamily="66" charset="0"/>
            </a:endParaRPr>
          </a:p>
          <a:p>
            <a:pPr algn="just"/>
            <a:r>
              <a:rPr lang="fr-FR" sz="1100" b="1" dirty="0" smtClean="0">
                <a:solidFill>
                  <a:srgbClr val="FF0000"/>
                </a:solidFill>
                <a:latin typeface="Comic Sans MS" pitchFamily="66" charset="0"/>
              </a:rPr>
              <a:t> 1</a:t>
            </a:r>
            <a:r>
              <a:rPr lang="fr-FR" sz="1100" dirty="0" smtClean="0">
                <a:latin typeface="Comic Sans MS" pitchFamily="66" charset="0"/>
              </a:rPr>
              <a:t>Bande de plâtre en partie </a:t>
            </a:r>
          </a:p>
          <a:p>
            <a:pPr algn="just"/>
            <a:r>
              <a:rPr lang="fr-FR" sz="1100" dirty="0" smtClean="0">
                <a:latin typeface="Comic Sans MS" pitchFamily="66" charset="0"/>
              </a:rPr>
              <a:t>haute des murs afin d’éviter que les rats ne descendent sur les </a:t>
            </a:r>
            <a:r>
              <a:rPr lang="fr-FR" sz="1100" dirty="0" err="1" smtClean="0">
                <a:latin typeface="Comic Sans MS" pitchFamily="66" charset="0"/>
              </a:rPr>
              <a:t>taoullières</a:t>
            </a:r>
            <a:r>
              <a:rPr lang="fr-FR" sz="1100" dirty="0" smtClean="0">
                <a:latin typeface="Comic Sans MS" pitchFamily="66" charset="0"/>
              </a:rPr>
              <a:t>.</a:t>
            </a:r>
          </a:p>
          <a:p>
            <a:pPr algn="just"/>
            <a:r>
              <a:rPr lang="fr-FR" sz="1100" dirty="0" smtClean="0">
                <a:latin typeface="Comic Sans MS" pitchFamily="66" charset="0"/>
              </a:rPr>
              <a:t>   </a:t>
            </a:r>
          </a:p>
          <a:p>
            <a:pPr algn="just"/>
            <a:r>
              <a:rPr lang="fr-FR" sz="1100" dirty="0" smtClean="0">
                <a:latin typeface="Comic Sans MS" pitchFamily="66" charset="0"/>
              </a:rPr>
              <a:t> </a:t>
            </a:r>
            <a:r>
              <a:rPr lang="fr-FR" sz="1100" b="1" dirty="0" smtClean="0">
                <a:solidFill>
                  <a:srgbClr val="FF0000"/>
                </a:solidFill>
                <a:latin typeface="Comic Sans MS" pitchFamily="66" charset="0"/>
              </a:rPr>
              <a:t>2</a:t>
            </a:r>
            <a:r>
              <a:rPr lang="fr-FR" sz="1100" dirty="0" smtClean="0">
                <a:latin typeface="Comic Sans MS" pitchFamily="66" charset="0"/>
              </a:rPr>
              <a:t> Couloir central en brique de circulation des ouvriers.</a:t>
            </a:r>
          </a:p>
          <a:p>
            <a:pPr algn="just"/>
            <a:r>
              <a:rPr lang="fr-FR" sz="1100" dirty="0" smtClean="0">
                <a:latin typeface="Comic Sans MS" pitchFamily="66" charset="0"/>
              </a:rPr>
              <a:t>   </a:t>
            </a:r>
          </a:p>
          <a:p>
            <a:pPr algn="just"/>
            <a:r>
              <a:rPr lang="fr-FR" sz="1100" dirty="0" smtClean="0">
                <a:latin typeface="Comic Sans MS" pitchFamily="66" charset="0"/>
              </a:rPr>
              <a:t> </a:t>
            </a:r>
            <a:r>
              <a:rPr lang="fr-FR" sz="1100" b="1" dirty="0" smtClean="0">
                <a:solidFill>
                  <a:srgbClr val="FF0000"/>
                </a:solidFill>
                <a:latin typeface="Comic Sans MS" pitchFamily="66" charset="0"/>
              </a:rPr>
              <a:t>3</a:t>
            </a:r>
            <a:r>
              <a:rPr lang="fr-FR" sz="1100" dirty="0" smtClean="0">
                <a:latin typeface="Comic Sans MS" pitchFamily="66" charset="0"/>
              </a:rPr>
              <a:t> Fenêtres et fenestrons d’aération .</a:t>
            </a:r>
          </a:p>
          <a:p>
            <a:pPr algn="just"/>
            <a:r>
              <a:rPr lang="fr-FR" sz="1100" dirty="0" smtClean="0">
                <a:latin typeface="Comic Sans MS" pitchFamily="66" charset="0"/>
              </a:rPr>
              <a:t>   </a:t>
            </a:r>
          </a:p>
          <a:p>
            <a:pPr algn="just"/>
            <a:r>
              <a:rPr lang="fr-FR" sz="1100" dirty="0" smtClean="0">
                <a:latin typeface="Comic Sans MS" pitchFamily="66" charset="0"/>
              </a:rPr>
              <a:t> </a:t>
            </a:r>
            <a:r>
              <a:rPr lang="fr-FR" sz="1100" b="1" dirty="0" smtClean="0">
                <a:solidFill>
                  <a:srgbClr val="FF0000"/>
                </a:solidFill>
                <a:latin typeface="Comic Sans MS" pitchFamily="66" charset="0"/>
              </a:rPr>
              <a:t>4 </a:t>
            </a:r>
            <a:r>
              <a:rPr lang="fr-FR" sz="1100" dirty="0" smtClean="0">
                <a:latin typeface="Comic Sans MS" pitchFamily="66" charset="0"/>
              </a:rPr>
              <a:t>Cheminées pour chauffer la magnanerie.</a:t>
            </a:r>
            <a:endParaRPr lang="fr-FR" sz="1100" dirty="0">
              <a:latin typeface="Comic Sans MS" pitchFamily="66" charset="0"/>
            </a:endParaRPr>
          </a:p>
        </p:txBody>
      </p:sp>
      <p:sp>
        <p:nvSpPr>
          <p:cNvPr id="8" name="Rectangle 7"/>
          <p:cNvSpPr/>
          <p:nvPr/>
        </p:nvSpPr>
        <p:spPr>
          <a:xfrm>
            <a:off x="116632" y="8713113"/>
            <a:ext cx="5328592" cy="400110"/>
          </a:xfrm>
          <a:prstGeom prst="rect">
            <a:avLst/>
          </a:prstGeom>
        </p:spPr>
        <p:txBody>
          <a:bodyPr wrap="square">
            <a:spAutoFit/>
          </a:bodyPr>
          <a:lstStyle/>
          <a:p>
            <a:r>
              <a:rPr lang="fr-FR" sz="1000" baseline="30000" dirty="0" smtClean="0">
                <a:solidFill>
                  <a:prstClr val="black"/>
                </a:solidFill>
                <a:latin typeface="Comic Sans MS" panose="030F0702030302020204" pitchFamily="66" charset="0"/>
              </a:rPr>
              <a:t>*1 </a:t>
            </a:r>
            <a:r>
              <a:rPr lang="fr-FR" sz="1000" dirty="0" smtClean="0">
                <a:solidFill>
                  <a:prstClr val="black"/>
                </a:solidFill>
                <a:latin typeface="Comic Sans MS" panose="030F0702030302020204" pitchFamily="66" charset="0"/>
              </a:rPr>
              <a:t> article M. Grimaud</a:t>
            </a:r>
          </a:p>
          <a:p>
            <a:r>
              <a:rPr lang="fr-FR" sz="1000" dirty="0" smtClean="0">
                <a:latin typeface="Comic Sans MS" panose="030F0702030302020204" pitchFamily="66" charset="0"/>
              </a:rPr>
              <a:t>*</a:t>
            </a:r>
            <a:r>
              <a:rPr lang="fr-FR" sz="1000" baseline="30000" dirty="0" smtClean="0">
                <a:latin typeface="Comic Sans MS" panose="030F0702030302020204" pitchFamily="66" charset="0"/>
              </a:rPr>
              <a:t>2</a:t>
            </a:r>
            <a:r>
              <a:rPr lang="fr-FR" sz="1000" dirty="0" smtClean="0">
                <a:latin typeface="Comic Sans MS" panose="030F0702030302020204" pitchFamily="66" charset="0"/>
              </a:rPr>
              <a:t> dans « l’état des propriétés »</a:t>
            </a:r>
          </a:p>
        </p:txBody>
      </p:sp>
      <p:sp>
        <p:nvSpPr>
          <p:cNvPr id="9" name="ZoneTexte 8"/>
          <p:cNvSpPr txBox="1"/>
          <p:nvPr/>
        </p:nvSpPr>
        <p:spPr>
          <a:xfrm>
            <a:off x="548680" y="611560"/>
            <a:ext cx="279244" cy="276999"/>
          </a:xfrm>
          <a:prstGeom prst="rect">
            <a:avLst/>
          </a:prstGeom>
          <a:noFill/>
        </p:spPr>
        <p:txBody>
          <a:bodyPr wrap="none" rtlCol="0">
            <a:spAutoFit/>
          </a:bodyPr>
          <a:lstStyle/>
          <a:p>
            <a:r>
              <a:rPr lang="fr-FR" sz="1200" b="1" dirty="0" smtClean="0">
                <a:solidFill>
                  <a:srgbClr val="FF0000"/>
                </a:solidFill>
                <a:latin typeface="Comic Sans MS" pitchFamily="66" charset="0"/>
              </a:rPr>
              <a:t>1</a:t>
            </a:r>
            <a:endParaRPr lang="fr-FR" sz="1200" b="1" dirty="0">
              <a:solidFill>
                <a:srgbClr val="FF0000"/>
              </a:solidFill>
              <a:latin typeface="Comic Sans MS" pitchFamily="66" charset="0"/>
            </a:endParaRPr>
          </a:p>
        </p:txBody>
      </p:sp>
      <p:sp>
        <p:nvSpPr>
          <p:cNvPr id="10" name="ZoneTexte 9"/>
          <p:cNvSpPr txBox="1"/>
          <p:nvPr/>
        </p:nvSpPr>
        <p:spPr>
          <a:xfrm>
            <a:off x="1196752" y="3203848"/>
            <a:ext cx="279244" cy="276999"/>
          </a:xfrm>
          <a:prstGeom prst="rect">
            <a:avLst/>
          </a:prstGeom>
          <a:noFill/>
        </p:spPr>
        <p:txBody>
          <a:bodyPr wrap="none" rtlCol="0">
            <a:spAutoFit/>
          </a:bodyPr>
          <a:lstStyle/>
          <a:p>
            <a:r>
              <a:rPr lang="fr-FR" sz="1200" b="1" dirty="0" smtClean="0">
                <a:solidFill>
                  <a:srgbClr val="FF0000"/>
                </a:solidFill>
                <a:latin typeface="Comic Sans MS" pitchFamily="66" charset="0"/>
              </a:rPr>
              <a:t>2</a:t>
            </a:r>
            <a:endParaRPr lang="fr-FR" sz="1200" b="1" dirty="0">
              <a:solidFill>
                <a:srgbClr val="FF0000"/>
              </a:solidFill>
              <a:latin typeface="Comic Sans MS" pitchFamily="66" charset="0"/>
            </a:endParaRPr>
          </a:p>
        </p:txBody>
      </p:sp>
      <p:sp>
        <p:nvSpPr>
          <p:cNvPr id="11" name="ZoneTexte 10"/>
          <p:cNvSpPr txBox="1"/>
          <p:nvPr/>
        </p:nvSpPr>
        <p:spPr>
          <a:xfrm>
            <a:off x="1052736" y="1043608"/>
            <a:ext cx="279244" cy="288032"/>
          </a:xfrm>
          <a:prstGeom prst="rect">
            <a:avLst/>
          </a:prstGeom>
          <a:noFill/>
        </p:spPr>
        <p:txBody>
          <a:bodyPr wrap="square" rtlCol="0">
            <a:spAutoFit/>
          </a:bodyPr>
          <a:lstStyle/>
          <a:p>
            <a:r>
              <a:rPr lang="fr-FR" sz="1200" b="1" dirty="0" smtClean="0">
                <a:solidFill>
                  <a:srgbClr val="FF0000"/>
                </a:solidFill>
                <a:latin typeface="Comic Sans MS" pitchFamily="66" charset="0"/>
              </a:rPr>
              <a:t>3</a:t>
            </a:r>
            <a:endParaRPr lang="fr-FR" sz="1200" b="1" dirty="0">
              <a:solidFill>
                <a:srgbClr val="FF0000"/>
              </a:solidFill>
              <a:latin typeface="Comic Sans MS" pitchFamily="66" charset="0"/>
            </a:endParaRPr>
          </a:p>
        </p:txBody>
      </p:sp>
      <p:sp>
        <p:nvSpPr>
          <p:cNvPr id="12" name="ZoneTexte 11"/>
          <p:cNvSpPr txBox="1"/>
          <p:nvPr/>
        </p:nvSpPr>
        <p:spPr>
          <a:xfrm>
            <a:off x="1844824" y="1043608"/>
            <a:ext cx="279244" cy="288032"/>
          </a:xfrm>
          <a:prstGeom prst="rect">
            <a:avLst/>
          </a:prstGeom>
          <a:noFill/>
        </p:spPr>
        <p:txBody>
          <a:bodyPr wrap="square" rtlCol="0">
            <a:spAutoFit/>
          </a:bodyPr>
          <a:lstStyle/>
          <a:p>
            <a:r>
              <a:rPr lang="fr-FR" sz="1200" b="1" dirty="0" smtClean="0">
                <a:solidFill>
                  <a:srgbClr val="FF0000"/>
                </a:solidFill>
                <a:latin typeface="Comic Sans MS" pitchFamily="66" charset="0"/>
              </a:rPr>
              <a:t>3</a:t>
            </a:r>
            <a:endParaRPr lang="fr-FR" sz="1200" b="1" dirty="0">
              <a:solidFill>
                <a:srgbClr val="FF0000"/>
              </a:solidFill>
              <a:latin typeface="Comic Sans MS" pitchFamily="66" charset="0"/>
            </a:endParaRPr>
          </a:p>
        </p:txBody>
      </p:sp>
      <p:sp>
        <p:nvSpPr>
          <p:cNvPr id="13" name="ZoneTexte 12"/>
          <p:cNvSpPr txBox="1"/>
          <p:nvPr/>
        </p:nvSpPr>
        <p:spPr>
          <a:xfrm>
            <a:off x="1205136" y="1196008"/>
            <a:ext cx="279244" cy="288032"/>
          </a:xfrm>
          <a:prstGeom prst="rect">
            <a:avLst/>
          </a:prstGeom>
          <a:noFill/>
        </p:spPr>
        <p:txBody>
          <a:bodyPr wrap="square" rtlCol="0">
            <a:spAutoFit/>
          </a:bodyPr>
          <a:lstStyle/>
          <a:p>
            <a:r>
              <a:rPr lang="fr-FR" sz="1200" b="1" dirty="0" smtClean="0">
                <a:solidFill>
                  <a:srgbClr val="FF0000"/>
                </a:solidFill>
                <a:latin typeface="Comic Sans MS" pitchFamily="66" charset="0"/>
              </a:rPr>
              <a:t>3</a:t>
            </a:r>
            <a:endParaRPr lang="fr-FR" sz="1200" b="1" dirty="0">
              <a:solidFill>
                <a:srgbClr val="FF0000"/>
              </a:solidFill>
              <a:latin typeface="Comic Sans MS" pitchFamily="66" charset="0"/>
            </a:endParaRPr>
          </a:p>
        </p:txBody>
      </p:sp>
      <p:sp>
        <p:nvSpPr>
          <p:cNvPr id="14" name="ZoneTexte 13"/>
          <p:cNvSpPr txBox="1"/>
          <p:nvPr/>
        </p:nvSpPr>
        <p:spPr>
          <a:xfrm>
            <a:off x="404664" y="1907704"/>
            <a:ext cx="45719" cy="276999"/>
          </a:xfrm>
          <a:prstGeom prst="rect">
            <a:avLst/>
          </a:prstGeom>
          <a:noFill/>
        </p:spPr>
        <p:txBody>
          <a:bodyPr wrap="square" rtlCol="0">
            <a:spAutoFit/>
          </a:bodyPr>
          <a:lstStyle/>
          <a:p>
            <a:r>
              <a:rPr lang="fr-FR" sz="1200" b="1" dirty="0" smtClean="0">
                <a:solidFill>
                  <a:srgbClr val="FF0000"/>
                </a:solidFill>
                <a:latin typeface="Comic Sans MS" pitchFamily="66" charset="0"/>
              </a:rPr>
              <a:t>4</a:t>
            </a:r>
            <a:endParaRPr lang="fr-FR" sz="1200" b="1" dirty="0">
              <a:solidFill>
                <a:srgbClr val="FF0000"/>
              </a:solidFill>
              <a:latin typeface="Comic Sans MS" pitchFamily="66" charset="0"/>
            </a:endParaRPr>
          </a:p>
        </p:txBody>
      </p:sp>
      <p:sp>
        <p:nvSpPr>
          <p:cNvPr id="15" name="ZoneTexte 14"/>
          <p:cNvSpPr txBox="1"/>
          <p:nvPr/>
        </p:nvSpPr>
        <p:spPr>
          <a:xfrm flipH="1">
            <a:off x="1628800" y="1907704"/>
            <a:ext cx="305937" cy="276999"/>
          </a:xfrm>
          <a:prstGeom prst="rect">
            <a:avLst/>
          </a:prstGeom>
          <a:noFill/>
        </p:spPr>
        <p:txBody>
          <a:bodyPr wrap="square" rtlCol="0">
            <a:spAutoFit/>
          </a:bodyPr>
          <a:lstStyle/>
          <a:p>
            <a:r>
              <a:rPr lang="fr-FR" sz="1200" b="1" dirty="0" smtClean="0">
                <a:solidFill>
                  <a:srgbClr val="FF0000"/>
                </a:solidFill>
                <a:latin typeface="Comic Sans MS" pitchFamily="66" charset="0"/>
              </a:rPr>
              <a:t>4</a:t>
            </a:r>
            <a:endParaRPr lang="fr-FR" sz="1200" b="1" dirty="0">
              <a:solidFill>
                <a:srgbClr val="FF0000"/>
              </a:solidFill>
              <a:latin typeface="Comic Sans MS" pitchFamily="66" charset="0"/>
            </a:endParaRPr>
          </a:p>
        </p:txBody>
      </p:sp>
      <p:sp>
        <p:nvSpPr>
          <p:cNvPr id="16" name="ZoneTexte 15"/>
          <p:cNvSpPr txBox="1"/>
          <p:nvPr/>
        </p:nvSpPr>
        <p:spPr>
          <a:xfrm flipH="1">
            <a:off x="3212976" y="3851920"/>
            <a:ext cx="377945" cy="276999"/>
          </a:xfrm>
          <a:prstGeom prst="rect">
            <a:avLst/>
          </a:prstGeom>
          <a:noFill/>
        </p:spPr>
        <p:txBody>
          <a:bodyPr wrap="square" rtlCol="0">
            <a:spAutoFit/>
          </a:bodyPr>
          <a:lstStyle/>
          <a:p>
            <a:r>
              <a:rPr lang="fr-FR" sz="1200" b="1" dirty="0" smtClean="0">
                <a:solidFill>
                  <a:srgbClr val="FF0000"/>
                </a:solidFill>
                <a:latin typeface="Comic Sans MS" pitchFamily="66" charset="0"/>
              </a:rPr>
              <a:t>4</a:t>
            </a:r>
            <a:endParaRPr lang="fr-FR" sz="1200" b="1" dirty="0">
              <a:solidFill>
                <a:srgbClr val="FF0000"/>
              </a:solidFill>
              <a:latin typeface="Comic Sans MS" pitchFamily="66" charset="0"/>
            </a:endParaRPr>
          </a:p>
        </p:txBody>
      </p:sp>
      <p:sp>
        <p:nvSpPr>
          <p:cNvPr id="19" name="ZoneTexte 18"/>
          <p:cNvSpPr txBox="1"/>
          <p:nvPr/>
        </p:nvSpPr>
        <p:spPr>
          <a:xfrm>
            <a:off x="5661248" y="2267744"/>
            <a:ext cx="279244" cy="276999"/>
          </a:xfrm>
          <a:prstGeom prst="rect">
            <a:avLst/>
          </a:prstGeom>
          <a:noFill/>
        </p:spPr>
        <p:txBody>
          <a:bodyPr wrap="none" rtlCol="0">
            <a:spAutoFit/>
          </a:bodyPr>
          <a:lstStyle/>
          <a:p>
            <a:r>
              <a:rPr lang="fr-FR" sz="1200" b="1" dirty="0" smtClean="0">
                <a:solidFill>
                  <a:srgbClr val="FF0000"/>
                </a:solidFill>
                <a:latin typeface="Comic Sans MS" pitchFamily="66" charset="0"/>
              </a:rPr>
              <a:t>2</a:t>
            </a:r>
            <a:endParaRPr lang="fr-FR" sz="1200" b="1" dirty="0">
              <a:solidFill>
                <a:srgbClr val="FF0000"/>
              </a:solidFill>
              <a:latin typeface="Comic Sans MS"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 xmlns:a16="http://schemas.microsoft.com/office/drawing/2014/main" id="{F2714BEE-8A4C-4D36-96A3-2A00CC03A294}"/>
              </a:ext>
            </a:extLst>
          </p:cNvPr>
          <p:cNvSpPr>
            <a:spLocks noGrp="1"/>
          </p:cNvSpPr>
          <p:nvPr>
            <p:ph type="sldNum" sz="quarter" idx="12"/>
          </p:nvPr>
        </p:nvSpPr>
        <p:spPr/>
        <p:txBody>
          <a:bodyPr/>
          <a:lstStyle/>
          <a:p>
            <a:fld id="{88FF42DF-82A7-4623-8844-46488C73A759}" type="slidenum">
              <a:rPr lang="fr-FR" b="1" smtClean="0">
                <a:solidFill>
                  <a:schemeClr val="tx1">
                    <a:lumMod val="95000"/>
                    <a:lumOff val="5000"/>
                  </a:schemeClr>
                </a:solidFill>
                <a:latin typeface="Comic Sans MS" pitchFamily="66" charset="0"/>
              </a:rPr>
              <a:pPr/>
              <a:t>16</a:t>
            </a:fld>
            <a:endParaRPr lang="fr-FR" b="1" dirty="0">
              <a:solidFill>
                <a:schemeClr val="tx1">
                  <a:lumMod val="95000"/>
                  <a:lumOff val="5000"/>
                </a:schemeClr>
              </a:solidFill>
              <a:latin typeface="Comic Sans MS" pitchFamily="66" charset="0"/>
            </a:endParaRPr>
          </a:p>
        </p:txBody>
      </p:sp>
      <p:sp>
        <p:nvSpPr>
          <p:cNvPr id="3" name="ZoneTexte 2">
            <a:extLst>
              <a:ext uri="{FF2B5EF4-FFF2-40B4-BE49-F238E27FC236}">
                <a16:creationId xmlns="" xmlns:a16="http://schemas.microsoft.com/office/drawing/2014/main" id="{64598E39-295A-46A3-BC15-1E8F81F35E7F}"/>
              </a:ext>
            </a:extLst>
          </p:cNvPr>
          <p:cNvSpPr txBox="1"/>
          <p:nvPr/>
        </p:nvSpPr>
        <p:spPr>
          <a:xfrm>
            <a:off x="161256" y="323528"/>
            <a:ext cx="6696744" cy="10172015"/>
          </a:xfrm>
          <a:prstGeom prst="rect">
            <a:avLst/>
          </a:prstGeom>
          <a:noFill/>
        </p:spPr>
        <p:txBody>
          <a:bodyPr wrap="square" rtlCol="0">
            <a:spAutoFit/>
          </a:bodyPr>
          <a:lstStyle/>
          <a:p>
            <a:pPr algn="just"/>
            <a:r>
              <a:rPr lang="fr-FR" sz="1200" b="1" dirty="0" smtClean="0">
                <a:latin typeface="Comic Sans MS" panose="030F0702030302020204" pitchFamily="66" charset="0"/>
              </a:rPr>
              <a:t>   L’art </a:t>
            </a:r>
            <a:r>
              <a:rPr lang="fr-FR" sz="1200" b="1" dirty="0">
                <a:latin typeface="Comic Sans MS" panose="030F0702030302020204" pitchFamily="66" charset="0"/>
              </a:rPr>
              <a:t>de la verrerie </a:t>
            </a:r>
            <a:r>
              <a:rPr lang="fr-FR" sz="1200" dirty="0">
                <a:latin typeface="Comic Sans MS" panose="030F0702030302020204" pitchFamily="66" charset="0"/>
              </a:rPr>
              <a:t>est réservé aux nobles; leur statut est défini des 1445 par </a:t>
            </a:r>
            <a:r>
              <a:rPr lang="fr-FR" sz="1200" dirty="0" smtClean="0">
                <a:latin typeface="Comic Sans MS" panose="030F0702030302020204" pitchFamily="66" charset="0"/>
              </a:rPr>
              <a:t>des lettres patentes </a:t>
            </a:r>
            <a:r>
              <a:rPr lang="fr-FR" sz="1200" dirty="0">
                <a:latin typeface="Comic Sans MS" panose="030F0702030302020204" pitchFamily="66" charset="0"/>
              </a:rPr>
              <a:t>du roi Charles VII «</a:t>
            </a:r>
            <a:r>
              <a:rPr lang="fr-FR" sz="1200" i="1" dirty="0">
                <a:latin typeface="Comic Sans MS" panose="030F0702030302020204" pitchFamily="66" charset="0"/>
              </a:rPr>
              <a:t> nul ne doit exhiber le dit art de verrier s’il </a:t>
            </a:r>
            <a:r>
              <a:rPr lang="fr-FR" sz="1200" i="1" dirty="0" smtClean="0">
                <a:latin typeface="Comic Sans MS" panose="030F0702030302020204" pitchFamily="66" charset="0"/>
              </a:rPr>
              <a:t>n’est noble et prouvé </a:t>
            </a:r>
            <a:r>
              <a:rPr lang="fr-FR" sz="1200" i="1" dirty="0">
                <a:latin typeface="Comic Sans MS" panose="030F0702030302020204" pitchFamily="66" charset="0"/>
              </a:rPr>
              <a:t>de noble génération </a:t>
            </a:r>
            <a:r>
              <a:rPr lang="fr-FR" sz="1200" dirty="0">
                <a:latin typeface="Comic Sans MS" panose="030F0702030302020204" pitchFamily="66" charset="0"/>
              </a:rPr>
              <a:t>» «  </a:t>
            </a:r>
            <a:r>
              <a:rPr lang="fr-FR" sz="1200" i="1" dirty="0">
                <a:latin typeface="Comic Sans MS" panose="030F0702030302020204" pitchFamily="66" charset="0"/>
              </a:rPr>
              <a:t>si lesdits verriers ont.. des filles légitimes mariées </a:t>
            </a:r>
            <a:r>
              <a:rPr lang="fr-FR" sz="1200" i="1" dirty="0" smtClean="0">
                <a:latin typeface="Comic Sans MS" panose="030F0702030302020204" pitchFamily="66" charset="0"/>
              </a:rPr>
              <a:t>…les fils </a:t>
            </a:r>
            <a:r>
              <a:rPr lang="fr-FR" sz="1200" i="1" dirty="0">
                <a:latin typeface="Comic Sans MS" panose="030F0702030302020204" pitchFamily="66" charset="0"/>
              </a:rPr>
              <a:t>desdites filles pourront exercer ledit art de verrier</a:t>
            </a:r>
            <a:r>
              <a:rPr lang="fr-FR" sz="1200" dirty="0">
                <a:latin typeface="Comic Sans MS" panose="030F0702030302020204" pitchFamily="66" charset="0"/>
              </a:rPr>
              <a:t> », pourvu que leurs pères  «</a:t>
            </a:r>
            <a:r>
              <a:rPr lang="fr-FR" sz="1200" i="1" dirty="0">
                <a:latin typeface="Comic Sans MS" panose="030F0702030302020204" pitchFamily="66" charset="0"/>
              </a:rPr>
              <a:t>soient </a:t>
            </a:r>
            <a:r>
              <a:rPr lang="fr-FR" sz="1200" i="1" dirty="0" smtClean="0">
                <a:latin typeface="Comic Sans MS" panose="030F0702030302020204" pitchFamily="66" charset="0"/>
              </a:rPr>
              <a:t>nobles </a:t>
            </a:r>
            <a:r>
              <a:rPr lang="fr-FR" sz="1200" i="1" dirty="0">
                <a:latin typeface="Comic Sans MS" panose="030F0702030302020204" pitchFamily="66" charset="0"/>
              </a:rPr>
              <a:t>et de noble génération</a:t>
            </a:r>
            <a:r>
              <a:rPr lang="fr-FR" sz="1200" dirty="0">
                <a:latin typeface="Comic Sans MS" panose="030F0702030302020204" pitchFamily="66" charset="0"/>
              </a:rPr>
              <a:t> » ( état vérifié à l’assemblée des gentilshommes verriers du Languedoc à Sommières). Les procédés de fabrication devaient être strictement  gardés secrets et se </a:t>
            </a:r>
            <a:r>
              <a:rPr lang="fr-FR" sz="1200" dirty="0" smtClean="0">
                <a:latin typeface="Comic Sans MS" panose="030F0702030302020204" pitchFamily="66" charset="0"/>
              </a:rPr>
              <a:t>transmettaient </a:t>
            </a:r>
            <a:r>
              <a:rPr lang="fr-FR" sz="1200" dirty="0">
                <a:latin typeface="Comic Sans MS" panose="030F0702030302020204" pitchFamily="66" charset="0"/>
              </a:rPr>
              <a:t>dans les dynasties verrières. Ainsi les </a:t>
            </a:r>
            <a:r>
              <a:rPr lang="fr-FR" sz="1200" dirty="0" err="1">
                <a:latin typeface="Comic Sans MS" panose="030F0702030302020204" pitchFamily="66" charset="0"/>
              </a:rPr>
              <a:t>Dequeylard</a:t>
            </a:r>
            <a:r>
              <a:rPr lang="fr-FR" sz="1200" dirty="0">
                <a:latin typeface="Comic Sans MS" panose="030F0702030302020204" pitchFamily="66" charset="0"/>
              </a:rPr>
              <a:t>, établis à Gaujac depuis le XVème siècle sont verriers de père en fils; ils épousent souvent des filles de verriers  et leurs </a:t>
            </a:r>
            <a:r>
              <a:rPr lang="fr-FR" sz="1200" dirty="0" smtClean="0">
                <a:latin typeface="Comic Sans MS" panose="030F0702030302020204" pitchFamily="66" charset="0"/>
              </a:rPr>
              <a:t>propres filles </a:t>
            </a:r>
            <a:r>
              <a:rPr lang="fr-FR" sz="1200" dirty="0">
                <a:latin typeface="Comic Sans MS" panose="030F0702030302020204" pitchFamily="66" charset="0"/>
              </a:rPr>
              <a:t>se marient fréquemment avec des fils de </a:t>
            </a:r>
            <a:r>
              <a:rPr lang="fr-FR" sz="1200" dirty="0" smtClean="0">
                <a:latin typeface="Comic Sans MS" panose="030F0702030302020204" pitchFamily="66" charset="0"/>
              </a:rPr>
              <a:t>verriers; </a:t>
            </a:r>
            <a:r>
              <a:rPr lang="fr-FR" sz="1200" dirty="0">
                <a:latin typeface="Comic Sans MS" panose="030F0702030302020204" pitchFamily="66" charset="0"/>
              </a:rPr>
              <a:t>deux filles </a:t>
            </a:r>
            <a:r>
              <a:rPr lang="fr-FR" sz="1200" dirty="0" err="1">
                <a:latin typeface="Comic Sans MS" panose="030F0702030302020204" pitchFamily="66" charset="0"/>
              </a:rPr>
              <a:t>Dequeylard</a:t>
            </a:r>
            <a:r>
              <a:rPr lang="fr-FR" sz="1200" dirty="0">
                <a:latin typeface="Comic Sans MS" panose="030F0702030302020204" pitchFamily="66" charset="0"/>
              </a:rPr>
              <a:t> se </a:t>
            </a:r>
            <a:r>
              <a:rPr lang="fr-FR" sz="1200" dirty="0" smtClean="0">
                <a:latin typeface="Comic Sans MS" panose="030F0702030302020204" pitchFamily="66" charset="0"/>
              </a:rPr>
              <a:t>marient </a:t>
            </a:r>
            <a:r>
              <a:rPr lang="fr-FR" sz="1200" dirty="0">
                <a:latin typeface="Comic Sans MS" panose="030F0702030302020204" pitchFamily="66" charset="0"/>
              </a:rPr>
              <a:t>avec deux </a:t>
            </a:r>
            <a:r>
              <a:rPr lang="fr-FR" sz="1200" dirty="0" smtClean="0">
                <a:latin typeface="Comic Sans MS" panose="030F0702030302020204" pitchFamily="66" charset="0"/>
              </a:rPr>
              <a:t>fils De </a:t>
            </a:r>
            <a:r>
              <a:rPr lang="fr-FR" sz="1200" dirty="0">
                <a:latin typeface="Comic Sans MS" panose="030F0702030302020204" pitchFamily="66" charset="0"/>
              </a:rPr>
              <a:t>Virgile </a:t>
            </a:r>
            <a:r>
              <a:rPr lang="fr-FR" sz="1200" dirty="0" smtClean="0">
                <a:latin typeface="Comic Sans MS" panose="030F0702030302020204" pitchFamily="66" charset="0"/>
              </a:rPr>
              <a:t>d’</a:t>
            </a:r>
            <a:r>
              <a:rPr lang="fr-FR" sz="1200" dirty="0" err="1" smtClean="0">
                <a:latin typeface="Comic Sans MS" panose="030F0702030302020204" pitchFamily="66" charset="0"/>
              </a:rPr>
              <a:t>Euzet</a:t>
            </a:r>
            <a:r>
              <a:rPr lang="fr-FR" sz="1200" dirty="0" smtClean="0">
                <a:latin typeface="Comic Sans MS" panose="030F0702030302020204" pitchFamily="66" charset="0"/>
              </a:rPr>
              <a:t>. </a:t>
            </a:r>
            <a:r>
              <a:rPr lang="fr-FR" sz="1200" dirty="0">
                <a:latin typeface="Comic Sans MS" panose="030F0702030302020204" pitchFamily="66" charset="0"/>
              </a:rPr>
              <a:t>C’est d’ailleurs en association pour quatre ans </a:t>
            </a:r>
            <a:r>
              <a:rPr lang="fr-FR" sz="1200" dirty="0" smtClean="0">
                <a:latin typeface="Comic Sans MS" panose="030F0702030302020204" pitchFamily="66" charset="0"/>
              </a:rPr>
              <a:t>(</a:t>
            </a:r>
            <a:r>
              <a:rPr lang="fr-FR" sz="1200" dirty="0">
                <a:latin typeface="Comic Sans MS" panose="030F0702030302020204" pitchFamily="66" charset="0"/>
              </a:rPr>
              <a:t>contrat du 12 décembre 1655) entre Etienne de Virgile, Sieur de la Baume, Louis de </a:t>
            </a:r>
            <a:r>
              <a:rPr lang="fr-FR" sz="1200" dirty="0" smtClean="0">
                <a:latin typeface="Comic Sans MS" panose="030F0702030302020204" pitchFamily="66" charset="0"/>
              </a:rPr>
              <a:t>Virgile, son </a:t>
            </a:r>
            <a:r>
              <a:rPr lang="fr-FR" sz="1200" dirty="0">
                <a:latin typeface="Comic Sans MS" panose="030F0702030302020204" pitchFamily="66" charset="0"/>
              </a:rPr>
              <a:t>frère et noble Louis du </a:t>
            </a:r>
            <a:r>
              <a:rPr lang="fr-FR" sz="1200" dirty="0" err="1">
                <a:latin typeface="Comic Sans MS" panose="030F0702030302020204" pitchFamily="66" charset="0"/>
              </a:rPr>
              <a:t>Quaylard</a:t>
            </a:r>
            <a:r>
              <a:rPr lang="fr-FR" sz="1200" dirty="0">
                <a:latin typeface="Comic Sans MS" panose="030F0702030302020204" pitchFamily="66" charset="0"/>
              </a:rPr>
              <a:t> son beau-frère que doit</a:t>
            </a:r>
            <a:r>
              <a:rPr lang="fr-FR" sz="1200" dirty="0">
                <a:solidFill>
                  <a:prstClr val="black"/>
                </a:solidFill>
                <a:latin typeface="Comic Sans MS" panose="030F0702030302020204" pitchFamily="66" charset="0"/>
              </a:rPr>
              <a:t> être crée la verrerie à La </a:t>
            </a:r>
            <a:r>
              <a:rPr lang="fr-FR" sz="1200" dirty="0" smtClean="0">
                <a:solidFill>
                  <a:prstClr val="black"/>
                </a:solidFill>
                <a:latin typeface="Comic Sans MS" panose="030F0702030302020204" pitchFamily="66" charset="0"/>
              </a:rPr>
              <a:t>Baume</a:t>
            </a:r>
            <a:r>
              <a:rPr lang="fr-FR" sz="1200" dirty="0">
                <a:solidFill>
                  <a:prstClr val="black"/>
                </a:solidFill>
                <a:latin typeface="Comic Sans MS" panose="030F0702030302020204" pitchFamily="66" charset="0"/>
              </a:rPr>
              <a:t>. (Etienne de Virgile</a:t>
            </a:r>
            <a:r>
              <a:rPr lang="fr-FR" sz="1200" dirty="0">
                <a:latin typeface="Comic Sans MS" panose="030F0702030302020204" pitchFamily="66" charset="0"/>
              </a:rPr>
              <a:t> et Louis Du </a:t>
            </a:r>
            <a:r>
              <a:rPr lang="fr-FR" sz="1200" dirty="0" err="1">
                <a:latin typeface="Comic Sans MS" panose="030F0702030302020204" pitchFamily="66" charset="0"/>
              </a:rPr>
              <a:t>Quaylard</a:t>
            </a:r>
            <a:r>
              <a:rPr lang="fr-FR" sz="1200" dirty="0">
                <a:latin typeface="Comic Sans MS" panose="030F0702030302020204" pitchFamily="66" charset="0"/>
              </a:rPr>
              <a:t> ayant épousé les deux sœurs de La Croix </a:t>
            </a:r>
            <a:r>
              <a:rPr lang="fr-FR" sz="1200" dirty="0" smtClean="0">
                <a:latin typeface="Comic Sans MS" panose="030F0702030302020204" pitchFamily="66" charset="0"/>
              </a:rPr>
              <a:t>du hameau de </a:t>
            </a:r>
            <a:r>
              <a:rPr lang="fr-FR" sz="1200" dirty="0">
                <a:latin typeface="Comic Sans MS" panose="030F0702030302020204" pitchFamily="66" charset="0"/>
              </a:rPr>
              <a:t>Lacroix, possèdent « au nom de leur femme » le mas de la Baume.) . </a:t>
            </a:r>
          </a:p>
          <a:p>
            <a:pPr algn="just"/>
            <a:r>
              <a:rPr lang="fr-FR" sz="1200" dirty="0">
                <a:latin typeface="Comic Sans MS" panose="030F0702030302020204" pitchFamily="66" charset="0"/>
              </a:rPr>
              <a:t>Etienne de Virgile met à disposition de ses associés </a:t>
            </a:r>
            <a:r>
              <a:rPr lang="fr-FR" sz="1200" b="1" dirty="0">
                <a:latin typeface="Comic Sans MS" panose="030F0702030302020204" pitchFamily="66" charset="0"/>
              </a:rPr>
              <a:t>l’habitation</a:t>
            </a:r>
            <a:r>
              <a:rPr lang="fr-FR" sz="1200" dirty="0">
                <a:latin typeface="Comic Sans MS" panose="030F0702030302020204" pitchFamily="66" charset="0"/>
              </a:rPr>
              <a:t> : les familles y </a:t>
            </a:r>
            <a:r>
              <a:rPr lang="fr-FR" sz="1200" dirty="0" smtClean="0">
                <a:latin typeface="Comic Sans MS" panose="030F0702030302020204" pitchFamily="66" charset="0"/>
              </a:rPr>
              <a:t>seront logées</a:t>
            </a:r>
            <a:r>
              <a:rPr lang="fr-FR" sz="1200" dirty="0">
                <a:latin typeface="Comic Sans MS" panose="030F0702030302020204" pitchFamily="66" charset="0"/>
              </a:rPr>
              <a:t>, nourries entretenues à frais communs ; il est même prévu pour Louis de </a:t>
            </a:r>
            <a:r>
              <a:rPr lang="fr-FR" sz="1200" dirty="0" smtClean="0">
                <a:latin typeface="Comic Sans MS" panose="030F0702030302020204" pitchFamily="66" charset="0"/>
              </a:rPr>
              <a:t>Virgile, </a:t>
            </a:r>
            <a:r>
              <a:rPr lang="fr-FR" sz="1200" dirty="0">
                <a:latin typeface="Comic Sans MS" panose="030F0702030302020204" pitchFamily="66" charset="0"/>
              </a:rPr>
              <a:t>une pension sur la caisse commune pour ses deux enfants vivant loin de lui ( il est probablement veuf). Il est précisé que cette caisse sera pourvue de trois serrures dont chaque gentilhomme aura une des trois clefs. Il octroie également l’exploitation du bois de la Baume; mais les verreries  étant dévoreuses de bois, les trois associés acquerront des coupes sur les terres du Comte  du </a:t>
            </a:r>
            <a:r>
              <a:rPr lang="fr-FR" sz="1200" dirty="0" err="1" smtClean="0">
                <a:latin typeface="Comic Sans MS" panose="030F0702030302020204" pitchFamily="66" charset="0"/>
              </a:rPr>
              <a:t>Roure</a:t>
            </a:r>
            <a:r>
              <a:rPr lang="fr-FR" sz="1200" dirty="0" smtClean="0">
                <a:latin typeface="Comic Sans MS" panose="030F0702030302020204" pitchFamily="66" charset="0"/>
              </a:rPr>
              <a:t>, seigneur de St André. </a:t>
            </a:r>
            <a:r>
              <a:rPr lang="fr-FR" sz="1200" dirty="0">
                <a:latin typeface="Comic Sans MS" panose="030F0702030302020204" pitchFamily="66" charset="0"/>
              </a:rPr>
              <a:t>Pour la location du mas et des terres, la somme de 330 livres, prise sur </a:t>
            </a:r>
            <a:r>
              <a:rPr lang="fr-FR" sz="1200" dirty="0" smtClean="0">
                <a:latin typeface="Comic Sans MS" panose="030F0702030302020204" pitchFamily="66" charset="0"/>
              </a:rPr>
              <a:t>la </a:t>
            </a:r>
            <a:r>
              <a:rPr lang="fr-FR" sz="1200" dirty="0">
                <a:latin typeface="Comic Sans MS" panose="030F0702030302020204" pitchFamily="66" charset="0"/>
              </a:rPr>
              <a:t>caisse </a:t>
            </a:r>
            <a:r>
              <a:rPr lang="fr-FR" sz="1200" dirty="0" smtClean="0">
                <a:latin typeface="Comic Sans MS" panose="030F0702030302020204" pitchFamily="66" charset="0"/>
              </a:rPr>
              <a:t>commune, </a:t>
            </a:r>
            <a:r>
              <a:rPr lang="fr-FR" sz="1200" dirty="0">
                <a:latin typeface="Comic Sans MS" panose="030F0702030302020204" pitchFamily="66" charset="0"/>
              </a:rPr>
              <a:t>sera versée </a:t>
            </a:r>
            <a:r>
              <a:rPr lang="fr-FR" sz="1200" dirty="0" smtClean="0">
                <a:latin typeface="Comic Sans MS" panose="030F0702030302020204" pitchFamily="66" charset="0"/>
              </a:rPr>
              <a:t>annuellement à Etienne de Virgile.</a:t>
            </a: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endParaRPr lang="fr-FR" sz="1200" baseline="30000" dirty="0" smtClean="0">
              <a:solidFill>
                <a:prstClr val="black"/>
              </a:solidFill>
              <a:latin typeface="Comic Sans MS" panose="030F0702030302020204" pitchFamily="66" charset="0"/>
            </a:endParaRPr>
          </a:p>
          <a:p>
            <a:pPr algn="just"/>
            <a:r>
              <a:rPr lang="fr-FR" sz="1200" baseline="30000" dirty="0" smtClean="0">
                <a:solidFill>
                  <a:prstClr val="black"/>
                </a:solidFill>
                <a:latin typeface="Comic Sans MS" panose="030F0702030302020204" pitchFamily="66" charset="0"/>
              </a:rPr>
              <a:t>*2  « </a:t>
            </a:r>
            <a:r>
              <a:rPr lang="fr-FR" sz="1100" dirty="0" smtClean="0">
                <a:solidFill>
                  <a:prstClr val="black"/>
                </a:solidFill>
                <a:latin typeface="Comic Sans MS" panose="030F0702030302020204" pitchFamily="66" charset="0"/>
              </a:rPr>
              <a:t>Les verriers du Languedoc 1590-1790 » St </a:t>
            </a:r>
            <a:r>
              <a:rPr lang="fr-FR" sz="1100" dirty="0" err="1" smtClean="0">
                <a:solidFill>
                  <a:prstClr val="black"/>
                </a:solidFill>
                <a:latin typeface="Comic Sans MS" panose="030F0702030302020204" pitchFamily="66" charset="0"/>
              </a:rPr>
              <a:t>Quirin</a:t>
            </a:r>
            <a:r>
              <a:rPr lang="fr-FR" sz="1100" smtClean="0">
                <a:solidFill>
                  <a:prstClr val="black"/>
                </a:solidFill>
                <a:latin typeface="Comic Sans MS" panose="030F0702030302020204" pitchFamily="66" charset="0"/>
              </a:rPr>
              <a:t> 1904</a:t>
            </a:r>
            <a:endParaRPr lang="fr-FR" sz="1100" dirty="0" smtClean="0"/>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r>
              <a:rPr lang="fr-FR" sz="1200" dirty="0" smtClean="0">
                <a:latin typeface="Comic Sans MS" panose="030F0702030302020204" pitchFamily="66" charset="0"/>
              </a:rPr>
              <a:t>                                                                                                  </a:t>
            </a: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endParaRPr lang="fr-FR" sz="1200" dirty="0" smtClean="0">
              <a:latin typeface="Comic Sans MS" panose="030F0702030302020204" pitchFamily="66" charset="0"/>
            </a:endParaRPr>
          </a:p>
          <a:p>
            <a:pPr algn="just"/>
            <a:r>
              <a:rPr lang="fr-FR" sz="1200" dirty="0" smtClean="0">
                <a:latin typeface="Comic Sans MS" panose="030F0702030302020204" pitchFamily="66" charset="0"/>
              </a:rPr>
              <a:t>                                                                                                    </a:t>
            </a:r>
          </a:p>
          <a:p>
            <a:endParaRPr lang="fr-FR" sz="1200" dirty="0">
              <a:latin typeface="Comic Sans MS" panose="030F0702030302020204" pitchFamily="66" charset="0"/>
            </a:endParaRPr>
          </a:p>
        </p:txBody>
      </p:sp>
      <p:pic>
        <p:nvPicPr>
          <p:cNvPr id="4" name="Image 3" descr="thumbnail_IMG_7147.jpg"/>
          <p:cNvPicPr>
            <a:picLocks noChangeAspect="1"/>
          </p:cNvPicPr>
          <p:nvPr/>
        </p:nvPicPr>
        <p:blipFill>
          <a:blip r:embed="rId2" cstate="print"/>
          <a:stretch>
            <a:fillRect/>
          </a:stretch>
        </p:blipFill>
        <p:spPr>
          <a:xfrm>
            <a:off x="0" y="4932040"/>
            <a:ext cx="4176464" cy="3138874"/>
          </a:xfrm>
          <a:prstGeom prst="rect">
            <a:avLst/>
          </a:prstGeom>
        </p:spPr>
      </p:pic>
      <p:pic>
        <p:nvPicPr>
          <p:cNvPr id="5" name="Image 4" descr="thumbnail_IMG_7142.jpg"/>
          <p:cNvPicPr>
            <a:picLocks noChangeAspect="1"/>
          </p:cNvPicPr>
          <p:nvPr/>
        </p:nvPicPr>
        <p:blipFill>
          <a:blip r:embed="rId3" cstate="print"/>
          <a:stretch>
            <a:fillRect/>
          </a:stretch>
        </p:blipFill>
        <p:spPr>
          <a:xfrm>
            <a:off x="4365104" y="4932040"/>
            <a:ext cx="2299465" cy="1728192"/>
          </a:xfrm>
          <a:prstGeom prst="rect">
            <a:avLst/>
          </a:prstGeom>
        </p:spPr>
      </p:pic>
      <p:sp>
        <p:nvSpPr>
          <p:cNvPr id="6" name="ZoneTexte 5"/>
          <p:cNvSpPr txBox="1"/>
          <p:nvPr/>
        </p:nvSpPr>
        <p:spPr>
          <a:xfrm>
            <a:off x="4797152" y="7308304"/>
            <a:ext cx="1669047" cy="307777"/>
          </a:xfrm>
          <a:prstGeom prst="rect">
            <a:avLst/>
          </a:prstGeom>
          <a:noFill/>
        </p:spPr>
        <p:txBody>
          <a:bodyPr wrap="none" rtlCol="0">
            <a:spAutoFit/>
          </a:bodyPr>
          <a:lstStyle/>
          <a:p>
            <a:r>
              <a:rPr lang="fr-FR" sz="1400" b="1" dirty="0" smtClean="0">
                <a:latin typeface="Comic Sans MS" pitchFamily="66" charset="0"/>
              </a:rPr>
              <a:t>Mas de la Baume</a:t>
            </a:r>
            <a:endParaRPr lang="fr-FR" sz="1400" b="1" dirty="0">
              <a:latin typeface="Comic Sans MS" pitchFamily="66" charset="0"/>
            </a:endParaRPr>
          </a:p>
        </p:txBody>
      </p:sp>
    </p:spTree>
    <p:extLst>
      <p:ext uri="{BB962C8B-B14F-4D97-AF65-F5344CB8AC3E}">
        <p14:creationId xmlns:p14="http://schemas.microsoft.com/office/powerpoint/2010/main" val="2315006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FF42DF-82A7-4623-8844-46488C73A759}" type="slidenum">
              <a:rPr lang="fr-FR" b="1" smtClean="0">
                <a:solidFill>
                  <a:schemeClr val="tx1"/>
                </a:solidFill>
                <a:latin typeface="Comic Sans MS" pitchFamily="66" charset="0"/>
              </a:rPr>
              <a:pPr/>
              <a:t>17</a:t>
            </a:fld>
            <a:endParaRPr lang="fr-FR" b="1" dirty="0">
              <a:solidFill>
                <a:schemeClr val="tx1"/>
              </a:solidFill>
              <a:latin typeface="Comic Sans MS" pitchFamily="66" charset="0"/>
            </a:endParaRPr>
          </a:p>
        </p:txBody>
      </p:sp>
      <p:pic>
        <p:nvPicPr>
          <p:cNvPr id="3" name="Image 2" descr="béalière2.jpg"/>
          <p:cNvPicPr>
            <a:picLocks noChangeAspect="1"/>
          </p:cNvPicPr>
          <p:nvPr/>
        </p:nvPicPr>
        <p:blipFill>
          <a:blip r:embed="rId2" cstate="print"/>
          <a:stretch>
            <a:fillRect/>
          </a:stretch>
        </p:blipFill>
        <p:spPr>
          <a:xfrm>
            <a:off x="980728" y="323528"/>
            <a:ext cx="4915461" cy="3139510"/>
          </a:xfrm>
          <a:prstGeom prst="rect">
            <a:avLst/>
          </a:prstGeom>
        </p:spPr>
      </p:pic>
      <p:pic>
        <p:nvPicPr>
          <p:cNvPr id="6" name="Image 5" descr="IMG_7160.jpeg"/>
          <p:cNvPicPr>
            <a:picLocks noChangeAspect="1"/>
          </p:cNvPicPr>
          <p:nvPr/>
        </p:nvPicPr>
        <p:blipFill>
          <a:blip r:embed="rId3" cstate="print"/>
          <a:stretch>
            <a:fillRect/>
          </a:stretch>
        </p:blipFill>
        <p:spPr>
          <a:xfrm>
            <a:off x="188640" y="3563888"/>
            <a:ext cx="3212976" cy="2409732"/>
          </a:xfrm>
          <a:prstGeom prst="rect">
            <a:avLst/>
          </a:prstGeom>
        </p:spPr>
      </p:pic>
      <p:pic>
        <p:nvPicPr>
          <p:cNvPr id="7" name="Image 6" descr="IMG_7174.jpeg"/>
          <p:cNvPicPr>
            <a:picLocks noChangeAspect="1"/>
          </p:cNvPicPr>
          <p:nvPr/>
        </p:nvPicPr>
        <p:blipFill>
          <a:blip r:embed="rId4" cstate="print"/>
          <a:stretch>
            <a:fillRect/>
          </a:stretch>
        </p:blipFill>
        <p:spPr>
          <a:xfrm>
            <a:off x="3645024" y="3563888"/>
            <a:ext cx="3024336" cy="2400300"/>
          </a:xfrm>
          <a:prstGeom prst="rect">
            <a:avLst/>
          </a:prstGeom>
        </p:spPr>
      </p:pic>
      <p:pic>
        <p:nvPicPr>
          <p:cNvPr id="8" name="Image 7" descr="IMG_7164.jpeg"/>
          <p:cNvPicPr>
            <a:picLocks noChangeAspect="1"/>
          </p:cNvPicPr>
          <p:nvPr/>
        </p:nvPicPr>
        <p:blipFill>
          <a:blip r:embed="rId5" cstate="print"/>
          <a:stretch>
            <a:fillRect/>
          </a:stretch>
        </p:blipFill>
        <p:spPr>
          <a:xfrm>
            <a:off x="1556792" y="6084168"/>
            <a:ext cx="3696410" cy="2772308"/>
          </a:xfrm>
          <a:prstGeom prst="rect">
            <a:avLst/>
          </a:prstGeom>
        </p:spPr>
      </p:pic>
      <p:sp>
        <p:nvSpPr>
          <p:cNvPr id="11" name="ZoneTexte 10"/>
          <p:cNvSpPr txBox="1"/>
          <p:nvPr/>
        </p:nvSpPr>
        <p:spPr>
          <a:xfrm>
            <a:off x="908720" y="323528"/>
            <a:ext cx="5040560" cy="307777"/>
          </a:xfrm>
          <a:prstGeom prst="rect">
            <a:avLst/>
          </a:prstGeom>
          <a:solidFill>
            <a:schemeClr val="bg1"/>
          </a:solidFill>
        </p:spPr>
        <p:txBody>
          <a:bodyPr wrap="square" rtlCol="0">
            <a:spAutoFit/>
          </a:bodyPr>
          <a:lstStyle/>
          <a:p>
            <a:r>
              <a:rPr lang="fr-FR" sz="1400" dirty="0" smtClean="0">
                <a:latin typeface="Comic Sans MS" pitchFamily="66" charset="0"/>
              </a:rPr>
              <a:t>                            </a:t>
            </a:r>
            <a:r>
              <a:rPr lang="fr-FR" sz="1400" b="1" dirty="0" smtClean="0">
                <a:latin typeface="Comic Sans MS" pitchFamily="66" charset="0"/>
              </a:rPr>
              <a:t>Piège à sable sur la </a:t>
            </a:r>
            <a:r>
              <a:rPr lang="fr-FR" sz="1400" b="1" dirty="0" err="1" smtClean="0">
                <a:latin typeface="Comic Sans MS" pitchFamily="66" charset="0"/>
              </a:rPr>
              <a:t>Claysse</a:t>
            </a:r>
            <a:endParaRPr lang="fr-FR" sz="1400" b="1" dirty="0">
              <a:latin typeface="Comic Sans MS" pitchFamily="66" charset="0"/>
            </a:endParaRPr>
          </a:p>
        </p:txBody>
      </p:sp>
      <p:sp>
        <p:nvSpPr>
          <p:cNvPr id="13" name="ZoneTexte 12"/>
          <p:cNvSpPr txBox="1"/>
          <p:nvPr/>
        </p:nvSpPr>
        <p:spPr>
          <a:xfrm>
            <a:off x="1340768" y="7884368"/>
            <a:ext cx="4032448" cy="830997"/>
          </a:xfrm>
          <a:prstGeom prst="rect">
            <a:avLst/>
          </a:prstGeom>
          <a:noFill/>
        </p:spPr>
        <p:txBody>
          <a:bodyPr wrap="square" rtlCol="0">
            <a:spAutoFit/>
          </a:bodyPr>
          <a:lstStyle/>
          <a:p>
            <a:r>
              <a:rPr lang="fr-FR" sz="1200" dirty="0" smtClean="0">
                <a:solidFill>
                  <a:schemeClr val="bg1"/>
                </a:solidFill>
                <a:latin typeface="Comic Sans MS" pitchFamily="66" charset="0"/>
              </a:rPr>
              <a:t>                               Restes   </a:t>
            </a:r>
          </a:p>
          <a:p>
            <a:r>
              <a:rPr lang="fr-FR" sz="1200" dirty="0" smtClean="0">
                <a:solidFill>
                  <a:schemeClr val="bg1"/>
                </a:solidFill>
                <a:latin typeface="Comic Sans MS" pitchFamily="66" charset="0"/>
              </a:rPr>
              <a:t>                              de   murets</a:t>
            </a:r>
          </a:p>
          <a:p>
            <a:r>
              <a:rPr lang="fr-FR" sz="1200" dirty="0" smtClean="0">
                <a:solidFill>
                  <a:schemeClr val="bg1"/>
                </a:solidFill>
                <a:latin typeface="Comic Sans MS" pitchFamily="66" charset="0"/>
              </a:rPr>
              <a:t>                               séparant</a:t>
            </a:r>
            <a:endParaRPr lang="fr-FR" sz="1200" dirty="0" smtClean="0">
              <a:solidFill>
                <a:srgbClr val="FFC000"/>
              </a:solidFill>
              <a:latin typeface="Comic Sans MS" pitchFamily="66" charset="0"/>
            </a:endParaRPr>
          </a:p>
          <a:p>
            <a:r>
              <a:rPr lang="fr-FR" sz="1200" dirty="0" smtClean="0">
                <a:solidFill>
                  <a:srgbClr val="00B0F0"/>
                </a:solidFill>
                <a:latin typeface="Comic Sans MS" pitchFamily="66" charset="0"/>
              </a:rPr>
              <a:t>              </a:t>
            </a:r>
            <a:r>
              <a:rPr lang="fr-FR" sz="1200" b="1" dirty="0" smtClean="0">
                <a:solidFill>
                  <a:srgbClr val="00B0F0"/>
                </a:solidFill>
                <a:latin typeface="Comic Sans MS" pitchFamily="66" charset="0"/>
              </a:rPr>
              <a:t>la </a:t>
            </a:r>
            <a:r>
              <a:rPr lang="fr-FR" sz="1200" b="1" dirty="0" err="1" smtClean="0">
                <a:solidFill>
                  <a:srgbClr val="00B0F0"/>
                </a:solidFill>
                <a:latin typeface="Comic Sans MS" pitchFamily="66" charset="0"/>
              </a:rPr>
              <a:t>Claysse</a:t>
            </a:r>
            <a:r>
              <a:rPr lang="fr-FR" sz="1200" b="1" dirty="0" smtClean="0">
                <a:solidFill>
                  <a:srgbClr val="00B0F0"/>
                </a:solidFill>
                <a:latin typeface="Comic Sans MS" pitchFamily="66" charset="0"/>
              </a:rPr>
              <a:t>           </a:t>
            </a:r>
            <a:r>
              <a:rPr lang="fr-FR" sz="1200" b="1" dirty="0" smtClean="0">
                <a:solidFill>
                  <a:srgbClr val="FFC000"/>
                </a:solidFill>
                <a:latin typeface="Comic Sans MS" pitchFamily="66" charset="0"/>
              </a:rPr>
              <a:t>du piège à sable</a:t>
            </a:r>
            <a:endParaRPr lang="fr-FR" sz="1200" b="1" dirty="0">
              <a:solidFill>
                <a:srgbClr val="FFC000"/>
              </a:solidFill>
              <a:latin typeface="Comic Sans MS" pitchFamily="66" charset="0"/>
            </a:endParaRPr>
          </a:p>
        </p:txBody>
      </p:sp>
      <p:cxnSp>
        <p:nvCxnSpPr>
          <p:cNvPr id="17" name="Connecteur droit avec flèche 16"/>
          <p:cNvCxnSpPr/>
          <p:nvPr/>
        </p:nvCxnSpPr>
        <p:spPr>
          <a:xfrm flipH="1" flipV="1">
            <a:off x="3573016" y="7740352"/>
            <a:ext cx="3382" cy="360040"/>
          </a:xfrm>
          <a:prstGeom prst="straightConnector1">
            <a:avLst/>
          </a:prstGeom>
          <a:ln w="1905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V="1">
            <a:off x="2564904" y="7596336"/>
            <a:ext cx="0" cy="864096"/>
          </a:xfrm>
          <a:prstGeom prst="straightConnector1">
            <a:avLst/>
          </a:prstGeom>
          <a:ln w="28575">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V="1">
            <a:off x="3933056" y="7956376"/>
            <a:ext cx="0" cy="504056"/>
          </a:xfrm>
          <a:prstGeom prst="straightConnector1">
            <a:avLst/>
          </a:prstGeom>
          <a:ln w="28575">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rot="1775683" flipH="1">
            <a:off x="1634423" y="1623224"/>
            <a:ext cx="962393" cy="276999"/>
          </a:xfrm>
          <a:prstGeom prst="rect">
            <a:avLst/>
          </a:prstGeom>
          <a:noFill/>
        </p:spPr>
        <p:txBody>
          <a:bodyPr wrap="square" rtlCol="0">
            <a:spAutoFit/>
          </a:bodyPr>
          <a:lstStyle/>
          <a:p>
            <a:r>
              <a:rPr lang="fr-FR" sz="1200" dirty="0" err="1" smtClean="0">
                <a:solidFill>
                  <a:srgbClr val="00B0F0"/>
                </a:solidFill>
                <a:latin typeface="Comic Sans MS" pitchFamily="66" charset="0"/>
              </a:rPr>
              <a:t>Claysse</a:t>
            </a:r>
            <a:endParaRPr lang="fr-FR" sz="1200" dirty="0">
              <a:solidFill>
                <a:srgbClr val="00B0F0"/>
              </a:solidFill>
              <a:latin typeface="Comic Sans MS" pitchFamily="66" charset="0"/>
            </a:endParaRPr>
          </a:p>
        </p:txBody>
      </p:sp>
      <p:sp>
        <p:nvSpPr>
          <p:cNvPr id="46" name="ZoneTexte 45"/>
          <p:cNvSpPr txBox="1"/>
          <p:nvPr/>
        </p:nvSpPr>
        <p:spPr>
          <a:xfrm>
            <a:off x="116632" y="2267744"/>
            <a:ext cx="824265" cy="646331"/>
          </a:xfrm>
          <a:prstGeom prst="rect">
            <a:avLst/>
          </a:prstGeom>
          <a:noFill/>
        </p:spPr>
        <p:txBody>
          <a:bodyPr wrap="none" rtlCol="0">
            <a:spAutoFit/>
          </a:bodyPr>
          <a:lstStyle/>
          <a:p>
            <a:r>
              <a:rPr lang="fr-FR" sz="1200" dirty="0" smtClean="0">
                <a:solidFill>
                  <a:schemeClr val="tx1">
                    <a:lumMod val="95000"/>
                    <a:lumOff val="5000"/>
                  </a:schemeClr>
                </a:solidFill>
                <a:latin typeface="Comic Sans MS" pitchFamily="66" charset="0"/>
              </a:rPr>
              <a:t>Entrées</a:t>
            </a:r>
          </a:p>
          <a:p>
            <a:r>
              <a:rPr lang="fr-FR" sz="1200" dirty="0" smtClean="0">
                <a:solidFill>
                  <a:schemeClr val="tx1">
                    <a:lumMod val="95000"/>
                    <a:lumOff val="5000"/>
                  </a:schemeClr>
                </a:solidFill>
                <a:latin typeface="Comic Sans MS" pitchFamily="66" charset="0"/>
              </a:rPr>
              <a:t>du  piège</a:t>
            </a:r>
          </a:p>
          <a:p>
            <a:r>
              <a:rPr lang="fr-FR" sz="1200" dirty="0" smtClean="0">
                <a:solidFill>
                  <a:schemeClr val="tx1">
                    <a:lumMod val="95000"/>
                    <a:lumOff val="5000"/>
                  </a:schemeClr>
                </a:solidFill>
                <a:latin typeface="Comic Sans MS" pitchFamily="66" charset="0"/>
              </a:rPr>
              <a:t> à sable</a:t>
            </a:r>
            <a:endParaRPr lang="fr-FR" sz="1200" dirty="0">
              <a:solidFill>
                <a:schemeClr val="tx1">
                  <a:lumMod val="95000"/>
                  <a:lumOff val="5000"/>
                </a:schemeClr>
              </a:solidFill>
              <a:latin typeface="Comic Sans MS" pitchFamily="66" charset="0"/>
            </a:endParaRPr>
          </a:p>
        </p:txBody>
      </p:sp>
      <p:cxnSp>
        <p:nvCxnSpPr>
          <p:cNvPr id="49" name="Connecteur droit avec flèche 48"/>
          <p:cNvCxnSpPr/>
          <p:nvPr/>
        </p:nvCxnSpPr>
        <p:spPr>
          <a:xfrm flipV="1">
            <a:off x="1628800" y="1259632"/>
            <a:ext cx="144016"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476672" y="2987824"/>
            <a:ext cx="0" cy="504056"/>
          </a:xfrm>
          <a:prstGeom prst="straightConnector1">
            <a:avLst/>
          </a:prstGeom>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5877272" y="971600"/>
            <a:ext cx="3011607" cy="769441"/>
          </a:xfrm>
          <a:prstGeom prst="rect">
            <a:avLst/>
          </a:prstGeom>
          <a:noFill/>
        </p:spPr>
        <p:txBody>
          <a:bodyPr wrap="square" rtlCol="0">
            <a:spAutoFit/>
          </a:bodyPr>
          <a:lstStyle/>
          <a:p>
            <a:r>
              <a:rPr lang="fr-FR" sz="1100" b="1" dirty="0" smtClean="0">
                <a:latin typeface="Comic Sans MS" pitchFamily="66" charset="0"/>
              </a:rPr>
              <a:t>Murets pour</a:t>
            </a:r>
          </a:p>
          <a:p>
            <a:r>
              <a:rPr lang="fr-FR" sz="1100" b="1" dirty="0" smtClean="0">
                <a:latin typeface="Comic Sans MS" pitchFamily="66" charset="0"/>
              </a:rPr>
              <a:t> « piéger »</a:t>
            </a:r>
          </a:p>
          <a:p>
            <a:r>
              <a:rPr lang="fr-FR" sz="1100" b="1" dirty="0" smtClean="0">
                <a:latin typeface="Comic Sans MS" pitchFamily="66" charset="0"/>
              </a:rPr>
              <a:t>   le sable</a:t>
            </a:r>
          </a:p>
          <a:p>
            <a:r>
              <a:rPr lang="fr-FR" sz="1100" dirty="0" smtClean="0">
                <a:latin typeface="Comic Sans MS" pitchFamily="66" charset="0"/>
              </a:rPr>
              <a:t> </a:t>
            </a:r>
          </a:p>
        </p:txBody>
      </p:sp>
      <p:cxnSp>
        <p:nvCxnSpPr>
          <p:cNvPr id="25" name="Connecteur droit 24"/>
          <p:cNvCxnSpPr>
            <a:endCxn id="44" idx="0"/>
          </p:cNvCxnSpPr>
          <p:nvPr/>
        </p:nvCxnSpPr>
        <p:spPr>
          <a:xfrm>
            <a:off x="1772816" y="1331640"/>
            <a:ext cx="411203" cy="309652"/>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2276872" y="1691680"/>
            <a:ext cx="360040" cy="144016"/>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2780928" y="1835696"/>
            <a:ext cx="432048"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3356992" y="1547664"/>
            <a:ext cx="668917" cy="237643"/>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V="1">
            <a:off x="4149080" y="1403648"/>
            <a:ext cx="216024" cy="7200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V="1">
            <a:off x="4581128" y="1115616"/>
            <a:ext cx="432048" cy="216024"/>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8" name="Connecteur droit avec flèche 67"/>
          <p:cNvCxnSpPr/>
          <p:nvPr/>
        </p:nvCxnSpPr>
        <p:spPr>
          <a:xfrm flipH="1" flipV="1">
            <a:off x="3212976" y="1691680"/>
            <a:ext cx="72008"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flipV="1">
            <a:off x="2636912" y="1691680"/>
            <a:ext cx="72008"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Connecteur droit avec flèche 69"/>
          <p:cNvCxnSpPr/>
          <p:nvPr/>
        </p:nvCxnSpPr>
        <p:spPr>
          <a:xfrm flipV="1">
            <a:off x="2132856" y="1547664"/>
            <a:ext cx="216024"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p:nvPr/>
        </p:nvCxnSpPr>
        <p:spPr>
          <a:xfrm flipH="1" flipV="1">
            <a:off x="4005064" y="1403648"/>
            <a:ext cx="144016"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Connecteur droit avec flèche 71"/>
          <p:cNvCxnSpPr/>
          <p:nvPr/>
        </p:nvCxnSpPr>
        <p:spPr>
          <a:xfrm flipH="1" flipV="1">
            <a:off x="4365104" y="1259632"/>
            <a:ext cx="144016"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4" name="Connecteur droit avec flèche 93"/>
          <p:cNvCxnSpPr>
            <a:stCxn id="46" idx="0"/>
          </p:cNvCxnSpPr>
          <p:nvPr/>
        </p:nvCxnSpPr>
        <p:spPr>
          <a:xfrm flipV="1">
            <a:off x="528765" y="1475656"/>
            <a:ext cx="1028027" cy="792088"/>
          </a:xfrm>
          <a:prstGeom prst="straightConnector1">
            <a:avLst/>
          </a:prstGeom>
          <a:ln w="952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8" name="Connecteur droit avec flèche 97"/>
          <p:cNvCxnSpPr/>
          <p:nvPr/>
        </p:nvCxnSpPr>
        <p:spPr>
          <a:xfrm flipH="1">
            <a:off x="5085184" y="1115616"/>
            <a:ext cx="864096" cy="0"/>
          </a:xfrm>
          <a:prstGeom prst="straightConnector1">
            <a:avLst/>
          </a:prstGeom>
          <a:ln w="9525">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03" name="ZoneTexte 102"/>
          <p:cNvSpPr txBox="1"/>
          <p:nvPr/>
        </p:nvSpPr>
        <p:spPr>
          <a:xfrm>
            <a:off x="2420888" y="1475656"/>
            <a:ext cx="1103187" cy="276999"/>
          </a:xfrm>
          <a:prstGeom prst="rect">
            <a:avLst/>
          </a:prstGeom>
          <a:noFill/>
        </p:spPr>
        <p:txBody>
          <a:bodyPr wrap="none" rtlCol="0">
            <a:spAutoFit/>
          </a:bodyPr>
          <a:lstStyle/>
          <a:p>
            <a:r>
              <a:rPr lang="fr-FR" sz="1200" dirty="0" smtClean="0">
                <a:solidFill>
                  <a:srgbClr val="FFC000"/>
                </a:solidFill>
                <a:latin typeface="Comic Sans MS" pitchFamily="66" charset="0"/>
              </a:rPr>
              <a:t>Piège à sable</a:t>
            </a:r>
            <a:endParaRPr lang="fr-FR" sz="1200" dirty="0">
              <a:solidFill>
                <a:srgbClr val="FFC000"/>
              </a:solidFill>
              <a:latin typeface="Comic Sans MS" pitchFamily="66" charset="0"/>
            </a:endParaRPr>
          </a:p>
        </p:txBody>
      </p:sp>
      <p:cxnSp>
        <p:nvCxnSpPr>
          <p:cNvPr id="50" name="Connecteur droit avec flèche 49"/>
          <p:cNvCxnSpPr/>
          <p:nvPr/>
        </p:nvCxnSpPr>
        <p:spPr>
          <a:xfrm flipV="1">
            <a:off x="3429000" y="7956376"/>
            <a:ext cx="8384" cy="207640"/>
          </a:xfrm>
          <a:prstGeom prst="straightConnector1">
            <a:avLst/>
          </a:prstGeom>
          <a:ln w="19050">
            <a:solidFill>
              <a:schemeClr val="bg1"/>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BCB5402-0A9D-404C-8F01-0D2A8F4EB2A1}"/>
              </a:ext>
            </a:extLst>
          </p:cNvPr>
          <p:cNvSpPr/>
          <p:nvPr/>
        </p:nvSpPr>
        <p:spPr>
          <a:xfrm>
            <a:off x="258914" y="179512"/>
            <a:ext cx="6599086" cy="10064294"/>
          </a:xfrm>
          <a:prstGeom prst="rect">
            <a:avLst/>
          </a:prstGeom>
        </p:spPr>
        <p:txBody>
          <a:bodyPr wrap="square">
            <a:spAutoFit/>
          </a:bodyPr>
          <a:lstStyle/>
          <a:p>
            <a:pPr algn="just"/>
            <a:r>
              <a:rPr lang="fr-FR" sz="1200" dirty="0" smtClean="0">
                <a:latin typeface="Comic Sans MS" panose="030F0702030302020204" pitchFamily="66" charset="0"/>
              </a:rPr>
              <a:t> La </a:t>
            </a:r>
            <a:r>
              <a:rPr lang="fr-FR" sz="1200" b="1" dirty="0" smtClean="0">
                <a:latin typeface="Comic Sans MS" panose="030F0702030302020204" pitchFamily="66" charset="0"/>
              </a:rPr>
              <a:t>ferme</a:t>
            </a:r>
            <a:r>
              <a:rPr lang="fr-FR" sz="1200" dirty="0" smtClean="0">
                <a:latin typeface="Comic Sans MS" panose="030F0702030302020204" pitchFamily="66" charset="0"/>
              </a:rPr>
              <a:t> sera exploitée en commun, chacun apportant sa part de semences, d’animaux (bœufs aratoires, cochons, porcelets  mules et autre bétail).</a:t>
            </a:r>
          </a:p>
          <a:p>
            <a:pPr algn="just"/>
            <a:r>
              <a:rPr lang="fr-FR" sz="1200" dirty="0" smtClean="0">
                <a:latin typeface="Comic Sans MS" panose="030F0702030302020204" pitchFamily="66" charset="0"/>
              </a:rPr>
              <a:t>   </a:t>
            </a:r>
            <a:r>
              <a:rPr lang="fr-FR" sz="1200" b="1" dirty="0" smtClean="0">
                <a:latin typeface="Comic Sans MS" panose="030F0702030302020204" pitchFamily="66" charset="0"/>
              </a:rPr>
              <a:t>La verrerie </a:t>
            </a:r>
            <a:r>
              <a:rPr lang="fr-FR" sz="1200" dirty="0" smtClean="0">
                <a:latin typeface="Comic Sans MS" panose="030F0702030302020204" pitchFamily="66" charset="0"/>
              </a:rPr>
              <a:t>construite, ils doivent participer à l’achat des outils, matériaux,  linge, ferrement, meubles.. nécessaires à son fonctionnement. </a:t>
            </a:r>
          </a:p>
          <a:p>
            <a:pPr algn="just"/>
            <a:r>
              <a:rPr lang="fr-FR" sz="1200" dirty="0" smtClean="0">
                <a:latin typeface="Comic Sans MS" panose="030F0702030302020204" pitchFamily="66" charset="0"/>
              </a:rPr>
              <a:t>Cette verrerie récupère du sable de la </a:t>
            </a:r>
            <a:r>
              <a:rPr lang="fr-FR" sz="1200" dirty="0" err="1" smtClean="0">
                <a:latin typeface="Comic Sans MS" panose="030F0702030302020204" pitchFamily="66" charset="0"/>
              </a:rPr>
              <a:t>Claysse</a:t>
            </a:r>
            <a:r>
              <a:rPr lang="fr-FR" sz="1200" dirty="0" smtClean="0">
                <a:latin typeface="Comic Sans MS" panose="030F0702030302020204" pitchFamily="66" charset="0"/>
              </a:rPr>
              <a:t> ( trace de pièges à sable sur la </a:t>
            </a:r>
            <a:r>
              <a:rPr lang="fr-FR" sz="1200" dirty="0" err="1" smtClean="0">
                <a:latin typeface="Comic Sans MS" panose="030F0702030302020204" pitchFamily="66" charset="0"/>
              </a:rPr>
              <a:t>Claysse</a:t>
            </a:r>
            <a:r>
              <a:rPr lang="fr-FR" sz="1200" dirty="0" smtClean="0">
                <a:latin typeface="Comic Sans MS" panose="030F0702030302020204" pitchFamily="66" charset="0"/>
              </a:rPr>
              <a:t>) qui n’est probablement pas en quantité suffisante puisqu’il est prévu des achats de verre rompu à Uzès ( verre brisé à nouveau fondu qui, de plus, facilite la fusion); il n’est pas question d’approvisionnement en potasse (four à chaux? cendres d’</a:t>
            </a:r>
            <a:r>
              <a:rPr lang="fr-FR" sz="1200" dirty="0" err="1" smtClean="0">
                <a:latin typeface="Comic Sans MS" panose="030F0702030302020204" pitchFamily="66" charset="0"/>
              </a:rPr>
              <a:t>argelas</a:t>
            </a:r>
            <a:r>
              <a:rPr lang="fr-FR" sz="1200" dirty="0" smtClean="0">
                <a:latin typeface="Comic Sans MS" panose="030F0702030302020204" pitchFamily="66" charset="0"/>
              </a:rPr>
              <a:t> ?) mais ils doivent acheter de la soude (probablement le </a:t>
            </a:r>
            <a:r>
              <a:rPr lang="fr-FR" sz="1200" dirty="0" err="1" smtClean="0">
                <a:latin typeface="Comic Sans MS" panose="030F0702030302020204" pitchFamily="66" charset="0"/>
              </a:rPr>
              <a:t>salicor</a:t>
            </a:r>
            <a:r>
              <a:rPr lang="fr-FR" sz="1200" dirty="0" smtClean="0">
                <a:latin typeface="Comic Sans MS" panose="030F0702030302020204" pitchFamily="66" charset="0"/>
              </a:rPr>
              <a:t>, plante maritime); et de l’étain et des colorants venus de Provence, du fer fourni par un marchand de </a:t>
            </a:r>
            <a:r>
              <a:rPr lang="fr-FR" sz="1200" dirty="0" err="1" smtClean="0">
                <a:latin typeface="Comic Sans MS" panose="030F0702030302020204" pitchFamily="66" charset="0"/>
              </a:rPr>
              <a:t>Bagnols</a:t>
            </a:r>
            <a:r>
              <a:rPr lang="fr-FR" sz="1200" dirty="0" smtClean="0">
                <a:latin typeface="Comic Sans MS" panose="030F0702030302020204" pitchFamily="66" charset="0"/>
              </a:rPr>
              <a:t>. </a:t>
            </a:r>
          </a:p>
          <a:p>
            <a:pPr algn="just"/>
            <a:r>
              <a:rPr lang="fr-FR" sz="1200" dirty="0" smtClean="0">
                <a:latin typeface="Comic Sans MS" panose="030F0702030302020204" pitchFamily="66" charset="0"/>
              </a:rPr>
              <a:t>     La verrerie fût-elle effectivement construite en 1656, date du contrat ? On sait seulement qu’elle est en service en 1686. </a:t>
            </a:r>
          </a:p>
          <a:p>
            <a:pPr algn="just"/>
            <a:r>
              <a:rPr lang="fr-FR" sz="1200" dirty="0" smtClean="0">
                <a:latin typeface="Comic Sans MS" panose="030F0702030302020204" pitchFamily="66" charset="0"/>
              </a:rPr>
              <a:t>     Fonctionna-t-elle en continu ? En 1713, Joseph de </a:t>
            </a:r>
            <a:r>
              <a:rPr lang="fr-FR" sz="1200" dirty="0" err="1" smtClean="0">
                <a:latin typeface="Comic Sans MS" panose="030F0702030302020204" pitchFamily="66" charset="0"/>
              </a:rPr>
              <a:t>Queylard</a:t>
            </a:r>
            <a:r>
              <a:rPr lang="fr-FR" sz="1200" dirty="0" smtClean="0">
                <a:latin typeface="Comic Sans MS" panose="030F0702030302020204" pitchFamily="66" charset="0"/>
              </a:rPr>
              <a:t> du Mas de La Baume avec quatre associés construit une verrerie à </a:t>
            </a:r>
            <a:r>
              <a:rPr lang="fr-FR" sz="1200" dirty="0" err="1" smtClean="0">
                <a:latin typeface="Comic Sans MS" panose="030F0702030302020204" pitchFamily="66" charset="0"/>
              </a:rPr>
              <a:t>Bagnols</a:t>
            </a:r>
            <a:r>
              <a:rPr lang="fr-FR" sz="1200" dirty="0" smtClean="0">
                <a:latin typeface="Comic Sans MS" panose="030F0702030302020204" pitchFamily="66" charset="0"/>
              </a:rPr>
              <a:t>, là ou deux siècles plus tôt avait déjà fonctionné une telle manufacture.. Y-a-t-il exercé son activité ? Les verreries se déplaçaient souvent pour s’approvisionner en bois quand était épuisée la ressource.   </a:t>
            </a:r>
          </a:p>
          <a:p>
            <a:pPr algn="just"/>
            <a:r>
              <a:rPr lang="fr-FR" sz="1200" dirty="0" smtClean="0">
                <a:latin typeface="Comic Sans MS" panose="030F0702030302020204" pitchFamily="66" charset="0"/>
              </a:rPr>
              <a:t>   Ces verriers jouissaient de privilèges multiples. S’ils payaient une redevance annuelle au Roi pour exercer leur art, ils étaient exemptés d’impôts, de péages pour leurs produits</a:t>
            </a:r>
          </a:p>
          <a:p>
            <a:pPr lvl="0" algn="just"/>
            <a:r>
              <a:rPr lang="fr-FR" sz="1200" dirty="0" smtClean="0">
                <a:latin typeface="Comic Sans MS" panose="030F0702030302020204" pitchFamily="66" charset="0"/>
              </a:rPr>
              <a:t>verriers mais aussi pour leur production agricole, tant pour leur ventes que pour leurs achats, Ils relèvent uniquement de la justice de Sommières pour eux même et leur famille Ils </a:t>
            </a:r>
            <a:r>
              <a:rPr lang="fr-FR" sz="1200" dirty="0">
                <a:latin typeface="Comic Sans MS" panose="030F0702030302020204" pitchFamily="66" charset="0"/>
              </a:rPr>
              <a:t>pouvaient </a:t>
            </a:r>
            <a:r>
              <a:rPr lang="fr-FR" sz="1200" dirty="0">
                <a:solidFill>
                  <a:prstClr val="black"/>
                </a:solidFill>
                <a:latin typeface="Comic Sans MS" panose="030F0702030302020204" pitchFamily="66" charset="0"/>
              </a:rPr>
              <a:t>prendre du bois dans les forêts </a:t>
            </a:r>
            <a:r>
              <a:rPr lang="fr-FR" sz="1200" dirty="0" smtClean="0">
                <a:solidFill>
                  <a:prstClr val="black"/>
                </a:solidFill>
                <a:latin typeface="Comic Sans MS" panose="030F0702030302020204" pitchFamily="66" charset="0"/>
              </a:rPr>
              <a:t>royales; </a:t>
            </a:r>
            <a:r>
              <a:rPr lang="fr-FR" sz="1200" dirty="0">
                <a:solidFill>
                  <a:prstClr val="black"/>
                </a:solidFill>
                <a:latin typeface="Comic Sans MS" panose="030F0702030302020204" pitchFamily="66" charset="0"/>
              </a:rPr>
              <a:t>leur temps de travail est limité </a:t>
            </a:r>
            <a:r>
              <a:rPr lang="fr-FR" sz="1200" i="1" dirty="0" smtClean="0">
                <a:solidFill>
                  <a:prstClr val="black"/>
                </a:solidFill>
                <a:latin typeface="Comic Sans MS" panose="030F0702030302020204" pitchFamily="66" charset="0"/>
              </a:rPr>
              <a:t>«dans </a:t>
            </a:r>
            <a:r>
              <a:rPr lang="fr-FR" sz="1200" i="1" dirty="0">
                <a:solidFill>
                  <a:prstClr val="black"/>
                </a:solidFill>
                <a:latin typeface="Comic Sans MS" panose="030F0702030302020204" pitchFamily="66" charset="0"/>
              </a:rPr>
              <a:t>le </a:t>
            </a:r>
            <a:r>
              <a:rPr lang="fr-FR" sz="1200" i="1" dirty="0" err="1" smtClean="0">
                <a:solidFill>
                  <a:prstClr val="black"/>
                </a:solidFill>
                <a:latin typeface="Comic Sans MS" panose="030F0702030302020204" pitchFamily="66" charset="0"/>
              </a:rPr>
              <a:t>Méjannès</a:t>
            </a:r>
            <a:r>
              <a:rPr lang="fr-FR" sz="1200" dirty="0" smtClean="0">
                <a:solidFill>
                  <a:prstClr val="black"/>
                </a:solidFill>
                <a:latin typeface="Comic Sans MS" panose="030F0702030302020204" pitchFamily="66" charset="0"/>
              </a:rPr>
              <a:t>, ( </a:t>
            </a:r>
            <a:r>
              <a:rPr lang="fr-FR" sz="1200" dirty="0">
                <a:solidFill>
                  <a:prstClr val="black"/>
                </a:solidFill>
                <a:latin typeface="Comic Sans MS" panose="030F0702030302020204" pitchFamily="66" charset="0"/>
              </a:rPr>
              <a:t>département verrier dont relève La Baume)  </a:t>
            </a:r>
            <a:r>
              <a:rPr lang="fr-FR" sz="1200" i="1" dirty="0">
                <a:solidFill>
                  <a:prstClr val="black"/>
                </a:solidFill>
                <a:latin typeface="Comic Sans MS" panose="030F0702030302020204" pitchFamily="66" charset="0"/>
              </a:rPr>
              <a:t>on  travaillera sept mois et demi  considération de ce que ce département est voisin des verreries de Provence et du Dauphiné où les fours sont en œuvre en tous temps »</a:t>
            </a:r>
          </a:p>
          <a:p>
            <a:pPr lvl="0" algn="just"/>
            <a:r>
              <a:rPr lang="fr-FR" sz="1200" dirty="0" smtClean="0">
                <a:solidFill>
                  <a:prstClr val="black"/>
                </a:solidFill>
                <a:latin typeface="Comic Sans MS" panose="030F0702030302020204" pitchFamily="66" charset="0"/>
              </a:rPr>
              <a:t>    Ils </a:t>
            </a:r>
            <a:r>
              <a:rPr lang="fr-FR" sz="1200" dirty="0">
                <a:solidFill>
                  <a:prstClr val="black"/>
                </a:solidFill>
                <a:latin typeface="Comic Sans MS" panose="030F0702030302020204" pitchFamily="66" charset="0"/>
              </a:rPr>
              <a:t>forment une caste fermée, souvent « arrogante </a:t>
            </a:r>
            <a:r>
              <a:rPr lang="fr-FR" sz="1200" dirty="0" smtClean="0">
                <a:solidFill>
                  <a:prstClr val="black"/>
                </a:solidFill>
                <a:latin typeface="Comic Sans MS" panose="030F0702030302020204" pitchFamily="66" charset="0"/>
              </a:rPr>
              <a:t>», </a:t>
            </a:r>
            <a:r>
              <a:rPr lang="fr-FR" sz="1200" dirty="0">
                <a:solidFill>
                  <a:prstClr val="black"/>
                </a:solidFill>
                <a:latin typeface="Comic Sans MS" panose="030F0702030302020204" pitchFamily="66" charset="0"/>
              </a:rPr>
              <a:t>sûre de ses privilèges et endurcis par une dure </a:t>
            </a:r>
            <a:r>
              <a:rPr lang="fr-FR" sz="1200" dirty="0" smtClean="0">
                <a:solidFill>
                  <a:prstClr val="black"/>
                </a:solidFill>
                <a:latin typeface="Comic Sans MS" panose="030F0702030302020204" pitchFamily="66" charset="0"/>
              </a:rPr>
              <a:t>activité: </a:t>
            </a:r>
            <a:r>
              <a:rPr lang="fr-FR" sz="1200" dirty="0">
                <a:solidFill>
                  <a:prstClr val="black"/>
                </a:solidFill>
                <a:latin typeface="Comic Sans MS" panose="030F0702030302020204" pitchFamily="66" charset="0"/>
              </a:rPr>
              <a:t>leur comportement les fait peu </a:t>
            </a:r>
            <a:r>
              <a:rPr lang="fr-FR" sz="1200" dirty="0" smtClean="0">
                <a:solidFill>
                  <a:prstClr val="black"/>
                </a:solidFill>
                <a:latin typeface="Comic Sans MS" panose="030F0702030302020204" pitchFamily="66" charset="0"/>
              </a:rPr>
              <a:t>aimer </a:t>
            </a:r>
            <a:r>
              <a:rPr lang="fr-FR" sz="1200" dirty="0">
                <a:solidFill>
                  <a:prstClr val="black"/>
                </a:solidFill>
                <a:latin typeface="Comic Sans MS" panose="030F0702030302020204" pitchFamily="66" charset="0"/>
              </a:rPr>
              <a:t>des paysans car ils détruisent les </a:t>
            </a:r>
            <a:r>
              <a:rPr lang="fr-FR" sz="1200" dirty="0" smtClean="0">
                <a:solidFill>
                  <a:prstClr val="black"/>
                </a:solidFill>
                <a:latin typeface="Comic Sans MS" panose="030F0702030302020204" pitchFamily="66" charset="0"/>
              </a:rPr>
              <a:t>forêts,  </a:t>
            </a:r>
            <a:r>
              <a:rPr lang="fr-FR" sz="1200" dirty="0">
                <a:solidFill>
                  <a:prstClr val="black"/>
                </a:solidFill>
                <a:latin typeface="Comic Sans MS" panose="030F0702030302020204" pitchFamily="66" charset="0"/>
              </a:rPr>
              <a:t>parcourent les vignes, </a:t>
            </a:r>
            <a:r>
              <a:rPr lang="fr-FR" sz="1200" dirty="0" smtClean="0">
                <a:solidFill>
                  <a:prstClr val="black"/>
                </a:solidFill>
                <a:latin typeface="Comic Sans MS" panose="030F0702030302020204" pitchFamily="66" charset="0"/>
              </a:rPr>
              <a:t>les champs </a:t>
            </a:r>
            <a:r>
              <a:rPr lang="fr-FR" sz="1200" dirty="0">
                <a:solidFill>
                  <a:prstClr val="black"/>
                </a:solidFill>
                <a:latin typeface="Comic Sans MS" panose="030F0702030302020204" pitchFamily="66" charset="0"/>
              </a:rPr>
              <a:t>de céréales et même tuent la </a:t>
            </a:r>
            <a:r>
              <a:rPr lang="fr-FR" sz="1200" dirty="0" smtClean="0">
                <a:solidFill>
                  <a:prstClr val="black"/>
                </a:solidFill>
                <a:latin typeface="Comic Sans MS" panose="030F0702030302020204" pitchFamily="66" charset="0"/>
              </a:rPr>
              <a:t>volaille dans les basses cours des fermes..</a:t>
            </a:r>
            <a:r>
              <a:rPr lang="fr-FR" sz="1200" i="1" dirty="0" smtClean="0">
                <a:solidFill>
                  <a:prstClr val="black"/>
                </a:solidFill>
                <a:latin typeface="Comic Sans MS" panose="030F0702030302020204" pitchFamily="66" charset="0"/>
              </a:rPr>
              <a:t> </a:t>
            </a:r>
            <a:r>
              <a:rPr lang="fr-FR" sz="1200" i="1" dirty="0">
                <a:solidFill>
                  <a:prstClr val="black"/>
                </a:solidFill>
                <a:latin typeface="Comic Sans MS" panose="030F0702030302020204" pitchFamily="66" charset="0"/>
              </a:rPr>
              <a:t>« il s’élève chaque jour des plaintes de la part des bourgeois contre les verriers qui sont dans la campagne …au sujet des désordres qu’ils commettent sous prétexte de chasse </a:t>
            </a:r>
            <a:r>
              <a:rPr lang="fr-FR" sz="1200" i="1" dirty="0" smtClean="0">
                <a:solidFill>
                  <a:prstClr val="black"/>
                </a:solidFill>
                <a:latin typeface="Comic Sans MS" panose="030F0702030302020204" pitchFamily="66" charset="0"/>
              </a:rPr>
              <a:t>…</a:t>
            </a:r>
            <a:r>
              <a:rPr lang="fr-FR" sz="1200" dirty="0">
                <a:solidFill>
                  <a:prstClr val="black"/>
                </a:solidFill>
                <a:latin typeface="Comic Sans MS" panose="030F0702030302020204" pitchFamily="66" charset="0"/>
              </a:rPr>
              <a:t> </a:t>
            </a:r>
            <a:r>
              <a:rPr lang="fr-FR" sz="1200" i="1" dirty="0">
                <a:solidFill>
                  <a:prstClr val="black"/>
                </a:solidFill>
                <a:latin typeface="Comic Sans MS" panose="030F0702030302020204" pitchFamily="66" charset="0"/>
              </a:rPr>
              <a:t>les suppliants ont employé tous les aménagements pour faire cesser la violence qui trouble la tranquillité publique</a:t>
            </a:r>
            <a:r>
              <a:rPr lang="fr-FR" sz="1200" dirty="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 C’est </a:t>
            </a:r>
            <a:r>
              <a:rPr lang="fr-FR" sz="1200" dirty="0">
                <a:solidFill>
                  <a:prstClr val="black"/>
                </a:solidFill>
                <a:latin typeface="Comic Sans MS" panose="030F0702030302020204" pitchFamily="66" charset="0"/>
              </a:rPr>
              <a:t>ainsi en </a:t>
            </a:r>
            <a:r>
              <a:rPr lang="fr-FR" sz="1200" dirty="0" smtClean="0">
                <a:latin typeface="Comic Sans MS" panose="030F0702030302020204" pitchFamily="66" charset="0"/>
              </a:rPr>
              <a:t>1688 à St André</a:t>
            </a:r>
            <a:r>
              <a:rPr lang="fr-FR" sz="1200" i="1" dirty="0" smtClean="0">
                <a:solidFill>
                  <a:prstClr val="black"/>
                </a:solidFill>
                <a:latin typeface="Comic Sans MS" panose="030F0702030302020204" pitchFamily="66" charset="0"/>
              </a:rPr>
              <a:t>, « où </a:t>
            </a:r>
            <a:r>
              <a:rPr lang="fr-FR" sz="1200" i="1" dirty="0">
                <a:solidFill>
                  <a:prstClr val="black"/>
                </a:solidFill>
                <a:latin typeface="Comic Sans MS" panose="030F0702030302020204" pitchFamily="66" charset="0"/>
              </a:rPr>
              <a:t>après une visite à l’auberge du coin, les verriers de mas de la Baume, se querellèrent avec un groupe de fils de notables locaux. Il est rapporté dans le procès-verbal que ce fut loin d’être une simple altercation verbale, mais que pistolets et épées </a:t>
            </a:r>
            <a:r>
              <a:rPr lang="fr-FR" sz="1200" i="1" dirty="0" smtClean="0">
                <a:solidFill>
                  <a:prstClr val="black"/>
                </a:solidFill>
                <a:latin typeface="Comic Sans MS" panose="030F0702030302020204" pitchFamily="66" charset="0"/>
              </a:rPr>
              <a:t>furent </a:t>
            </a:r>
            <a:r>
              <a:rPr lang="fr-FR" sz="1200" i="1" dirty="0">
                <a:solidFill>
                  <a:prstClr val="black"/>
                </a:solidFill>
                <a:latin typeface="Comic Sans MS" panose="030F0702030302020204" pitchFamily="66" charset="0"/>
              </a:rPr>
              <a:t>sortis et que des poursuites et chasses à cheval pimentèrent toute la journée</a:t>
            </a:r>
            <a:r>
              <a:rPr lang="fr-FR" sz="1200" i="1" dirty="0" smtClean="0">
                <a:solidFill>
                  <a:prstClr val="black"/>
                </a:solidFill>
                <a:latin typeface="Comic Sans MS" panose="030F0702030302020204" pitchFamily="66" charset="0"/>
              </a:rPr>
              <a:t>. » </a:t>
            </a:r>
            <a:endParaRPr lang="fr-FR" sz="1200" i="1" dirty="0">
              <a:solidFill>
                <a:prstClr val="black"/>
              </a:solidFill>
              <a:latin typeface="Comic Sans MS" panose="030F0702030302020204" pitchFamily="66" charset="0"/>
            </a:endParaRPr>
          </a:p>
          <a:p>
            <a:pPr lvl="0" algn="just"/>
            <a:r>
              <a:rPr lang="fr-FR" sz="1200" dirty="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   Privilèges </a:t>
            </a:r>
            <a:r>
              <a:rPr lang="fr-FR" sz="1200" dirty="0">
                <a:solidFill>
                  <a:prstClr val="black"/>
                </a:solidFill>
                <a:latin typeface="Comic Sans MS" panose="030F0702030302020204" pitchFamily="66" charset="0"/>
              </a:rPr>
              <a:t>ardemment et jalousement défendus lors des Assemblées de Sommières : </a:t>
            </a:r>
            <a:r>
              <a:rPr lang="fr-FR" sz="1200" dirty="0" smtClean="0">
                <a:solidFill>
                  <a:prstClr val="black"/>
                </a:solidFill>
                <a:latin typeface="Comic Sans MS" panose="030F0702030302020204" pitchFamily="66" charset="0"/>
              </a:rPr>
              <a:t>à  partir </a:t>
            </a:r>
            <a:r>
              <a:rPr lang="fr-FR" sz="1200" dirty="0">
                <a:solidFill>
                  <a:prstClr val="black"/>
                </a:solidFill>
                <a:latin typeface="Comic Sans MS" panose="030F0702030302020204" pitchFamily="66" charset="0"/>
              </a:rPr>
              <a:t>du début XVIIIème, le pouvoir royal tente de refouler les verreries nombreuses en Languedoc, vers les massifs montagneux boisés, notamment de </a:t>
            </a:r>
            <a:r>
              <a:rPr lang="fr-FR" sz="1200" dirty="0" smtClean="0">
                <a:solidFill>
                  <a:prstClr val="black"/>
                </a:solidFill>
                <a:latin typeface="Comic Sans MS" panose="030F0702030302020204" pitchFamily="66" charset="0"/>
              </a:rPr>
              <a:t>l’Aigoual. </a:t>
            </a:r>
            <a:r>
              <a:rPr lang="fr-FR" sz="1200" dirty="0">
                <a:solidFill>
                  <a:prstClr val="black"/>
                </a:solidFill>
                <a:latin typeface="Comic Sans MS" panose="030F0702030302020204" pitchFamily="66" charset="0"/>
              </a:rPr>
              <a:t>La résistance des verriers entrave l’application des décisions royales de 1721, visant à limiter </a:t>
            </a:r>
            <a:r>
              <a:rPr lang="fr-FR" sz="1200" dirty="0" smtClean="0">
                <a:solidFill>
                  <a:prstClr val="black"/>
                </a:solidFill>
                <a:latin typeface="Comic Sans MS" panose="030F0702030302020204" pitchFamily="66" charset="0"/>
              </a:rPr>
              <a:t>leurs droits; il faut attendre de nouvelles injonctions en</a:t>
            </a:r>
            <a:r>
              <a:rPr lang="fr-FR" sz="1200" dirty="0" smtClean="0">
                <a:latin typeface="Comic Sans MS" panose="030F0702030302020204" pitchFamily="66" charset="0"/>
              </a:rPr>
              <a:t> 1748 </a:t>
            </a:r>
            <a:r>
              <a:rPr lang="fr-FR" sz="1200" dirty="0" smtClean="0">
                <a:solidFill>
                  <a:prstClr val="black"/>
                </a:solidFill>
                <a:latin typeface="Comic Sans MS" panose="030F0702030302020204" pitchFamily="66" charset="0"/>
              </a:rPr>
              <a:t>pour </a:t>
            </a:r>
            <a:r>
              <a:rPr lang="fr-FR" sz="1200" dirty="0">
                <a:solidFill>
                  <a:prstClr val="black"/>
                </a:solidFill>
                <a:latin typeface="Comic Sans MS" panose="030F0702030302020204" pitchFamily="66" charset="0"/>
              </a:rPr>
              <a:t>que les verreries ferment : en effet </a:t>
            </a:r>
            <a:r>
              <a:rPr lang="fr-FR" sz="1200" dirty="0" smtClean="0">
                <a:solidFill>
                  <a:prstClr val="black"/>
                </a:solidFill>
                <a:latin typeface="Comic Sans MS" panose="030F0702030302020204" pitchFamily="66" charset="0"/>
              </a:rPr>
              <a:t>la </a:t>
            </a:r>
            <a:r>
              <a:rPr lang="fr-FR" sz="1200" dirty="0">
                <a:solidFill>
                  <a:prstClr val="black"/>
                </a:solidFill>
                <a:latin typeface="Comic Sans MS" panose="030F0702030302020204" pitchFamily="66" charset="0"/>
              </a:rPr>
              <a:t>verrerie du Mas de la Baume apparaît une dernière fois en 1754 ou Claude Joseph  De </a:t>
            </a:r>
            <a:r>
              <a:rPr lang="fr-FR" sz="1200" dirty="0" smtClean="0">
                <a:solidFill>
                  <a:prstClr val="black"/>
                </a:solidFill>
                <a:latin typeface="Comic Sans MS" panose="030F0702030302020204" pitchFamily="66" charset="0"/>
              </a:rPr>
              <a:t>  </a:t>
            </a:r>
            <a:r>
              <a:rPr lang="fr-FR" sz="1200" dirty="0" err="1" smtClean="0">
                <a:solidFill>
                  <a:prstClr val="black"/>
                </a:solidFill>
                <a:latin typeface="Comic Sans MS" panose="030F0702030302020204" pitchFamily="66" charset="0"/>
              </a:rPr>
              <a:t>Queylard</a:t>
            </a:r>
            <a:r>
              <a:rPr lang="fr-FR" sz="1200" dirty="0">
                <a:solidFill>
                  <a:prstClr val="black"/>
                </a:solidFill>
                <a:latin typeface="Comic Sans MS" panose="030F0702030302020204" pitchFamily="66" charset="0"/>
              </a:rPr>
              <a:t>, gentilhomme verrier du Mas de La Baume, se fait représenter à l’Assemblée de </a:t>
            </a:r>
            <a:r>
              <a:rPr lang="fr-FR" sz="1200" dirty="0" smtClean="0">
                <a:solidFill>
                  <a:prstClr val="black"/>
                </a:solidFill>
                <a:latin typeface="Comic Sans MS" panose="030F0702030302020204" pitchFamily="66" charset="0"/>
              </a:rPr>
              <a:t> Sommières </a:t>
            </a:r>
            <a:r>
              <a:rPr lang="fr-FR" sz="1200" dirty="0">
                <a:solidFill>
                  <a:prstClr val="black"/>
                </a:solidFill>
                <a:latin typeface="Comic Sans MS" panose="030F0702030302020204" pitchFamily="66" charset="0"/>
              </a:rPr>
              <a:t>par son beau frère Jean D’</a:t>
            </a:r>
            <a:r>
              <a:rPr lang="fr-FR" sz="1200" dirty="0" err="1">
                <a:solidFill>
                  <a:prstClr val="black"/>
                </a:solidFill>
                <a:latin typeface="Comic Sans MS" panose="030F0702030302020204" pitchFamily="66" charset="0"/>
              </a:rPr>
              <a:t>Aygaliers</a:t>
            </a:r>
            <a:r>
              <a:rPr lang="fr-FR" sz="1200" dirty="0">
                <a:solidFill>
                  <a:prstClr val="black"/>
                </a:solidFill>
                <a:latin typeface="Comic Sans MS" panose="030F0702030302020204" pitchFamily="66" charset="0"/>
              </a:rPr>
              <a:t>, lui-même verrier à </a:t>
            </a:r>
            <a:r>
              <a:rPr lang="fr-FR" sz="1200" dirty="0" err="1">
                <a:solidFill>
                  <a:prstClr val="black"/>
                </a:solidFill>
                <a:latin typeface="Comic Sans MS" panose="030F0702030302020204" pitchFamily="66" charset="0"/>
              </a:rPr>
              <a:t>Brouzet</a:t>
            </a:r>
            <a:r>
              <a:rPr lang="fr-FR" sz="1200" dirty="0">
                <a:solidFill>
                  <a:prstClr val="black"/>
                </a:solidFill>
                <a:latin typeface="Comic Sans MS" panose="030F0702030302020204" pitchFamily="66" charset="0"/>
              </a:rPr>
              <a:t>. Il apparait </a:t>
            </a:r>
            <a:r>
              <a:rPr lang="fr-FR" sz="1200" dirty="0" smtClean="0">
                <a:solidFill>
                  <a:prstClr val="black"/>
                </a:solidFill>
                <a:latin typeface="Comic Sans MS" panose="030F0702030302020204" pitchFamily="66" charset="0"/>
              </a:rPr>
              <a:t>ensuite </a:t>
            </a:r>
            <a:r>
              <a:rPr lang="fr-FR" sz="1200" dirty="0">
                <a:solidFill>
                  <a:prstClr val="black"/>
                </a:solidFill>
                <a:latin typeface="Comic Sans MS" panose="030F0702030302020204" pitchFamily="66" charset="0"/>
              </a:rPr>
              <a:t>dans la verrerie de la Nougarède (St Jean de </a:t>
            </a:r>
            <a:r>
              <a:rPr lang="fr-FR" sz="1200" dirty="0" err="1">
                <a:solidFill>
                  <a:prstClr val="black"/>
                </a:solidFill>
                <a:latin typeface="Comic Sans MS" panose="030F0702030302020204" pitchFamily="66" charset="0"/>
              </a:rPr>
              <a:t>Valériscle</a:t>
            </a:r>
            <a:r>
              <a:rPr lang="fr-FR" sz="1200" dirty="0">
                <a:solidFill>
                  <a:prstClr val="black"/>
                </a:solidFill>
                <a:latin typeface="Comic Sans MS" panose="030F0702030302020204" pitchFamily="66" charset="0"/>
              </a:rPr>
              <a:t>) </a:t>
            </a:r>
            <a:r>
              <a:rPr lang="fr-FR" sz="1200" i="1" dirty="0">
                <a:solidFill>
                  <a:prstClr val="black"/>
                </a:solidFill>
                <a:latin typeface="Comic Sans MS" panose="030F0702030302020204" pitchFamily="66" charset="0"/>
              </a:rPr>
              <a:t>« exerçant la science de la verrerie nouvelle qui s’est faite à la métairie de la Nougarède avec du charbon de pierre » </a:t>
            </a:r>
            <a:r>
              <a:rPr lang="fr-FR" sz="1200" dirty="0">
                <a:solidFill>
                  <a:prstClr val="black"/>
                </a:solidFill>
                <a:latin typeface="Comic Sans MS" panose="030F0702030302020204" pitchFamily="66" charset="0"/>
              </a:rPr>
              <a:t>en 1771</a:t>
            </a:r>
            <a:r>
              <a:rPr lang="fr-FR" sz="1200" dirty="0" smtClean="0">
                <a:solidFill>
                  <a:prstClr val="black"/>
                </a:solidFill>
                <a:latin typeface="Comic Sans MS" panose="030F0702030302020204" pitchFamily="66" charset="0"/>
              </a:rPr>
              <a:t>.</a:t>
            </a:r>
          </a:p>
          <a:p>
            <a:pPr lvl="0" algn="just"/>
            <a:endParaRPr lang="fr-FR" sz="1200" dirty="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p:txBody>
      </p:sp>
      <p:sp>
        <p:nvSpPr>
          <p:cNvPr id="2" name="Espace réservé du numéro de diapositive 1">
            <a:extLst>
              <a:ext uri="{FF2B5EF4-FFF2-40B4-BE49-F238E27FC236}">
                <a16:creationId xmlns:a16="http://schemas.microsoft.com/office/drawing/2014/main" xmlns="" id="{2B1C6CBF-51CD-49F3-A021-D4F5D55A94FB}"/>
              </a:ext>
            </a:extLst>
          </p:cNvPr>
          <p:cNvSpPr>
            <a:spLocks noGrp="1"/>
          </p:cNvSpPr>
          <p:nvPr>
            <p:ph type="sldNum" sz="quarter" idx="12"/>
          </p:nvPr>
        </p:nvSpPr>
        <p:spPr>
          <a:xfrm>
            <a:off x="4869160" y="8532440"/>
            <a:ext cx="1600200" cy="486833"/>
          </a:xfrm>
        </p:spPr>
        <p:txBody>
          <a:bodyPr/>
          <a:lstStyle/>
          <a:p>
            <a:fld id="{88FF42DF-82A7-4623-8844-46488C73A759}" type="slidenum">
              <a:rPr lang="fr-FR" b="1" smtClean="0">
                <a:solidFill>
                  <a:schemeClr val="tx1"/>
                </a:solidFill>
                <a:latin typeface="Comic Sans MS" pitchFamily="66" charset="0"/>
              </a:rPr>
              <a:pPr/>
              <a:t>18</a:t>
            </a:fld>
            <a:endParaRPr lang="fr-FR" b="1" dirty="0">
              <a:solidFill>
                <a:schemeClr val="tx1"/>
              </a:solidFill>
              <a:latin typeface="Comic Sans MS" pitchFamily="66" charset="0"/>
            </a:endParaRPr>
          </a:p>
        </p:txBody>
      </p:sp>
    </p:spTree>
    <p:extLst>
      <p:ext uri="{BB962C8B-B14F-4D97-AF65-F5344CB8AC3E}">
        <p14:creationId xmlns:p14="http://schemas.microsoft.com/office/powerpoint/2010/main" val="3828178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5013176" y="8244408"/>
            <a:ext cx="1600200" cy="486833"/>
          </a:xfrm>
        </p:spPr>
        <p:txBody>
          <a:bodyPr/>
          <a:lstStyle/>
          <a:p>
            <a:fld id="{88FF42DF-82A7-4623-8844-46488C73A759}" type="slidenum">
              <a:rPr lang="fr-FR" b="1" smtClean="0">
                <a:solidFill>
                  <a:schemeClr val="tx1">
                    <a:lumMod val="95000"/>
                    <a:lumOff val="5000"/>
                  </a:schemeClr>
                </a:solidFill>
                <a:latin typeface="Comic Sans MS" pitchFamily="66" charset="0"/>
              </a:rPr>
              <a:pPr/>
              <a:t>19</a:t>
            </a:fld>
            <a:endParaRPr lang="fr-FR" b="1" dirty="0">
              <a:solidFill>
                <a:schemeClr val="tx1">
                  <a:lumMod val="95000"/>
                  <a:lumOff val="5000"/>
                </a:schemeClr>
              </a:solidFill>
              <a:latin typeface="Comic Sans MS" pitchFamily="66"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2410907190"/>
              </p:ext>
            </p:extLst>
          </p:nvPr>
        </p:nvGraphicFramePr>
        <p:xfrm>
          <a:off x="116632" y="827584"/>
          <a:ext cx="6624736" cy="5114918"/>
        </p:xfrm>
        <a:graphic>
          <a:graphicData uri="http://schemas.openxmlformats.org/drawingml/2006/table">
            <a:tbl>
              <a:tblPr firstRow="1" bandRow="1">
                <a:tableStyleId>{5940675A-B579-460E-94D1-54222C63F5DA}</a:tableStyleId>
              </a:tblPr>
              <a:tblGrid>
                <a:gridCol w="792088">
                  <a:extLst>
                    <a:ext uri="{9D8B030D-6E8A-4147-A177-3AD203B41FA5}">
                      <a16:colId xmlns="" xmlns:a16="http://schemas.microsoft.com/office/drawing/2014/main" val="20000"/>
                    </a:ext>
                  </a:extLst>
                </a:gridCol>
                <a:gridCol w="1080120">
                  <a:extLst>
                    <a:ext uri="{9D8B030D-6E8A-4147-A177-3AD203B41FA5}">
                      <a16:colId xmlns="" xmlns:a16="http://schemas.microsoft.com/office/drawing/2014/main" val="20001"/>
                    </a:ext>
                  </a:extLst>
                </a:gridCol>
                <a:gridCol w="1224136">
                  <a:extLst>
                    <a:ext uri="{9D8B030D-6E8A-4147-A177-3AD203B41FA5}">
                      <a16:colId xmlns="" xmlns:a16="http://schemas.microsoft.com/office/drawing/2014/main" val="20002"/>
                    </a:ext>
                  </a:extLst>
                </a:gridCol>
                <a:gridCol w="1008112">
                  <a:extLst>
                    <a:ext uri="{9D8B030D-6E8A-4147-A177-3AD203B41FA5}">
                      <a16:colId xmlns="" xmlns:a16="http://schemas.microsoft.com/office/drawing/2014/main" val="20003"/>
                    </a:ext>
                  </a:extLst>
                </a:gridCol>
                <a:gridCol w="1080120">
                  <a:extLst>
                    <a:ext uri="{9D8B030D-6E8A-4147-A177-3AD203B41FA5}">
                      <a16:colId xmlns="" xmlns:a16="http://schemas.microsoft.com/office/drawing/2014/main" val="20004"/>
                    </a:ext>
                  </a:extLst>
                </a:gridCol>
                <a:gridCol w="792088">
                  <a:extLst>
                    <a:ext uri="{9D8B030D-6E8A-4147-A177-3AD203B41FA5}">
                      <a16:colId xmlns="" xmlns:a16="http://schemas.microsoft.com/office/drawing/2014/main" val="20005"/>
                    </a:ext>
                  </a:extLst>
                </a:gridCol>
                <a:gridCol w="648072">
                  <a:extLst>
                    <a:ext uri="{9D8B030D-6E8A-4147-A177-3AD203B41FA5}">
                      <a16:colId xmlns="" xmlns:a16="http://schemas.microsoft.com/office/drawing/2014/main" val="20006"/>
                    </a:ext>
                  </a:extLst>
                </a:gridCol>
              </a:tblGrid>
              <a:tr h="406223">
                <a:tc>
                  <a:txBody>
                    <a:bodyPr/>
                    <a:lstStyle/>
                    <a:p>
                      <a:pPr algn="ctr"/>
                      <a:r>
                        <a:rPr lang="fr-FR" sz="1000" dirty="0">
                          <a:latin typeface="Comic Sans MS" pitchFamily="66" charset="0"/>
                        </a:rPr>
                        <a:t>Revenu foncier</a:t>
                      </a:r>
                    </a:p>
                  </a:txBody>
                  <a:tcPr marL="45720" marR="45720"/>
                </a:tc>
                <a:tc>
                  <a:txBody>
                    <a:bodyPr/>
                    <a:lstStyle/>
                    <a:p>
                      <a:pPr algn="ctr"/>
                      <a:r>
                        <a:rPr lang="fr-FR" sz="1000" b="1" dirty="0">
                          <a:solidFill>
                            <a:srgbClr val="FF0000"/>
                          </a:solidFill>
                          <a:latin typeface="Comic Sans MS" pitchFamily="66" charset="0"/>
                        </a:rPr>
                        <a:t>St</a:t>
                      </a:r>
                      <a:r>
                        <a:rPr lang="fr-FR" sz="1000" b="1" baseline="0" dirty="0">
                          <a:solidFill>
                            <a:srgbClr val="FF0000"/>
                          </a:solidFill>
                          <a:latin typeface="Comic Sans MS" pitchFamily="66" charset="0"/>
                        </a:rPr>
                        <a:t> André</a:t>
                      </a:r>
                      <a:endParaRPr lang="fr-FR" sz="1000" b="1" dirty="0">
                        <a:solidFill>
                          <a:srgbClr val="FF0000"/>
                        </a:solidFill>
                        <a:latin typeface="Comic Sans MS" pitchFamily="66" charset="0"/>
                      </a:endParaRPr>
                    </a:p>
                  </a:txBody>
                  <a:tcPr marL="45720" marR="45720"/>
                </a:tc>
                <a:tc>
                  <a:txBody>
                    <a:bodyPr/>
                    <a:lstStyle/>
                    <a:p>
                      <a:pPr algn="ctr"/>
                      <a:r>
                        <a:rPr lang="fr-FR" sz="1000" b="1" dirty="0" err="1">
                          <a:solidFill>
                            <a:srgbClr val="00B050"/>
                          </a:solidFill>
                          <a:latin typeface="Comic Sans MS" pitchFamily="66" charset="0"/>
                        </a:rPr>
                        <a:t>Chadouillet</a:t>
                      </a:r>
                      <a:endParaRPr lang="fr-FR" sz="1000" b="1" dirty="0">
                        <a:solidFill>
                          <a:srgbClr val="00B050"/>
                        </a:solidFill>
                        <a:latin typeface="Comic Sans MS" pitchFamily="66" charset="0"/>
                      </a:endParaRPr>
                    </a:p>
                  </a:txBody>
                  <a:tcPr marL="45720" marR="45720"/>
                </a:tc>
                <a:tc>
                  <a:txBody>
                    <a:bodyPr/>
                    <a:lstStyle/>
                    <a:p>
                      <a:pPr algn="ctr"/>
                      <a:r>
                        <a:rPr lang="fr-FR" sz="1000" b="1" dirty="0" err="1">
                          <a:solidFill>
                            <a:srgbClr val="00B0F0"/>
                          </a:solidFill>
                          <a:latin typeface="Comic Sans MS" pitchFamily="66" charset="0"/>
                        </a:rPr>
                        <a:t>Pierregras</a:t>
                      </a:r>
                      <a:endParaRPr lang="fr-FR" sz="1000" b="1" dirty="0">
                        <a:solidFill>
                          <a:srgbClr val="00B0F0"/>
                        </a:solidFill>
                        <a:latin typeface="Comic Sans MS" pitchFamily="66" charset="0"/>
                      </a:endParaRPr>
                    </a:p>
                  </a:txBody>
                  <a:tcPr marL="45720" marR="45720"/>
                </a:tc>
                <a:tc>
                  <a:txBody>
                    <a:bodyPr/>
                    <a:lstStyle/>
                    <a:p>
                      <a:pPr algn="ctr"/>
                      <a:r>
                        <a:rPr lang="fr-FR" sz="1000" b="1" dirty="0" err="1">
                          <a:solidFill>
                            <a:srgbClr val="7030A0"/>
                          </a:solidFill>
                          <a:latin typeface="Comic Sans MS" pitchFamily="66" charset="0"/>
                        </a:rPr>
                        <a:t>Chazelles</a:t>
                      </a:r>
                      <a:endParaRPr lang="fr-FR" sz="1000" b="1" dirty="0">
                        <a:solidFill>
                          <a:srgbClr val="7030A0"/>
                        </a:solidFill>
                        <a:latin typeface="Comic Sans MS" pitchFamily="66" charset="0"/>
                      </a:endParaRPr>
                    </a:p>
                  </a:txBody>
                  <a:tcPr marL="45720" marR="45720"/>
                </a:tc>
                <a:tc>
                  <a:txBody>
                    <a:bodyPr/>
                    <a:lstStyle/>
                    <a:p>
                      <a:pPr algn="ctr"/>
                      <a:r>
                        <a:rPr lang="fr-FR" sz="1000" b="1" dirty="0" err="1">
                          <a:solidFill>
                            <a:srgbClr val="336600"/>
                          </a:solidFill>
                          <a:latin typeface="Comic Sans MS" pitchFamily="66" charset="0"/>
                        </a:rPr>
                        <a:t>Piechegru</a:t>
                      </a:r>
                      <a:endParaRPr lang="fr-FR" sz="1000" b="1" dirty="0">
                        <a:solidFill>
                          <a:srgbClr val="336600"/>
                        </a:solidFill>
                        <a:latin typeface="Comic Sans MS" pitchFamily="66" charset="0"/>
                      </a:endParaRPr>
                    </a:p>
                  </a:txBody>
                  <a:tcPr marL="45720" marR="45720"/>
                </a:tc>
                <a:tc>
                  <a:txBody>
                    <a:bodyPr/>
                    <a:lstStyle/>
                    <a:p>
                      <a:pPr algn="ctr"/>
                      <a:r>
                        <a:rPr lang="fr-FR" sz="1000" b="1" dirty="0">
                          <a:solidFill>
                            <a:srgbClr val="C00000"/>
                          </a:solidFill>
                          <a:latin typeface="Comic Sans MS" pitchFamily="66" charset="0"/>
                        </a:rPr>
                        <a:t>Lacroix</a:t>
                      </a:r>
                    </a:p>
                    <a:p>
                      <a:pPr algn="ctr"/>
                      <a:r>
                        <a:rPr lang="fr-FR" sz="1000" b="1" dirty="0" err="1">
                          <a:solidFill>
                            <a:srgbClr val="C00000"/>
                          </a:solidFill>
                          <a:latin typeface="Comic Sans MS" pitchFamily="66" charset="0"/>
                        </a:rPr>
                        <a:t>Clairac</a:t>
                      </a:r>
                      <a:endParaRPr lang="fr-FR" sz="1000" b="1" dirty="0">
                        <a:solidFill>
                          <a:srgbClr val="C00000"/>
                        </a:solidFill>
                        <a:latin typeface="Comic Sans MS" pitchFamily="66" charset="0"/>
                      </a:endParaRPr>
                    </a:p>
                  </a:txBody>
                  <a:tcPr marL="45720" marR="45720"/>
                </a:tc>
                <a:extLst>
                  <a:ext uri="{0D108BD9-81ED-4DB2-BD59-A6C34878D82A}">
                    <a16:rowId xmlns="" xmlns:a16="http://schemas.microsoft.com/office/drawing/2014/main" val="10000"/>
                  </a:ext>
                </a:extLst>
              </a:tr>
              <a:tr h="929084">
                <a:tc>
                  <a:txBody>
                    <a:bodyPr/>
                    <a:lstStyle/>
                    <a:p>
                      <a:pPr algn="ctr"/>
                      <a:r>
                        <a:rPr lang="fr-FR" sz="1000" dirty="0">
                          <a:latin typeface="Comic Sans MS" pitchFamily="66" charset="0"/>
                        </a:rPr>
                        <a:t>+ de 200 L</a:t>
                      </a:r>
                    </a:p>
                  </a:txBody>
                  <a:tcPr marL="45720" marR="45720"/>
                </a:tc>
                <a:tc>
                  <a:txBody>
                    <a:bodyPr/>
                    <a:lstStyle/>
                    <a:p>
                      <a:pPr algn="ctr"/>
                      <a:r>
                        <a:rPr lang="fr-FR" sz="1000" b="1" dirty="0">
                          <a:solidFill>
                            <a:srgbClr val="FF0000"/>
                          </a:solidFill>
                          <a:latin typeface="Comic Sans MS" pitchFamily="66" charset="0"/>
                        </a:rPr>
                        <a:t>4</a:t>
                      </a:r>
                    </a:p>
                    <a:p>
                      <a:pPr algn="l"/>
                      <a:r>
                        <a:rPr lang="fr-FR" sz="900" b="1" dirty="0">
                          <a:solidFill>
                            <a:srgbClr val="FF0000"/>
                          </a:solidFill>
                          <a:latin typeface="Comic Sans MS" pitchFamily="66" charset="0"/>
                        </a:rPr>
                        <a:t>dont 3 ont aussi des revenus</a:t>
                      </a:r>
                      <a:r>
                        <a:rPr lang="fr-FR" sz="900" b="1" baseline="0" dirty="0">
                          <a:solidFill>
                            <a:srgbClr val="FF0000"/>
                          </a:solidFill>
                          <a:latin typeface="Comic Sans MS" pitchFamily="66" charset="0"/>
                        </a:rPr>
                        <a:t> de </a:t>
                      </a:r>
                      <a:r>
                        <a:rPr lang="fr-FR" sz="900" b="1" dirty="0">
                          <a:solidFill>
                            <a:srgbClr val="FF0000"/>
                          </a:solidFill>
                          <a:latin typeface="Comic Sans MS" pitchFamily="66" charset="0"/>
                        </a:rPr>
                        <a:t>notables (justice,</a:t>
                      </a:r>
                      <a:r>
                        <a:rPr lang="fr-FR" sz="900" b="1" baseline="0" dirty="0">
                          <a:solidFill>
                            <a:srgbClr val="FF0000"/>
                          </a:solidFill>
                          <a:latin typeface="Comic Sans MS" pitchFamily="66" charset="0"/>
                        </a:rPr>
                        <a:t> notariat, armée..)</a:t>
                      </a:r>
                      <a:endParaRPr lang="fr-FR" sz="900" b="1" dirty="0">
                        <a:solidFill>
                          <a:srgbClr val="FF0000"/>
                        </a:solidFill>
                        <a:latin typeface="Comic Sans MS" pitchFamily="66" charset="0"/>
                      </a:endParaRPr>
                    </a:p>
                  </a:txBody>
                  <a:tcPr marL="45720" marR="45720"/>
                </a:tc>
                <a:tc>
                  <a:txBody>
                    <a:bodyPr/>
                    <a:lstStyle/>
                    <a:p>
                      <a:pPr algn="ctr"/>
                      <a:r>
                        <a:rPr lang="fr-FR" sz="1000" b="1" dirty="0">
                          <a:solidFill>
                            <a:srgbClr val="00B050"/>
                          </a:solidFill>
                          <a:latin typeface="Comic Sans MS" pitchFamily="66" charset="0"/>
                        </a:rPr>
                        <a:t>2</a:t>
                      </a:r>
                    </a:p>
                  </a:txBody>
                  <a:tcPr marL="45720" marR="45720"/>
                </a:tc>
                <a:tc>
                  <a:txBody>
                    <a:bodyPr/>
                    <a:lstStyle/>
                    <a:p>
                      <a:pPr algn="ctr"/>
                      <a:r>
                        <a:rPr lang="fr-FR" sz="1000" b="1" dirty="0">
                          <a:solidFill>
                            <a:srgbClr val="00B0F0"/>
                          </a:solidFill>
                          <a:latin typeface="Comic Sans MS" pitchFamily="66" charset="0"/>
                        </a:rPr>
                        <a:t>0</a:t>
                      </a:r>
                    </a:p>
                  </a:txBody>
                  <a:tcPr marL="45720" marR="45720"/>
                </a:tc>
                <a:tc>
                  <a:txBody>
                    <a:bodyPr/>
                    <a:lstStyle/>
                    <a:p>
                      <a:pPr algn="ctr"/>
                      <a:r>
                        <a:rPr lang="fr-FR" sz="1000" b="1" dirty="0">
                          <a:solidFill>
                            <a:srgbClr val="7030A0"/>
                          </a:solidFill>
                          <a:latin typeface="Comic Sans MS" pitchFamily="66" charset="0"/>
                        </a:rPr>
                        <a:t>1</a:t>
                      </a:r>
                    </a:p>
                    <a:p>
                      <a:pPr algn="l"/>
                      <a:r>
                        <a:rPr lang="fr-FR" sz="900" b="1" dirty="0">
                          <a:solidFill>
                            <a:srgbClr val="7030A0"/>
                          </a:solidFill>
                          <a:latin typeface="Comic Sans MS" pitchFamily="66" charset="0"/>
                        </a:rPr>
                        <a:t>dont 1 gentilhomme verrier à La </a:t>
                      </a:r>
                      <a:r>
                        <a:rPr lang="fr-FR" sz="900" b="1" dirty="0" err="1">
                          <a:solidFill>
                            <a:srgbClr val="7030A0"/>
                          </a:solidFill>
                          <a:latin typeface="Comic Sans MS" pitchFamily="66" charset="0"/>
                        </a:rPr>
                        <a:t>Beaume</a:t>
                      </a:r>
                      <a:endParaRPr lang="fr-FR" sz="900" b="1" dirty="0">
                        <a:solidFill>
                          <a:srgbClr val="7030A0"/>
                        </a:solidFill>
                        <a:latin typeface="Comic Sans MS" pitchFamily="66" charset="0"/>
                      </a:endParaRPr>
                    </a:p>
                  </a:txBody>
                  <a:tcPr marL="45720" marR="45720"/>
                </a:tc>
                <a:tc>
                  <a:txBody>
                    <a:bodyPr/>
                    <a:lstStyle/>
                    <a:p>
                      <a:pPr algn="ctr"/>
                      <a:r>
                        <a:rPr lang="fr-FR" sz="1000" b="1" dirty="0">
                          <a:solidFill>
                            <a:srgbClr val="336600"/>
                          </a:solidFill>
                          <a:latin typeface="Comic Sans MS" pitchFamily="66" charset="0"/>
                        </a:rPr>
                        <a:t>0</a:t>
                      </a:r>
                    </a:p>
                  </a:txBody>
                  <a:tcPr marL="45720" marR="45720"/>
                </a:tc>
                <a:tc>
                  <a:txBody>
                    <a:bodyPr/>
                    <a:lstStyle/>
                    <a:p>
                      <a:pPr algn="l"/>
                      <a:r>
                        <a:rPr lang="fr-FR" sz="1000" b="1" dirty="0">
                          <a:solidFill>
                            <a:srgbClr val="C00000"/>
                          </a:solidFill>
                          <a:latin typeface="Comic Sans MS" pitchFamily="66" charset="0"/>
                        </a:rPr>
                        <a:t>1</a:t>
                      </a:r>
                    </a:p>
                    <a:p>
                      <a:pPr algn="l"/>
                      <a:r>
                        <a:rPr lang="fr-FR" sz="900" b="1" dirty="0">
                          <a:solidFill>
                            <a:srgbClr val="C00000"/>
                          </a:solidFill>
                          <a:latin typeface="Comic Sans MS" pitchFamily="66" charset="0"/>
                        </a:rPr>
                        <a:t>dont 1 prêtre</a:t>
                      </a:r>
                    </a:p>
                  </a:txBody>
                  <a:tcPr marL="45720" marR="45720"/>
                </a:tc>
                <a:extLst>
                  <a:ext uri="{0D108BD9-81ED-4DB2-BD59-A6C34878D82A}">
                    <a16:rowId xmlns="" xmlns:a16="http://schemas.microsoft.com/office/drawing/2014/main" val="10001"/>
                  </a:ext>
                </a:extLst>
              </a:tr>
              <a:tr h="563543">
                <a:tc>
                  <a:txBody>
                    <a:bodyPr/>
                    <a:lstStyle/>
                    <a:p>
                      <a:pPr algn="l"/>
                      <a:r>
                        <a:rPr lang="fr-FR" sz="1000" dirty="0">
                          <a:latin typeface="Comic Sans MS" pitchFamily="66" charset="0"/>
                        </a:rPr>
                        <a:t>100 à 200 L</a:t>
                      </a:r>
                      <a:endParaRPr lang="fr-FR" sz="1000" b="1" dirty="0">
                        <a:solidFill>
                          <a:srgbClr val="FF0000"/>
                        </a:solidFill>
                        <a:latin typeface="Comic Sans MS" pitchFamily="66" charset="0"/>
                      </a:endParaRPr>
                    </a:p>
                  </a:txBody>
                  <a:tcPr marL="45720" marR="45720"/>
                </a:tc>
                <a:tc>
                  <a:txBody>
                    <a:bodyPr/>
                    <a:lstStyle/>
                    <a:p>
                      <a:pPr algn="ctr"/>
                      <a:r>
                        <a:rPr lang="fr-FR" sz="1000" b="1" dirty="0">
                          <a:solidFill>
                            <a:srgbClr val="FF0000"/>
                          </a:solidFill>
                          <a:latin typeface="Comic Sans MS" pitchFamily="66" charset="0"/>
                        </a:rPr>
                        <a:t>3</a:t>
                      </a:r>
                    </a:p>
                  </a:txBody>
                  <a:tcPr marL="45720" marR="45720"/>
                </a:tc>
                <a:tc>
                  <a:txBody>
                    <a:bodyPr/>
                    <a:lstStyle/>
                    <a:p>
                      <a:pPr algn="ctr"/>
                      <a:r>
                        <a:rPr lang="fr-FR" sz="1000" b="1" dirty="0">
                          <a:solidFill>
                            <a:srgbClr val="00B050"/>
                          </a:solidFill>
                          <a:latin typeface="Comic Sans MS" pitchFamily="66" charset="0"/>
                        </a:rPr>
                        <a:t>4</a:t>
                      </a:r>
                    </a:p>
                    <a:p>
                      <a:pPr algn="l"/>
                      <a:r>
                        <a:rPr lang="fr-FR" sz="900" b="1" dirty="0">
                          <a:solidFill>
                            <a:srgbClr val="00B050"/>
                          </a:solidFill>
                          <a:latin typeface="Comic Sans MS" pitchFamily="66" charset="0"/>
                        </a:rPr>
                        <a:t>dont 1 boulanger</a:t>
                      </a:r>
                    </a:p>
                    <a:p>
                      <a:pPr algn="l"/>
                      <a:r>
                        <a:rPr lang="fr-FR" sz="900" b="1" dirty="0">
                          <a:solidFill>
                            <a:srgbClr val="00B050"/>
                          </a:solidFill>
                          <a:latin typeface="Comic Sans MS" pitchFamily="66" charset="0"/>
                        </a:rPr>
                        <a:t>1 facturier en</a:t>
                      </a:r>
                      <a:r>
                        <a:rPr lang="fr-FR" sz="900" b="1" baseline="0" dirty="0">
                          <a:solidFill>
                            <a:srgbClr val="00B050"/>
                          </a:solidFill>
                          <a:latin typeface="Comic Sans MS" pitchFamily="66" charset="0"/>
                        </a:rPr>
                        <a:t> laine</a:t>
                      </a:r>
                      <a:endParaRPr lang="fr-FR" sz="900" b="1" dirty="0">
                        <a:solidFill>
                          <a:srgbClr val="00B050"/>
                        </a:solidFill>
                        <a:latin typeface="Comic Sans MS" pitchFamily="66" charset="0"/>
                      </a:endParaRPr>
                    </a:p>
                  </a:txBody>
                  <a:tcPr marL="45720" marR="45720"/>
                </a:tc>
                <a:tc>
                  <a:txBody>
                    <a:bodyPr/>
                    <a:lstStyle/>
                    <a:p>
                      <a:pPr algn="ctr"/>
                      <a:r>
                        <a:rPr lang="fr-FR" sz="1000" b="1" dirty="0">
                          <a:solidFill>
                            <a:srgbClr val="00B0F0"/>
                          </a:solidFill>
                          <a:latin typeface="Comic Sans MS" pitchFamily="66" charset="0"/>
                        </a:rPr>
                        <a:t>3 ou 4</a:t>
                      </a:r>
                    </a:p>
                    <a:p>
                      <a:pPr algn="l"/>
                      <a:r>
                        <a:rPr lang="fr-FR" sz="900" b="1" dirty="0">
                          <a:solidFill>
                            <a:srgbClr val="00B0F0"/>
                          </a:solidFill>
                          <a:latin typeface="Comic Sans MS" pitchFamily="66" charset="0"/>
                        </a:rPr>
                        <a:t>dont 1 notaire </a:t>
                      </a:r>
                    </a:p>
                    <a:p>
                      <a:pPr marL="228600" indent="-228600" algn="l">
                        <a:buNone/>
                      </a:pPr>
                      <a:r>
                        <a:rPr lang="fr-FR" sz="600" b="1" dirty="0">
                          <a:solidFill>
                            <a:srgbClr val="00B0F0"/>
                          </a:solidFill>
                          <a:latin typeface="Comic Sans MS" pitchFamily="66" charset="0"/>
                        </a:rPr>
                        <a:t>(1) </a:t>
                      </a:r>
                      <a:r>
                        <a:rPr lang="fr-FR" sz="600" b="1" dirty="0" err="1">
                          <a:solidFill>
                            <a:srgbClr val="00B0F0"/>
                          </a:solidFill>
                          <a:latin typeface="Comic Sans MS" pitchFamily="66" charset="0"/>
                        </a:rPr>
                        <a:t>Leyraud</a:t>
                      </a:r>
                      <a:r>
                        <a:rPr lang="fr-FR" sz="600" b="1" dirty="0">
                          <a:solidFill>
                            <a:srgbClr val="00B0F0"/>
                          </a:solidFill>
                          <a:latin typeface="Comic Sans MS" pitchFamily="66" charset="0"/>
                        </a:rPr>
                        <a:t>/ </a:t>
                      </a:r>
                      <a:r>
                        <a:rPr lang="fr-FR" sz="600" b="1" dirty="0" err="1">
                          <a:solidFill>
                            <a:srgbClr val="00B0F0"/>
                          </a:solidFill>
                          <a:latin typeface="Comic Sans MS" pitchFamily="66" charset="0"/>
                        </a:rPr>
                        <a:t>Duffès</a:t>
                      </a:r>
                      <a:endParaRPr lang="fr-FR" sz="600" b="1" baseline="0" dirty="0">
                        <a:solidFill>
                          <a:srgbClr val="00B0F0"/>
                        </a:solidFill>
                        <a:latin typeface="Comic Sans MS" pitchFamily="66" charset="0"/>
                      </a:endParaRPr>
                    </a:p>
                    <a:p>
                      <a:pPr marL="228600" indent="-228600" algn="l">
                        <a:buNone/>
                      </a:pPr>
                      <a:r>
                        <a:rPr lang="fr-FR" sz="600" b="1" dirty="0">
                          <a:solidFill>
                            <a:srgbClr val="00B0F0"/>
                          </a:solidFill>
                          <a:latin typeface="Comic Sans MS" pitchFamily="66" charset="0"/>
                        </a:rPr>
                        <a:t>    1 ou 2 familles</a:t>
                      </a:r>
                    </a:p>
                  </a:txBody>
                  <a:tcPr marL="45720" marR="45720"/>
                </a:tc>
                <a:tc>
                  <a:txBody>
                    <a:bodyPr/>
                    <a:lstStyle/>
                    <a:p>
                      <a:pPr algn="ctr"/>
                      <a:r>
                        <a:rPr lang="fr-FR" sz="1000" b="1" dirty="0">
                          <a:solidFill>
                            <a:srgbClr val="7030A0"/>
                          </a:solidFill>
                          <a:latin typeface="Comic Sans MS" pitchFamily="66" charset="0"/>
                        </a:rPr>
                        <a:t>0</a:t>
                      </a:r>
                    </a:p>
                  </a:txBody>
                  <a:tcPr marL="45720" marR="45720"/>
                </a:tc>
                <a:tc>
                  <a:txBody>
                    <a:bodyPr/>
                    <a:lstStyle/>
                    <a:p>
                      <a:pPr algn="ctr"/>
                      <a:r>
                        <a:rPr lang="fr-FR" sz="1000" b="1" dirty="0">
                          <a:solidFill>
                            <a:srgbClr val="336600"/>
                          </a:solidFill>
                          <a:latin typeface="Comic Sans MS" pitchFamily="66" charset="0"/>
                        </a:rPr>
                        <a:t>0</a:t>
                      </a:r>
                    </a:p>
                  </a:txBody>
                  <a:tcPr marL="45720" marR="45720"/>
                </a:tc>
                <a:tc>
                  <a:txBody>
                    <a:bodyPr/>
                    <a:lstStyle/>
                    <a:p>
                      <a:pPr algn="ctr"/>
                      <a:r>
                        <a:rPr lang="fr-FR" sz="1000" b="1" dirty="0">
                          <a:solidFill>
                            <a:srgbClr val="C00000"/>
                          </a:solidFill>
                          <a:latin typeface="Comic Sans MS" pitchFamily="66" charset="0"/>
                        </a:rPr>
                        <a:t>0</a:t>
                      </a:r>
                    </a:p>
                  </a:txBody>
                  <a:tcPr marL="45720" marR="45720"/>
                </a:tc>
                <a:extLst>
                  <a:ext uri="{0D108BD9-81ED-4DB2-BD59-A6C34878D82A}">
                    <a16:rowId xmlns="" xmlns:a16="http://schemas.microsoft.com/office/drawing/2014/main" val="10002"/>
                  </a:ext>
                </a:extLst>
              </a:tr>
              <a:tr h="776775">
                <a:tc>
                  <a:txBody>
                    <a:bodyPr/>
                    <a:lstStyle/>
                    <a:p>
                      <a:pPr algn="ctr"/>
                      <a:r>
                        <a:rPr lang="fr-FR" sz="1000" dirty="0">
                          <a:latin typeface="Comic Sans MS" pitchFamily="66" charset="0"/>
                        </a:rPr>
                        <a:t>50 à 100 L</a:t>
                      </a:r>
                    </a:p>
                  </a:txBody>
                  <a:tcPr marL="45720" marR="45720"/>
                </a:tc>
                <a:tc>
                  <a:txBody>
                    <a:bodyPr/>
                    <a:lstStyle/>
                    <a:p>
                      <a:pPr algn="ctr"/>
                      <a:r>
                        <a:rPr lang="fr-FR" sz="1000" b="1" dirty="0">
                          <a:solidFill>
                            <a:srgbClr val="FF0000"/>
                          </a:solidFill>
                          <a:latin typeface="Comic Sans MS" pitchFamily="66" charset="0"/>
                        </a:rPr>
                        <a:t>6</a:t>
                      </a:r>
                    </a:p>
                    <a:p>
                      <a:pPr algn="l"/>
                      <a:r>
                        <a:rPr lang="fr-FR" sz="900" b="1" dirty="0">
                          <a:solidFill>
                            <a:srgbClr val="FF0000"/>
                          </a:solidFill>
                          <a:latin typeface="Comic Sans MS" pitchFamily="66" charset="0"/>
                        </a:rPr>
                        <a:t>dont 1 aubergiste</a:t>
                      </a:r>
                    </a:p>
                  </a:txBody>
                  <a:tcPr marL="45720" marR="45720"/>
                </a:tc>
                <a:tc>
                  <a:txBody>
                    <a:bodyPr/>
                    <a:lstStyle/>
                    <a:p>
                      <a:pPr algn="ctr"/>
                      <a:r>
                        <a:rPr lang="fr-FR" sz="1000" b="1" dirty="0">
                          <a:solidFill>
                            <a:srgbClr val="00B050"/>
                          </a:solidFill>
                          <a:latin typeface="Comic Sans MS" pitchFamily="66" charset="0"/>
                        </a:rPr>
                        <a:t>6</a:t>
                      </a:r>
                    </a:p>
                  </a:txBody>
                  <a:tcPr marL="45720" marR="45720"/>
                </a:tc>
                <a:tc>
                  <a:txBody>
                    <a:bodyPr/>
                    <a:lstStyle/>
                    <a:p>
                      <a:pPr algn="ctr"/>
                      <a:r>
                        <a:rPr lang="fr-FR" sz="1000" b="1" dirty="0">
                          <a:solidFill>
                            <a:srgbClr val="00B0F0"/>
                          </a:solidFill>
                          <a:latin typeface="Comic Sans MS" pitchFamily="66" charset="0"/>
                        </a:rPr>
                        <a:t>1</a:t>
                      </a:r>
                    </a:p>
                  </a:txBody>
                  <a:tcPr marL="45720" marR="45720"/>
                </a:tc>
                <a:tc>
                  <a:txBody>
                    <a:bodyPr/>
                    <a:lstStyle/>
                    <a:p>
                      <a:pPr algn="ctr"/>
                      <a:r>
                        <a:rPr lang="fr-FR" sz="1000" b="1" dirty="0">
                          <a:solidFill>
                            <a:srgbClr val="7030A0"/>
                          </a:solidFill>
                          <a:latin typeface="Comic Sans MS" pitchFamily="66" charset="0"/>
                        </a:rPr>
                        <a:t>0</a:t>
                      </a:r>
                    </a:p>
                  </a:txBody>
                  <a:tcPr marL="45720" marR="457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900" b="1" dirty="0">
                          <a:solidFill>
                            <a:srgbClr val="00823B"/>
                          </a:solidFill>
                          <a:latin typeface="Comic Sans MS" pitchFamily="66" charset="0"/>
                        </a:rPr>
                        <a:t>2</a:t>
                      </a:r>
                    </a:p>
                    <a:p>
                      <a:pPr marL="0" marR="0" indent="0" algn="l" defTabSz="914400" rtl="0" eaLnBrk="1" fontAlgn="auto" latinLnBrk="0" hangingPunct="1">
                        <a:lnSpc>
                          <a:spcPct val="100000"/>
                        </a:lnSpc>
                        <a:spcBef>
                          <a:spcPts val="0"/>
                        </a:spcBef>
                        <a:spcAft>
                          <a:spcPts val="0"/>
                        </a:spcAft>
                        <a:buClrTx/>
                        <a:buSzTx/>
                        <a:buFontTx/>
                        <a:buNone/>
                        <a:tabLst/>
                        <a:defRPr/>
                      </a:pPr>
                      <a:r>
                        <a:rPr lang="fr-FR" sz="900" b="1" dirty="0">
                          <a:solidFill>
                            <a:srgbClr val="00823B"/>
                          </a:solidFill>
                          <a:latin typeface="Comic Sans MS" pitchFamily="66" charset="0"/>
                        </a:rPr>
                        <a:t>dont</a:t>
                      </a:r>
                      <a:r>
                        <a:rPr lang="fr-FR" sz="900" b="1" baseline="0" dirty="0">
                          <a:solidFill>
                            <a:srgbClr val="00823B"/>
                          </a:solidFill>
                          <a:latin typeface="Comic Sans MS" pitchFamily="66" charset="0"/>
                        </a:rPr>
                        <a:t> 1 procureur fiscal/agent national</a:t>
                      </a:r>
                      <a:endParaRPr lang="fr-FR" sz="900" b="1" dirty="0">
                        <a:solidFill>
                          <a:srgbClr val="00823B"/>
                        </a:solidFill>
                        <a:latin typeface="Comic Sans MS" pitchFamily="66" charset="0"/>
                      </a:endParaRPr>
                    </a:p>
                  </a:txBody>
                  <a:tcPr marL="45720" marR="45720"/>
                </a:tc>
                <a:tc>
                  <a:txBody>
                    <a:bodyPr/>
                    <a:lstStyle/>
                    <a:p>
                      <a:pPr algn="ctr"/>
                      <a:r>
                        <a:rPr lang="fr-FR" sz="1000" b="1" dirty="0">
                          <a:solidFill>
                            <a:srgbClr val="C00000"/>
                          </a:solidFill>
                          <a:latin typeface="Comic Sans MS" pitchFamily="66" charset="0"/>
                        </a:rPr>
                        <a:t>2</a:t>
                      </a:r>
                    </a:p>
                  </a:txBody>
                  <a:tcPr marL="45720" marR="45720"/>
                </a:tc>
                <a:extLst>
                  <a:ext uri="{0D108BD9-81ED-4DB2-BD59-A6C34878D82A}">
                    <a16:rowId xmlns="" xmlns:a16="http://schemas.microsoft.com/office/drawing/2014/main" val="10003"/>
                  </a:ext>
                </a:extLst>
              </a:tr>
              <a:tr h="654928">
                <a:tc>
                  <a:txBody>
                    <a:bodyPr/>
                    <a:lstStyle/>
                    <a:p>
                      <a:pPr algn="ctr"/>
                      <a:r>
                        <a:rPr lang="fr-FR" sz="1000" dirty="0">
                          <a:latin typeface="Comic Sans MS" pitchFamily="66" charset="0"/>
                        </a:rPr>
                        <a:t>10 à 50 L</a:t>
                      </a:r>
                    </a:p>
                  </a:txBody>
                  <a:tcPr marL="45720" marR="45720"/>
                </a:tc>
                <a:tc>
                  <a:txBody>
                    <a:bodyPr/>
                    <a:lstStyle/>
                    <a:p>
                      <a:pPr algn="ctr"/>
                      <a:r>
                        <a:rPr lang="fr-FR" sz="1000" b="1" dirty="0">
                          <a:solidFill>
                            <a:srgbClr val="FF0000"/>
                          </a:solidFill>
                          <a:latin typeface="Comic Sans MS" pitchFamily="66" charset="0"/>
                        </a:rPr>
                        <a:t>10</a:t>
                      </a:r>
                    </a:p>
                    <a:p>
                      <a:pPr algn="l"/>
                      <a:r>
                        <a:rPr lang="fr-FR" sz="900" b="1" dirty="0">
                          <a:solidFill>
                            <a:srgbClr val="FF0000"/>
                          </a:solidFill>
                          <a:latin typeface="Comic Sans MS" pitchFamily="66" charset="0"/>
                        </a:rPr>
                        <a:t>dont </a:t>
                      </a:r>
                      <a:r>
                        <a:rPr lang="fr-FR" sz="900" b="1" baseline="0" dirty="0">
                          <a:solidFill>
                            <a:srgbClr val="FF0000"/>
                          </a:solidFill>
                          <a:latin typeface="Comic Sans MS" pitchFamily="66" charset="0"/>
                        </a:rPr>
                        <a:t>1 cordonnier </a:t>
                      </a:r>
                      <a:r>
                        <a:rPr lang="fr-FR" sz="900" b="1" dirty="0">
                          <a:solidFill>
                            <a:srgbClr val="FF0000"/>
                          </a:solidFill>
                          <a:latin typeface="Comic Sans MS" pitchFamily="66" charset="0"/>
                        </a:rPr>
                        <a:t>et</a:t>
                      </a:r>
                      <a:r>
                        <a:rPr lang="fr-FR" sz="900" b="1" baseline="0" dirty="0">
                          <a:solidFill>
                            <a:srgbClr val="FF0000"/>
                          </a:solidFill>
                          <a:latin typeface="Comic Sans MS" pitchFamily="66" charset="0"/>
                        </a:rPr>
                        <a:t> 1 </a:t>
                      </a:r>
                      <a:r>
                        <a:rPr lang="fr-FR" sz="900" b="1" dirty="0">
                          <a:solidFill>
                            <a:srgbClr val="FF0000"/>
                          </a:solidFill>
                          <a:latin typeface="Comic Sans MS" pitchFamily="66" charset="0"/>
                        </a:rPr>
                        <a:t>aubergiste</a:t>
                      </a:r>
                    </a:p>
                  </a:txBody>
                  <a:tcPr marL="45720" marR="457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1" baseline="0" dirty="0">
                          <a:solidFill>
                            <a:srgbClr val="00B050"/>
                          </a:solidFill>
                          <a:latin typeface="Comic Sans MS" pitchFamily="66" charset="0"/>
                        </a:rPr>
                        <a:t>       </a:t>
                      </a:r>
                      <a:r>
                        <a:rPr lang="fr-FR" sz="1000" b="1" dirty="0">
                          <a:solidFill>
                            <a:srgbClr val="00B050"/>
                          </a:solidFill>
                          <a:latin typeface="Comic Sans MS" pitchFamily="66" charset="0"/>
                        </a:rPr>
                        <a:t> 11</a:t>
                      </a:r>
                    </a:p>
                    <a:p>
                      <a:pPr marL="0" marR="0" indent="0" algn="l" defTabSz="914400" rtl="0" eaLnBrk="1" fontAlgn="auto" latinLnBrk="0" hangingPunct="1">
                        <a:lnSpc>
                          <a:spcPct val="100000"/>
                        </a:lnSpc>
                        <a:spcBef>
                          <a:spcPts val="0"/>
                        </a:spcBef>
                        <a:spcAft>
                          <a:spcPts val="0"/>
                        </a:spcAft>
                        <a:buClrTx/>
                        <a:buSzTx/>
                        <a:buFontTx/>
                        <a:buNone/>
                        <a:tabLst/>
                        <a:defRPr/>
                      </a:pPr>
                      <a:r>
                        <a:rPr lang="fr-FR" sz="900" b="1" dirty="0">
                          <a:solidFill>
                            <a:srgbClr val="00B050"/>
                          </a:solidFill>
                          <a:latin typeface="Comic Sans MS" pitchFamily="66" charset="0"/>
                        </a:rPr>
                        <a:t>dont 1 faiseur</a:t>
                      </a:r>
                      <a:r>
                        <a:rPr lang="fr-FR" sz="900" b="1" baseline="0" dirty="0">
                          <a:solidFill>
                            <a:srgbClr val="00B050"/>
                          </a:solidFill>
                          <a:latin typeface="Comic Sans MS" pitchFamily="66" charset="0"/>
                        </a:rPr>
                        <a:t> de bas,</a:t>
                      </a:r>
                      <a:r>
                        <a:rPr lang="fr-FR" sz="900" b="1" dirty="0">
                          <a:solidFill>
                            <a:srgbClr val="00B050"/>
                          </a:solidFill>
                          <a:latin typeface="Comic Sans MS" pitchFamily="66" charset="0"/>
                        </a:rPr>
                        <a:t>1</a:t>
                      </a:r>
                      <a:r>
                        <a:rPr lang="fr-FR" sz="900" b="1" baseline="0" dirty="0">
                          <a:solidFill>
                            <a:srgbClr val="00B050"/>
                          </a:solidFill>
                          <a:latin typeface="Comic Sans MS" pitchFamily="66" charset="0"/>
                        </a:rPr>
                        <a:t>cordonnier, 1 boulanger</a:t>
                      </a:r>
                      <a:endParaRPr lang="fr-FR" sz="900" b="1" dirty="0">
                        <a:solidFill>
                          <a:srgbClr val="00B050"/>
                        </a:solidFill>
                        <a:latin typeface="Comic Sans MS" pitchFamily="66" charset="0"/>
                      </a:endParaRPr>
                    </a:p>
                  </a:txBody>
                  <a:tcPr marL="45720" marR="457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900" b="1" dirty="0">
                          <a:solidFill>
                            <a:srgbClr val="00B0F0"/>
                          </a:solidFill>
                          <a:latin typeface="Comic Sans MS" pitchFamily="66" charset="0"/>
                        </a:rPr>
                        <a:t>5</a:t>
                      </a:r>
                    </a:p>
                  </a:txBody>
                  <a:tcPr marL="45720" marR="457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dirty="0">
                          <a:solidFill>
                            <a:srgbClr val="7030A0"/>
                          </a:solidFill>
                          <a:latin typeface="Comic Sans MS" pitchFamily="66" charset="0"/>
                        </a:rPr>
                        <a:t>5</a:t>
                      </a:r>
                    </a:p>
                    <a:p>
                      <a:pPr marL="0" marR="0" indent="0" algn="l" defTabSz="914400" rtl="0" eaLnBrk="1" fontAlgn="auto" latinLnBrk="0" hangingPunct="1">
                        <a:lnSpc>
                          <a:spcPct val="100000"/>
                        </a:lnSpc>
                        <a:spcBef>
                          <a:spcPts val="0"/>
                        </a:spcBef>
                        <a:spcAft>
                          <a:spcPts val="0"/>
                        </a:spcAft>
                        <a:buClrTx/>
                        <a:buSzTx/>
                        <a:buFontTx/>
                        <a:buNone/>
                        <a:tabLst/>
                        <a:defRPr/>
                      </a:pPr>
                      <a:r>
                        <a:rPr lang="fr-FR" sz="900" b="1" dirty="0">
                          <a:solidFill>
                            <a:srgbClr val="7030A0"/>
                          </a:solidFill>
                          <a:latin typeface="Comic Sans MS" pitchFamily="66" charset="0"/>
                        </a:rPr>
                        <a:t>dont</a:t>
                      </a:r>
                      <a:r>
                        <a:rPr lang="fr-FR" sz="900" b="1" baseline="0" dirty="0">
                          <a:solidFill>
                            <a:srgbClr val="7030A0"/>
                          </a:solidFill>
                          <a:latin typeface="Comic Sans MS" pitchFamily="66" charset="0"/>
                        </a:rPr>
                        <a:t> 1 maçon</a:t>
                      </a:r>
                      <a:endParaRPr lang="fr-FR" sz="900" b="1" dirty="0">
                        <a:solidFill>
                          <a:srgbClr val="7030A0"/>
                        </a:solidFill>
                        <a:latin typeface="Comic Sans MS" pitchFamily="66" charset="0"/>
                      </a:endParaRPr>
                    </a:p>
                  </a:txBody>
                  <a:tcPr marL="45720" marR="45720"/>
                </a:tc>
                <a:tc>
                  <a:txBody>
                    <a:bodyPr/>
                    <a:lstStyle/>
                    <a:p>
                      <a:pPr algn="ctr"/>
                      <a:r>
                        <a:rPr lang="fr-FR" sz="1000" b="1" dirty="0">
                          <a:solidFill>
                            <a:srgbClr val="336600"/>
                          </a:solidFill>
                          <a:latin typeface="Comic Sans MS" pitchFamily="66" charset="0"/>
                        </a:rPr>
                        <a:t>2</a:t>
                      </a:r>
                    </a:p>
                  </a:txBody>
                  <a:tcPr marL="45720" marR="45720"/>
                </a:tc>
                <a:tc>
                  <a:txBody>
                    <a:bodyPr/>
                    <a:lstStyle/>
                    <a:p>
                      <a:pPr algn="ctr"/>
                      <a:r>
                        <a:rPr lang="fr-FR" sz="1000" b="1" dirty="0">
                          <a:solidFill>
                            <a:srgbClr val="C00000"/>
                          </a:solidFill>
                          <a:latin typeface="Comic Sans MS" pitchFamily="66" charset="0"/>
                        </a:rPr>
                        <a:t>3</a:t>
                      </a:r>
                    </a:p>
                    <a:p>
                      <a:pPr algn="l"/>
                      <a:r>
                        <a:rPr lang="fr-FR" sz="1000" b="1" dirty="0">
                          <a:solidFill>
                            <a:srgbClr val="C00000"/>
                          </a:solidFill>
                          <a:latin typeface="Comic Sans MS" pitchFamily="66" charset="0"/>
                        </a:rPr>
                        <a:t>1 </a:t>
                      </a:r>
                      <a:r>
                        <a:rPr lang="fr-FR" sz="900" b="1" dirty="0">
                          <a:solidFill>
                            <a:srgbClr val="C00000"/>
                          </a:solidFill>
                          <a:latin typeface="Comic Sans MS" pitchFamily="66" charset="0"/>
                        </a:rPr>
                        <a:t>tailleur d’habits</a:t>
                      </a:r>
                    </a:p>
                  </a:txBody>
                  <a:tcPr marL="45720" marR="45720"/>
                </a:tc>
                <a:extLst>
                  <a:ext uri="{0D108BD9-81ED-4DB2-BD59-A6C34878D82A}">
                    <a16:rowId xmlns="" xmlns:a16="http://schemas.microsoft.com/office/drawing/2014/main" val="10004"/>
                  </a:ext>
                </a:extLst>
              </a:tr>
              <a:tr h="1005239">
                <a:tc>
                  <a:txBody>
                    <a:bodyPr/>
                    <a:lstStyle/>
                    <a:p>
                      <a:pPr algn="ctr"/>
                      <a:r>
                        <a:rPr lang="fr-FR" sz="1000" dirty="0">
                          <a:latin typeface="Comic Sans MS" pitchFamily="66" charset="0"/>
                        </a:rPr>
                        <a:t>- de 10 L</a:t>
                      </a:r>
                    </a:p>
                  </a:txBody>
                  <a:tcPr marL="45720" marR="45720"/>
                </a:tc>
                <a:tc>
                  <a:txBody>
                    <a:bodyPr/>
                    <a:lstStyle/>
                    <a:p>
                      <a:pPr algn="ctr"/>
                      <a:r>
                        <a:rPr lang="fr-FR" sz="1000" b="1" dirty="0">
                          <a:solidFill>
                            <a:srgbClr val="FF0000"/>
                          </a:solidFill>
                          <a:latin typeface="Comic Sans MS" pitchFamily="66" charset="0"/>
                        </a:rPr>
                        <a:t>4</a:t>
                      </a:r>
                    </a:p>
                    <a:p>
                      <a:pPr algn="l"/>
                      <a:r>
                        <a:rPr lang="fr-FR" sz="900" b="1" dirty="0">
                          <a:solidFill>
                            <a:srgbClr val="FF0000"/>
                          </a:solidFill>
                          <a:latin typeface="Comic Sans MS" pitchFamily="66" charset="0"/>
                        </a:rPr>
                        <a:t>dont 1</a:t>
                      </a:r>
                      <a:r>
                        <a:rPr lang="fr-FR" sz="900" b="1" baseline="0" dirty="0">
                          <a:solidFill>
                            <a:srgbClr val="FF0000"/>
                          </a:solidFill>
                          <a:latin typeface="Comic Sans MS" pitchFamily="66" charset="0"/>
                        </a:rPr>
                        <a:t> maréchal ferrant et 1 tailleur d’habits</a:t>
                      </a:r>
                      <a:endParaRPr lang="fr-FR" sz="900" b="1" dirty="0">
                        <a:solidFill>
                          <a:srgbClr val="FF0000"/>
                        </a:solidFill>
                        <a:latin typeface="Comic Sans MS" pitchFamily="66" charset="0"/>
                      </a:endParaRPr>
                    </a:p>
                  </a:txBody>
                  <a:tcPr marL="45720" marR="45720"/>
                </a:tc>
                <a:tc>
                  <a:txBody>
                    <a:bodyPr/>
                    <a:lstStyle/>
                    <a:p>
                      <a:pPr algn="ctr"/>
                      <a:r>
                        <a:rPr lang="fr-FR" sz="1000" b="1" dirty="0">
                          <a:solidFill>
                            <a:srgbClr val="00B050"/>
                          </a:solidFill>
                          <a:latin typeface="Comic Sans MS" pitchFamily="66" charset="0"/>
                        </a:rPr>
                        <a:t>6</a:t>
                      </a:r>
                    </a:p>
                    <a:p>
                      <a:pPr algn="l"/>
                      <a:r>
                        <a:rPr lang="fr-FR" sz="900" b="1" dirty="0">
                          <a:solidFill>
                            <a:srgbClr val="00B050"/>
                          </a:solidFill>
                          <a:latin typeface="Comic Sans MS" pitchFamily="66" charset="0"/>
                        </a:rPr>
                        <a:t>dont 1 maçon</a:t>
                      </a:r>
                    </a:p>
                  </a:txBody>
                  <a:tcPr marL="45720" marR="45720"/>
                </a:tc>
                <a:tc>
                  <a:txBody>
                    <a:bodyPr/>
                    <a:lstStyle/>
                    <a:p>
                      <a:pPr algn="ctr"/>
                      <a:r>
                        <a:rPr lang="fr-FR" sz="1000" b="1" dirty="0">
                          <a:solidFill>
                            <a:srgbClr val="00B0F0"/>
                          </a:solidFill>
                          <a:latin typeface="Comic Sans MS" pitchFamily="66" charset="0"/>
                        </a:rPr>
                        <a:t>4</a:t>
                      </a:r>
                    </a:p>
                    <a:p>
                      <a:pPr marL="0" marR="0" indent="0" algn="l" defTabSz="914400" rtl="0" eaLnBrk="1" fontAlgn="auto" latinLnBrk="0" hangingPunct="1">
                        <a:lnSpc>
                          <a:spcPct val="100000"/>
                        </a:lnSpc>
                        <a:spcBef>
                          <a:spcPts val="0"/>
                        </a:spcBef>
                        <a:spcAft>
                          <a:spcPts val="0"/>
                        </a:spcAft>
                        <a:buClrTx/>
                        <a:buSzTx/>
                        <a:buFontTx/>
                        <a:buNone/>
                        <a:tabLst/>
                        <a:defRPr/>
                      </a:pPr>
                      <a:r>
                        <a:rPr lang="fr-FR" sz="900" b="1" dirty="0">
                          <a:solidFill>
                            <a:srgbClr val="00B0F0"/>
                          </a:solidFill>
                          <a:latin typeface="Comic Sans MS" pitchFamily="66" charset="0"/>
                        </a:rPr>
                        <a:t>dont 1 boulanger</a:t>
                      </a:r>
                    </a:p>
                  </a:txBody>
                  <a:tcPr marL="45720" marR="457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900" b="1" dirty="0">
                          <a:solidFill>
                            <a:srgbClr val="7030A0"/>
                          </a:solidFill>
                          <a:latin typeface="Comic Sans MS" pitchFamily="66" charset="0"/>
                        </a:rPr>
                        <a:t>11</a:t>
                      </a:r>
                    </a:p>
                    <a:p>
                      <a:pPr marL="0" marR="0" indent="0" algn="l" defTabSz="914400" rtl="0" eaLnBrk="1" fontAlgn="auto" latinLnBrk="0" hangingPunct="1">
                        <a:lnSpc>
                          <a:spcPct val="100000"/>
                        </a:lnSpc>
                        <a:spcBef>
                          <a:spcPts val="0"/>
                        </a:spcBef>
                        <a:spcAft>
                          <a:spcPts val="0"/>
                        </a:spcAft>
                        <a:buClrTx/>
                        <a:buSzTx/>
                        <a:buFontTx/>
                        <a:buNone/>
                        <a:tabLst/>
                        <a:defRPr/>
                      </a:pPr>
                      <a:r>
                        <a:rPr lang="fr-FR" sz="900" b="1" dirty="0">
                          <a:solidFill>
                            <a:srgbClr val="7030A0"/>
                          </a:solidFill>
                          <a:latin typeface="Comic Sans MS" pitchFamily="66" charset="0"/>
                        </a:rPr>
                        <a:t>dont</a:t>
                      </a:r>
                      <a:r>
                        <a:rPr lang="fr-FR" sz="900" b="1" baseline="0" dirty="0">
                          <a:solidFill>
                            <a:srgbClr val="7030A0"/>
                          </a:solidFill>
                          <a:latin typeface="Comic Sans MS" pitchFamily="66" charset="0"/>
                        </a:rPr>
                        <a:t> 1 </a:t>
                      </a:r>
                      <a:r>
                        <a:rPr lang="fr-FR" sz="900" b="1" dirty="0">
                          <a:solidFill>
                            <a:srgbClr val="7030A0"/>
                          </a:solidFill>
                          <a:latin typeface="Comic Sans MS" pitchFamily="66" charset="0"/>
                        </a:rPr>
                        <a:t>cardeur 1 tailleur d’habits et 2 faiseurs de bas, 1 </a:t>
                      </a:r>
                      <a:r>
                        <a:rPr lang="fr-FR" sz="900" b="1" dirty="0" err="1">
                          <a:solidFill>
                            <a:srgbClr val="7030A0"/>
                          </a:solidFill>
                          <a:latin typeface="Comic Sans MS" pitchFamily="66" charset="0"/>
                        </a:rPr>
                        <a:t>broquier</a:t>
                      </a:r>
                      <a:r>
                        <a:rPr lang="fr-FR" sz="900" b="1" dirty="0">
                          <a:solidFill>
                            <a:srgbClr val="7030A0"/>
                          </a:solidFill>
                          <a:latin typeface="Comic Sans MS" pitchFamily="66" charset="0"/>
                        </a:rPr>
                        <a:t>, 1 maçon </a:t>
                      </a:r>
                    </a:p>
                  </a:txBody>
                  <a:tcPr marL="45720" marR="457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b="1" dirty="0">
                          <a:solidFill>
                            <a:srgbClr val="336600"/>
                          </a:solidFill>
                          <a:latin typeface="Comic Sans MS" pitchFamily="66" charset="0"/>
                        </a:rPr>
                        <a:t>3</a:t>
                      </a:r>
                    </a:p>
                    <a:p>
                      <a:pPr algn="ctr"/>
                      <a:endParaRPr lang="fr-FR" sz="1000" b="1" dirty="0">
                        <a:solidFill>
                          <a:srgbClr val="336600"/>
                        </a:solidFill>
                        <a:latin typeface="Comic Sans MS" pitchFamily="66" charset="0"/>
                      </a:endParaRPr>
                    </a:p>
                    <a:p>
                      <a:pPr algn="ctr"/>
                      <a:endParaRPr lang="fr-FR" sz="1000" b="1" dirty="0">
                        <a:solidFill>
                          <a:srgbClr val="336600"/>
                        </a:solidFill>
                        <a:latin typeface="Comic Sans MS" pitchFamily="66" charset="0"/>
                      </a:endParaRPr>
                    </a:p>
                    <a:p>
                      <a:pPr algn="ctr"/>
                      <a:endParaRPr lang="fr-FR" sz="1000" b="1" dirty="0">
                        <a:solidFill>
                          <a:srgbClr val="336600"/>
                        </a:solidFill>
                        <a:latin typeface="Comic Sans MS" pitchFamily="66" charset="0"/>
                      </a:endParaRPr>
                    </a:p>
                    <a:p>
                      <a:pPr algn="ctr"/>
                      <a:endParaRPr lang="fr-FR" sz="1000" b="1" dirty="0">
                        <a:solidFill>
                          <a:srgbClr val="336600"/>
                        </a:solidFill>
                        <a:latin typeface="Comic Sans MS" pitchFamily="66" charset="0"/>
                      </a:endParaRPr>
                    </a:p>
                    <a:p>
                      <a:pPr algn="ctr"/>
                      <a:endParaRPr lang="fr-FR" sz="1000" b="1" dirty="0">
                        <a:solidFill>
                          <a:srgbClr val="336600"/>
                        </a:solidFill>
                        <a:latin typeface="Comic Sans MS" pitchFamily="66" charset="0"/>
                      </a:endParaRPr>
                    </a:p>
                  </a:txBody>
                  <a:tcPr marL="45720" marR="45720"/>
                </a:tc>
                <a:tc>
                  <a:txBody>
                    <a:bodyPr/>
                    <a:lstStyle/>
                    <a:p>
                      <a:pPr algn="ctr"/>
                      <a:r>
                        <a:rPr lang="fr-FR" sz="1000" b="1" dirty="0">
                          <a:solidFill>
                            <a:srgbClr val="C00000"/>
                          </a:solidFill>
                          <a:latin typeface="Comic Sans MS" pitchFamily="66" charset="0"/>
                        </a:rPr>
                        <a:t>1</a:t>
                      </a:r>
                    </a:p>
                  </a:txBody>
                  <a:tcPr marL="45720" marR="45720"/>
                </a:tc>
                <a:extLst>
                  <a:ext uri="{0D108BD9-81ED-4DB2-BD59-A6C34878D82A}">
                    <a16:rowId xmlns="" xmlns:a16="http://schemas.microsoft.com/office/drawing/2014/main" val="10005"/>
                  </a:ext>
                </a:extLst>
              </a:tr>
              <a:tr h="776775">
                <a:tc>
                  <a:txBody>
                    <a:bodyPr/>
                    <a:lstStyle/>
                    <a:p>
                      <a:pPr algn="l"/>
                      <a:r>
                        <a:rPr lang="fr-FR" sz="900" dirty="0">
                          <a:latin typeface="Comic Sans MS" pitchFamily="66" charset="0"/>
                        </a:rPr>
                        <a:t>dans l’état civil en 1793</a:t>
                      </a:r>
                    </a:p>
                    <a:p>
                      <a:pPr algn="l"/>
                      <a:r>
                        <a:rPr lang="fr-FR" sz="900" dirty="0" smtClean="0">
                          <a:latin typeface="Comic Sans MS" pitchFamily="66" charset="0"/>
                        </a:rPr>
                        <a:t>apparaissent </a:t>
                      </a:r>
                      <a:r>
                        <a:rPr lang="fr-FR" sz="900" dirty="0">
                          <a:latin typeface="Comic Sans MS" pitchFamily="66" charset="0"/>
                        </a:rPr>
                        <a:t>aussi</a:t>
                      </a:r>
                    </a:p>
                  </a:txBody>
                  <a:tcPr marL="45720" marR="45720"/>
                </a:tc>
                <a:tc>
                  <a:txBody>
                    <a:bodyPr/>
                    <a:lstStyle/>
                    <a:p>
                      <a:pPr algn="ctr"/>
                      <a:r>
                        <a:rPr lang="fr-FR" sz="1000" b="1" dirty="0">
                          <a:solidFill>
                            <a:srgbClr val="FF0000"/>
                          </a:solidFill>
                          <a:latin typeface="Comic Sans MS" pitchFamily="66" charset="0"/>
                        </a:rPr>
                        <a:t>5</a:t>
                      </a:r>
                    </a:p>
                    <a:p>
                      <a:pPr algn="l"/>
                      <a:r>
                        <a:rPr lang="fr-FR" sz="900" b="1" dirty="0">
                          <a:solidFill>
                            <a:srgbClr val="FF0000"/>
                          </a:solidFill>
                          <a:latin typeface="Comic Sans MS" pitchFamily="66" charset="0"/>
                        </a:rPr>
                        <a:t>dont 1 cardeur de </a:t>
                      </a:r>
                      <a:r>
                        <a:rPr lang="fr-FR" sz="900" b="1" dirty="0" err="1">
                          <a:solidFill>
                            <a:srgbClr val="FF0000"/>
                          </a:solidFill>
                          <a:latin typeface="Comic Sans MS" pitchFamily="66" charset="0"/>
                        </a:rPr>
                        <a:t>philoselle</a:t>
                      </a:r>
                      <a:r>
                        <a:rPr lang="fr-FR" sz="900" b="0" dirty="0">
                          <a:solidFill>
                            <a:srgbClr val="FF0000"/>
                          </a:solidFill>
                          <a:latin typeface="Comic Sans MS" pitchFamily="66" charset="0"/>
                        </a:rPr>
                        <a:t> </a:t>
                      </a:r>
                    </a:p>
                    <a:p>
                      <a:pPr algn="l"/>
                      <a:r>
                        <a:rPr lang="fr-FR" sz="900" b="0" dirty="0">
                          <a:solidFill>
                            <a:schemeClr val="tx1"/>
                          </a:solidFill>
                          <a:latin typeface="Comic Sans MS" pitchFamily="66" charset="0"/>
                        </a:rPr>
                        <a:t>(revenu ?)</a:t>
                      </a:r>
                    </a:p>
                  </a:txBody>
                  <a:tcPr marL="45720" marR="45720"/>
                </a:tc>
                <a:tc>
                  <a:txBody>
                    <a:bodyPr/>
                    <a:lstStyle/>
                    <a:p>
                      <a:pPr algn="ctr"/>
                      <a:r>
                        <a:rPr lang="fr-FR" sz="1000" b="1" dirty="0">
                          <a:solidFill>
                            <a:srgbClr val="00B050"/>
                          </a:solidFill>
                          <a:latin typeface="Comic Sans MS" pitchFamily="66" charset="0"/>
                        </a:rPr>
                        <a:t>3</a:t>
                      </a:r>
                    </a:p>
                    <a:p>
                      <a:pPr algn="l"/>
                      <a:r>
                        <a:rPr lang="fr-FR" sz="900" b="1" dirty="0">
                          <a:solidFill>
                            <a:srgbClr val="00B050"/>
                          </a:solidFill>
                          <a:latin typeface="Comic Sans MS" pitchFamily="66" charset="0"/>
                        </a:rPr>
                        <a:t>2 cordonniers et 1 garçon cordonnier</a:t>
                      </a:r>
                    </a:p>
                    <a:p>
                      <a:pPr algn="l"/>
                      <a:r>
                        <a:rPr lang="fr-FR" sz="900" b="0" dirty="0">
                          <a:solidFill>
                            <a:schemeClr val="tx1"/>
                          </a:solidFill>
                          <a:latin typeface="Comic Sans MS" pitchFamily="66" charset="0"/>
                        </a:rPr>
                        <a:t>( revenus?) </a:t>
                      </a:r>
                    </a:p>
                  </a:txBody>
                  <a:tcPr marL="45720" marR="457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1" dirty="0">
                          <a:solidFill>
                            <a:srgbClr val="00B0F0"/>
                          </a:solidFill>
                          <a:latin typeface="Comic Sans MS" pitchFamily="66" charset="0"/>
                        </a:rPr>
                        <a:t>       2</a:t>
                      </a:r>
                    </a:p>
                  </a:txBody>
                  <a:tcPr marL="45720" marR="457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900" b="1" dirty="0">
                          <a:solidFill>
                            <a:srgbClr val="7030A0"/>
                          </a:solidFill>
                          <a:latin typeface="Comic Sans MS" pitchFamily="66" charset="0"/>
                        </a:rPr>
                        <a:t>1</a:t>
                      </a:r>
                    </a:p>
                  </a:txBody>
                  <a:tcPr marL="45720" marR="45720"/>
                </a:tc>
                <a:tc>
                  <a:txBody>
                    <a:bodyPr/>
                    <a:lstStyle/>
                    <a:p>
                      <a:pPr algn="ctr"/>
                      <a:r>
                        <a:rPr lang="fr-FR" sz="1000" b="1" dirty="0">
                          <a:solidFill>
                            <a:srgbClr val="336600"/>
                          </a:solidFill>
                          <a:latin typeface="Comic Sans MS" pitchFamily="66" charset="0"/>
                        </a:rPr>
                        <a:t>2</a:t>
                      </a:r>
                    </a:p>
                    <a:p>
                      <a:pPr algn="l"/>
                      <a:r>
                        <a:rPr lang="fr-FR" sz="900" b="1" dirty="0">
                          <a:solidFill>
                            <a:srgbClr val="336600"/>
                          </a:solidFill>
                          <a:latin typeface="Comic Sans MS" pitchFamily="66" charset="0"/>
                        </a:rPr>
                        <a:t>dont 1 meunier</a:t>
                      </a:r>
                    </a:p>
                    <a:p>
                      <a:pPr algn="l"/>
                      <a:r>
                        <a:rPr lang="fr-FR" sz="900" b="0" dirty="0">
                          <a:solidFill>
                            <a:schemeClr val="tx1"/>
                          </a:solidFill>
                          <a:latin typeface="Comic Sans MS" pitchFamily="66" charset="0"/>
                        </a:rPr>
                        <a:t>(revenu?)</a:t>
                      </a:r>
                    </a:p>
                  </a:txBody>
                  <a:tcPr marL="45720" marR="45720"/>
                </a:tc>
                <a:tc>
                  <a:txBody>
                    <a:bodyPr/>
                    <a:lstStyle/>
                    <a:p>
                      <a:pPr algn="ctr"/>
                      <a:r>
                        <a:rPr lang="fr-FR" sz="1000" b="1" dirty="0">
                          <a:solidFill>
                            <a:srgbClr val="C00000"/>
                          </a:solidFill>
                          <a:latin typeface="Comic Sans MS" pitchFamily="66" charset="0"/>
                        </a:rPr>
                        <a:t>4</a:t>
                      </a:r>
                    </a:p>
                    <a:p>
                      <a:pPr algn="l"/>
                      <a:r>
                        <a:rPr lang="fr-FR" sz="900" b="1" dirty="0">
                          <a:solidFill>
                            <a:srgbClr val="C00000"/>
                          </a:solidFill>
                          <a:latin typeface="Comic Sans MS" pitchFamily="66" charset="0"/>
                        </a:rPr>
                        <a:t>dont 1 officier</a:t>
                      </a:r>
                    </a:p>
                    <a:p>
                      <a:pPr algn="l"/>
                      <a:r>
                        <a:rPr lang="fr-FR" sz="900" b="0" dirty="0">
                          <a:solidFill>
                            <a:schemeClr val="tx1"/>
                          </a:solidFill>
                          <a:latin typeface="Comic Sans MS" pitchFamily="66" charset="0"/>
                        </a:rPr>
                        <a:t>(revenu?)</a:t>
                      </a:r>
                    </a:p>
                  </a:txBody>
                  <a:tcPr marL="45720" marR="45720"/>
                </a:tc>
                <a:extLst>
                  <a:ext uri="{0D108BD9-81ED-4DB2-BD59-A6C34878D82A}">
                    <a16:rowId xmlns="" xmlns:a16="http://schemas.microsoft.com/office/drawing/2014/main" val="10006"/>
                  </a:ext>
                </a:extLst>
              </a:tr>
            </a:tbl>
          </a:graphicData>
        </a:graphic>
      </p:graphicFrame>
      <p:sp>
        <p:nvSpPr>
          <p:cNvPr id="6" name="ZoneTexte 5"/>
          <p:cNvSpPr txBox="1"/>
          <p:nvPr/>
        </p:nvSpPr>
        <p:spPr>
          <a:xfrm>
            <a:off x="188640" y="251520"/>
            <a:ext cx="6669360" cy="17327820"/>
          </a:xfrm>
          <a:prstGeom prst="rect">
            <a:avLst/>
          </a:prstGeom>
          <a:noFill/>
        </p:spPr>
        <p:txBody>
          <a:bodyPr wrap="square" rtlCol="0">
            <a:spAutoFit/>
          </a:bodyPr>
          <a:lstStyle/>
          <a:p>
            <a:pPr algn="ctr"/>
            <a:endParaRPr lang="fr-FR" sz="1100" dirty="0" smtClean="0">
              <a:latin typeface="Comic Sans MS" pitchFamily="66" charset="0"/>
            </a:endParaRPr>
          </a:p>
          <a:p>
            <a:pPr algn="ctr"/>
            <a:r>
              <a:rPr lang="fr-FR" sz="1100" dirty="0" smtClean="0">
                <a:latin typeface="Comic Sans MS" pitchFamily="66" charset="0"/>
              </a:rPr>
              <a:t> </a:t>
            </a:r>
            <a:r>
              <a:rPr lang="fr-FR" sz="1100" b="1" dirty="0">
                <a:latin typeface="Comic Sans MS" pitchFamily="66" charset="0"/>
              </a:rPr>
              <a:t>Les métiers non agricoles à St André par hameau en 1789- </a:t>
            </a:r>
            <a:r>
              <a:rPr lang="fr-FR" sz="1100" b="1" dirty="0" smtClean="0">
                <a:latin typeface="Comic Sans MS" pitchFamily="66" charset="0"/>
              </a:rPr>
              <a:t>179</a:t>
            </a:r>
            <a:r>
              <a:rPr lang="fr-FR" sz="1100" b="1" dirty="0" smtClean="0">
                <a:solidFill>
                  <a:prstClr val="black"/>
                </a:solidFill>
                <a:latin typeface="Comic Sans MS" panose="030F0702030302020204" pitchFamily="66" charset="0"/>
              </a:rPr>
              <a:t>2)</a:t>
            </a:r>
            <a:endParaRPr lang="fr-FR" sz="1100" dirty="0" smtClean="0">
              <a:solidFill>
                <a:prstClr val="black"/>
              </a:solidFill>
              <a:latin typeface="Comic Sans MS" panose="030F0702030302020204" pitchFamily="66" charset="0"/>
            </a:endParaRPr>
          </a:p>
          <a:p>
            <a:pPr lvl="0"/>
            <a:r>
              <a:rPr lang="fr-FR" sz="1100" dirty="0" smtClean="0">
                <a:solidFill>
                  <a:prstClr val="black"/>
                </a:solidFill>
                <a:latin typeface="Comic Sans MS" panose="030F0702030302020204" pitchFamily="66" charset="0"/>
              </a:rPr>
              <a:t> </a:t>
            </a:r>
            <a:endParaRPr lang="fr-FR" sz="1100" b="1" dirty="0" smtClean="0">
              <a:solidFill>
                <a:prstClr val="black"/>
              </a:solidFill>
              <a:latin typeface="Comic Sans MS" panose="030F0702030302020204" pitchFamily="66" charset="0"/>
            </a:endParaRPr>
          </a:p>
          <a:p>
            <a:pPr lvl="0" algn="just"/>
            <a:r>
              <a:rPr lang="fr-FR" sz="1100" dirty="0" smtClean="0">
                <a:solidFill>
                  <a:prstClr val="black"/>
                </a:solidFill>
                <a:latin typeface="Comic Sans MS" panose="030F0702030302020204" pitchFamily="66" charset="0"/>
              </a:rPr>
              <a:t>  </a:t>
            </a: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r>
              <a:rPr lang="fr-FR" sz="1100" dirty="0" smtClean="0">
                <a:solidFill>
                  <a:prstClr val="black"/>
                </a:solidFill>
                <a:latin typeface="Comic Sans MS" panose="030F0702030302020204" pitchFamily="66" charset="0"/>
              </a:rPr>
              <a:t>                </a:t>
            </a:r>
            <a:endParaRPr lang="fr-FR" sz="900" b="1" dirty="0" smtClean="0">
              <a:solidFill>
                <a:srgbClr val="FF0000"/>
              </a:solidFill>
              <a:latin typeface="Comic Sans MS" panose="030F0702030302020204" pitchFamily="66" charset="0"/>
            </a:endParaRPr>
          </a:p>
          <a:p>
            <a:pPr lvl="0" algn="just"/>
            <a:r>
              <a:rPr lang="fr-FR" sz="900" b="1" dirty="0" smtClean="0">
                <a:solidFill>
                  <a:srgbClr val="FF0000"/>
                </a:solidFill>
                <a:latin typeface="Comic Sans MS" panose="030F0702030302020204" pitchFamily="66" charset="0"/>
              </a:rPr>
              <a:t>                   1 négociant        </a:t>
            </a: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0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endParaRPr lang="fr-FR" sz="1100" dirty="0" smtClean="0">
              <a:solidFill>
                <a:prstClr val="black"/>
              </a:solidFill>
              <a:latin typeface="Comic Sans MS" panose="030F0702030302020204" pitchFamily="66" charset="0"/>
            </a:endParaRPr>
          </a:p>
          <a:p>
            <a:pPr lvl="0" algn="just"/>
            <a:r>
              <a:rPr lang="fr-FR" sz="1100" dirty="0" smtClean="0">
                <a:solidFill>
                  <a:prstClr val="black"/>
                </a:solidFill>
                <a:latin typeface="Comic Sans MS" panose="030F0702030302020204" pitchFamily="66" charset="0"/>
              </a:rPr>
              <a:t>    </a:t>
            </a:r>
          </a:p>
          <a:p>
            <a:pPr lvl="0" algn="just"/>
            <a:endParaRPr lang="fr-FR" sz="1100" dirty="0" smtClean="0">
              <a:solidFill>
                <a:prstClr val="black"/>
              </a:solidFill>
              <a:latin typeface="Comic Sans MS" panose="030F0702030302020204" pitchFamily="66" charset="0"/>
            </a:endParaRPr>
          </a:p>
          <a:p>
            <a:pPr lvl="0" algn="just"/>
            <a:r>
              <a:rPr lang="fr-FR" sz="1100" dirty="0" smtClean="0">
                <a:solidFill>
                  <a:prstClr val="black"/>
                </a:solidFill>
                <a:latin typeface="Comic Sans MS" panose="030F0702030302020204" pitchFamily="66" charset="0"/>
              </a:rPr>
              <a:t> Mis à part la soie et la laine ainsi que les produits verriers, la plus grande part de l’artisanat à St André vise à satisfaire les besoins essentiels des habitants. Patrons et ouvriers artisans sont rassemblés (à la différence des syndicats actuels) dans une corporation propre à chaque métier.  Certains, dit  «maîtres » ont effectué une formation de plusieurs années, d’autres ne sont qu’apprentis lié à un maitre par contrat: Firmin Mathieu est «garçon cordonnier» chez Joseph </a:t>
            </a:r>
            <a:r>
              <a:rPr lang="fr-FR" sz="1100" dirty="0" err="1" smtClean="0">
                <a:solidFill>
                  <a:prstClr val="black"/>
                </a:solidFill>
                <a:latin typeface="Comic Sans MS" panose="030F0702030302020204" pitchFamily="66" charset="0"/>
              </a:rPr>
              <a:t>Cassagne</a:t>
            </a:r>
            <a:r>
              <a:rPr lang="fr-FR" sz="1100" dirty="0" smtClean="0">
                <a:solidFill>
                  <a:prstClr val="black"/>
                </a:solidFill>
                <a:latin typeface="Comic Sans MS" panose="030F0702030302020204" pitchFamily="66" charset="0"/>
              </a:rPr>
              <a:t> à </a:t>
            </a:r>
            <a:r>
              <a:rPr lang="fr-FR" sz="1100" dirty="0" err="1" smtClean="0">
                <a:solidFill>
                  <a:prstClr val="black"/>
                </a:solidFill>
                <a:latin typeface="Comic Sans MS" panose="030F0702030302020204" pitchFamily="66" charset="0"/>
              </a:rPr>
              <a:t>Chadouillet</a:t>
            </a:r>
            <a:r>
              <a:rPr lang="fr-FR" sz="1100" dirty="0" smtClean="0">
                <a:solidFill>
                  <a:prstClr val="black"/>
                </a:solidFill>
                <a:latin typeface="Comic Sans MS" panose="030F0702030302020204" pitchFamily="66" charset="0"/>
              </a:rPr>
              <a:t> par exemple; ils ne tiennent que très rarement boutique, fournissant au fur et à mesure de la demande: une seule, signalée à </a:t>
            </a:r>
            <a:r>
              <a:rPr lang="fr-FR" sz="1100" dirty="0" err="1" smtClean="0">
                <a:solidFill>
                  <a:prstClr val="black"/>
                </a:solidFill>
                <a:latin typeface="Comic Sans MS" panose="030F0702030302020204" pitchFamily="66" charset="0"/>
              </a:rPr>
              <a:t>Chadouillet</a:t>
            </a:r>
            <a:r>
              <a:rPr lang="fr-FR" sz="1100" dirty="0" smtClean="0">
                <a:solidFill>
                  <a:prstClr val="black"/>
                </a:solidFill>
                <a:latin typeface="Comic Sans MS" panose="030F0702030302020204" pitchFamily="66" charset="0"/>
              </a:rPr>
              <a:t>, est celle du cordonnier Jean Mathieu.</a:t>
            </a:r>
          </a:p>
          <a:p>
            <a:pPr lvl="0" algn="just"/>
            <a:r>
              <a:rPr lang="fr-FR" sz="1100" dirty="0" smtClean="0">
                <a:solidFill>
                  <a:prstClr val="black"/>
                </a:solidFill>
                <a:latin typeface="Comic Sans MS" panose="030F0702030302020204" pitchFamily="66" charset="0"/>
              </a:rPr>
              <a:t>     </a:t>
            </a:r>
            <a:r>
              <a:rPr lang="fr-FR" sz="1100" b="1" dirty="0" smtClean="0">
                <a:solidFill>
                  <a:prstClr val="black"/>
                </a:solidFill>
                <a:latin typeface="Comic Sans MS" panose="030F0702030302020204" pitchFamily="66" charset="0"/>
              </a:rPr>
              <a:t>S’habiller et se chausser </a:t>
            </a:r>
            <a:r>
              <a:rPr lang="fr-FR" sz="1100" dirty="0" smtClean="0">
                <a:solidFill>
                  <a:prstClr val="black"/>
                </a:solidFill>
                <a:latin typeface="Comic Sans MS" panose="030F0702030302020204" pitchFamily="66" charset="0"/>
              </a:rPr>
              <a:t>occupent plusieurs maîtres tailleurs d’habits, disséminés dans les hameaux: Antoine </a:t>
            </a:r>
            <a:r>
              <a:rPr lang="fr-FR" sz="1100" dirty="0" err="1" smtClean="0">
                <a:solidFill>
                  <a:prstClr val="black"/>
                </a:solidFill>
                <a:latin typeface="Comic Sans MS" panose="030F0702030302020204" pitchFamily="66" charset="0"/>
              </a:rPr>
              <a:t>Reydon</a:t>
            </a:r>
            <a:r>
              <a:rPr lang="fr-FR" sz="1100" dirty="0" smtClean="0">
                <a:solidFill>
                  <a:prstClr val="black"/>
                </a:solidFill>
                <a:latin typeface="Comic Sans MS" panose="030F0702030302020204" pitchFamily="66" charset="0"/>
              </a:rPr>
              <a:t> à </a:t>
            </a:r>
            <a:r>
              <a:rPr lang="fr-FR" sz="1100" dirty="0" err="1" smtClean="0">
                <a:solidFill>
                  <a:prstClr val="black"/>
                </a:solidFill>
                <a:latin typeface="Comic Sans MS" panose="030F0702030302020204" pitchFamily="66" charset="0"/>
              </a:rPr>
              <a:t>Chazelles</a:t>
            </a:r>
            <a:r>
              <a:rPr lang="fr-FR" sz="1100" dirty="0" smtClean="0">
                <a:solidFill>
                  <a:prstClr val="black"/>
                </a:solidFill>
                <a:latin typeface="Comic Sans MS" panose="030F0702030302020204" pitchFamily="66" charset="0"/>
              </a:rPr>
              <a:t>, Antoine Dumas à Lacroix, Jean Baptiste </a:t>
            </a:r>
            <a:r>
              <a:rPr lang="fr-FR" sz="1100" dirty="0" err="1" smtClean="0">
                <a:solidFill>
                  <a:prstClr val="black"/>
                </a:solidFill>
                <a:latin typeface="Comic Sans MS" panose="030F0702030302020204" pitchFamily="66" charset="0"/>
              </a:rPr>
              <a:t>Assenat</a:t>
            </a:r>
            <a:r>
              <a:rPr lang="fr-FR" sz="1100" dirty="0" smtClean="0">
                <a:solidFill>
                  <a:prstClr val="black"/>
                </a:solidFill>
                <a:latin typeface="Comic Sans MS" panose="030F0702030302020204" pitchFamily="66" charset="0"/>
              </a:rPr>
              <a:t> à St André, ainsi qu’une couturière. Trois maîtres cordonniers aidés d’un garçon cordonnier fournissent non seulement les chaussures et les réparent car elles sont soumises à rude épreuve sur les sols rocailleux, mais aussi les harnachements des animaux. </a:t>
            </a:r>
            <a:r>
              <a:rPr lang="fr-FR" sz="1100" dirty="0" err="1" smtClean="0">
                <a:solidFill>
                  <a:prstClr val="black"/>
                </a:solidFill>
                <a:latin typeface="Comic Sans MS" panose="030F0702030302020204" pitchFamily="66" charset="0"/>
              </a:rPr>
              <a:t>Pagès</a:t>
            </a:r>
            <a:r>
              <a:rPr lang="fr-FR" sz="1100" dirty="0" smtClean="0">
                <a:solidFill>
                  <a:prstClr val="black"/>
                </a:solidFill>
                <a:latin typeface="Comic Sans MS" panose="030F0702030302020204" pitchFamily="66" charset="0"/>
              </a:rPr>
              <a:t>, négociant de St André, vend articles de bonneterie (coiffes , bas, mouchoirs…) mais ne possède pas de boutique.</a:t>
            </a:r>
            <a:endParaRPr lang="fr-FR" sz="1100" dirty="0" smtClean="0">
              <a:latin typeface="Comic Sans MS" pitchFamily="66" charset="0"/>
            </a:endParaRPr>
          </a:p>
          <a:p>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smtClean="0">
              <a:latin typeface="Comic Sans MS" pitchFamily="66" charset="0"/>
            </a:endParaRPr>
          </a:p>
          <a:p>
            <a:pPr algn="ctr"/>
            <a:endParaRPr lang="fr-FR" sz="1100" b="1"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r>
              <a:rPr lang="fr-FR" sz="1200" dirty="0">
                <a:latin typeface="Comic Sans MS" pitchFamily="66" charset="0"/>
              </a:rPr>
              <a:t>	</a:t>
            </a:r>
          </a:p>
        </p:txBody>
      </p:sp>
      <p:sp>
        <p:nvSpPr>
          <p:cNvPr id="5" name="Rectangle 4"/>
          <p:cNvSpPr/>
          <p:nvPr/>
        </p:nvSpPr>
        <p:spPr>
          <a:xfrm>
            <a:off x="332656" y="179512"/>
            <a:ext cx="6187777" cy="261610"/>
          </a:xfrm>
          <a:prstGeom prst="rect">
            <a:avLst/>
          </a:prstGeom>
        </p:spPr>
        <p:txBody>
          <a:bodyPr wrap="square">
            <a:spAutoFit/>
          </a:bodyPr>
          <a:lstStyle/>
          <a:p>
            <a:r>
              <a:rPr lang="fr-FR" sz="1100" b="1" dirty="0" smtClean="0">
                <a:solidFill>
                  <a:prstClr val="black"/>
                </a:solidFill>
                <a:latin typeface="Comic Sans MS" panose="030F0702030302020204" pitchFamily="66" charset="0"/>
              </a:rPr>
              <a:t>2) artisanat répond aux besoins de la population de St André</a:t>
            </a:r>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FF42DF-82A7-4623-8844-46488C73A759}" type="slidenum">
              <a:rPr lang="fr-FR" smtClean="0"/>
              <a:pPr/>
              <a:t>2</a:t>
            </a:fld>
            <a:endParaRPr lang="fr-FR"/>
          </a:p>
        </p:txBody>
      </p:sp>
      <p:sp>
        <p:nvSpPr>
          <p:cNvPr id="3" name="ZoneTexte 2"/>
          <p:cNvSpPr txBox="1"/>
          <p:nvPr/>
        </p:nvSpPr>
        <p:spPr>
          <a:xfrm>
            <a:off x="0" y="2555776"/>
            <a:ext cx="6858000" cy="1231106"/>
          </a:xfrm>
          <a:prstGeom prst="rect">
            <a:avLst/>
          </a:prstGeom>
          <a:noFill/>
        </p:spPr>
        <p:txBody>
          <a:bodyPr wrap="square" rtlCol="0">
            <a:spAutoFit/>
          </a:bodyPr>
          <a:lstStyle/>
          <a:p>
            <a:pPr algn="just"/>
            <a:r>
              <a:rPr lang="fr-FR" dirty="0" smtClean="0"/>
              <a:t> « </a:t>
            </a:r>
            <a:r>
              <a:rPr lang="fr-FR" sz="2000" b="1" i="1" dirty="0" smtClean="0"/>
              <a:t>Le pas le plus léger, s’il est répété, fait un indélébile sentier</a:t>
            </a:r>
            <a:r>
              <a:rPr lang="fr-FR" dirty="0" smtClean="0"/>
              <a:t> »</a:t>
            </a:r>
          </a:p>
          <a:p>
            <a:pPr algn="just"/>
            <a:endParaRPr lang="fr-FR" dirty="0" smtClean="0"/>
          </a:p>
          <a:p>
            <a:pPr algn="just"/>
            <a:r>
              <a:rPr lang="fr-FR" dirty="0" smtClean="0"/>
              <a:t>                                                    Roger Brunet :</a:t>
            </a:r>
          </a:p>
          <a:p>
            <a:pPr algn="just"/>
            <a:r>
              <a:rPr lang="fr-FR" smtClean="0"/>
              <a:t>                        </a:t>
            </a:r>
            <a:r>
              <a:rPr lang="fr-FR" dirty="0" smtClean="0"/>
              <a:t>Géographie universelle; T.1 Mondes nouveaux</a:t>
            </a:r>
            <a:endParaRPr lang="fr-F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FF42DF-82A7-4623-8844-46488C73A759}" type="slidenum">
              <a:rPr lang="fr-FR" b="1" smtClean="0">
                <a:solidFill>
                  <a:schemeClr val="tx1"/>
                </a:solidFill>
                <a:latin typeface="Comic Sans MS" pitchFamily="66" charset="0"/>
              </a:rPr>
              <a:pPr/>
              <a:t>20</a:t>
            </a:fld>
            <a:endParaRPr lang="fr-FR" b="1" dirty="0">
              <a:solidFill>
                <a:schemeClr val="tx1"/>
              </a:solidFill>
              <a:latin typeface="Comic Sans MS" pitchFamily="66" charset="0"/>
            </a:endParaRPr>
          </a:p>
        </p:txBody>
      </p:sp>
      <p:pic>
        <p:nvPicPr>
          <p:cNvPr id="3" name="Image 2" descr="photo moulin.jpg"/>
          <p:cNvPicPr>
            <a:picLocks noChangeAspect="1"/>
          </p:cNvPicPr>
          <p:nvPr/>
        </p:nvPicPr>
        <p:blipFill>
          <a:blip r:embed="rId2" cstate="print"/>
          <a:stretch>
            <a:fillRect/>
          </a:stretch>
        </p:blipFill>
        <p:spPr>
          <a:xfrm>
            <a:off x="2214554" y="196284"/>
            <a:ext cx="4357718" cy="2855057"/>
          </a:xfrm>
          <a:prstGeom prst="rect">
            <a:avLst/>
          </a:prstGeom>
        </p:spPr>
      </p:pic>
      <p:pic>
        <p:nvPicPr>
          <p:cNvPr id="5" name="Image 4" descr="_DSC0238 le moulin christiane.JPG"/>
          <p:cNvPicPr>
            <a:picLocks noChangeAspect="1"/>
          </p:cNvPicPr>
          <p:nvPr/>
        </p:nvPicPr>
        <p:blipFill>
          <a:blip r:embed="rId3" cstate="print"/>
          <a:stretch>
            <a:fillRect/>
          </a:stretch>
        </p:blipFill>
        <p:spPr>
          <a:xfrm>
            <a:off x="3571876" y="3357554"/>
            <a:ext cx="3143272" cy="2087423"/>
          </a:xfrm>
          <a:prstGeom prst="rect">
            <a:avLst/>
          </a:prstGeom>
        </p:spPr>
      </p:pic>
      <p:pic>
        <p:nvPicPr>
          <p:cNvPr id="7" name="Image 6" descr="20181102_153618 moulin christiane.jpg"/>
          <p:cNvPicPr>
            <a:picLocks noChangeAspect="1"/>
          </p:cNvPicPr>
          <p:nvPr/>
        </p:nvPicPr>
        <p:blipFill>
          <a:blip r:embed="rId4" cstate="print"/>
          <a:stretch>
            <a:fillRect/>
          </a:stretch>
        </p:blipFill>
        <p:spPr>
          <a:xfrm>
            <a:off x="0" y="3286116"/>
            <a:ext cx="3143248" cy="2359477"/>
          </a:xfrm>
          <a:prstGeom prst="rect">
            <a:avLst/>
          </a:prstGeom>
        </p:spPr>
      </p:pic>
      <p:pic>
        <p:nvPicPr>
          <p:cNvPr id="16" name="Image 15" descr="20181102_153427 moulin christiane.jpg"/>
          <p:cNvPicPr>
            <a:picLocks noChangeAspect="1"/>
          </p:cNvPicPr>
          <p:nvPr/>
        </p:nvPicPr>
        <p:blipFill>
          <a:blip r:embed="rId5" cstate="print"/>
          <a:stretch>
            <a:fillRect/>
          </a:stretch>
        </p:blipFill>
        <p:spPr>
          <a:xfrm>
            <a:off x="1714488" y="5929322"/>
            <a:ext cx="3333717" cy="2499440"/>
          </a:xfrm>
          <a:prstGeom prst="rect">
            <a:avLst/>
          </a:prstGeom>
        </p:spPr>
      </p:pic>
      <p:sp>
        <p:nvSpPr>
          <p:cNvPr id="8" name="ZoneTexte 7"/>
          <p:cNvSpPr txBox="1"/>
          <p:nvPr/>
        </p:nvSpPr>
        <p:spPr>
          <a:xfrm>
            <a:off x="214290" y="339160"/>
            <a:ext cx="1797287" cy="2246769"/>
          </a:xfrm>
          <a:prstGeom prst="rect">
            <a:avLst/>
          </a:prstGeom>
          <a:noFill/>
        </p:spPr>
        <p:txBody>
          <a:bodyPr wrap="square" rtlCol="0">
            <a:spAutoFit/>
          </a:bodyPr>
          <a:lstStyle/>
          <a:p>
            <a:r>
              <a:rPr lang="fr-FR" sz="1400" b="1" dirty="0" smtClean="0">
                <a:latin typeface="Comic Sans MS" pitchFamily="66" charset="0"/>
              </a:rPr>
              <a:t>Moulin de </a:t>
            </a:r>
            <a:r>
              <a:rPr lang="fr-FR" sz="1400" b="1" dirty="0" err="1" smtClean="0">
                <a:latin typeface="Comic Sans MS" pitchFamily="66" charset="0"/>
              </a:rPr>
              <a:t>Bechas</a:t>
            </a:r>
            <a:endParaRPr lang="fr-FR" sz="1400" b="1" dirty="0" smtClean="0">
              <a:latin typeface="Comic Sans MS" pitchFamily="66" charset="0"/>
            </a:endParaRPr>
          </a:p>
          <a:p>
            <a:endParaRPr lang="fr-FR" sz="1400" dirty="0" smtClean="0">
              <a:latin typeface="Comic Sans MS" pitchFamily="66" charset="0"/>
            </a:endParaRPr>
          </a:p>
          <a:p>
            <a:endParaRPr lang="fr-FR" sz="1400" dirty="0" smtClean="0">
              <a:latin typeface="Comic Sans MS" pitchFamily="66" charset="0"/>
            </a:endParaRPr>
          </a:p>
          <a:p>
            <a:endParaRPr lang="fr-FR" sz="1400" dirty="0" smtClean="0">
              <a:latin typeface="Comic Sans MS" pitchFamily="66" charset="0"/>
            </a:endParaRPr>
          </a:p>
          <a:p>
            <a:endParaRPr lang="fr-FR" sz="1400" dirty="0" smtClean="0">
              <a:latin typeface="Comic Sans MS" pitchFamily="66" charset="0"/>
            </a:endParaRPr>
          </a:p>
          <a:p>
            <a:endParaRPr lang="fr-FR" sz="1400" dirty="0" smtClean="0">
              <a:latin typeface="Comic Sans MS" pitchFamily="66" charset="0"/>
            </a:endParaRPr>
          </a:p>
          <a:p>
            <a:endParaRPr lang="fr-FR" sz="1400" dirty="0" smtClean="0">
              <a:latin typeface="Comic Sans MS" pitchFamily="66" charset="0"/>
            </a:endParaRPr>
          </a:p>
          <a:p>
            <a:endParaRPr lang="fr-FR" sz="1400" dirty="0" smtClean="0">
              <a:latin typeface="Comic Sans MS" pitchFamily="66" charset="0"/>
            </a:endParaRPr>
          </a:p>
          <a:p>
            <a:r>
              <a:rPr lang="fr-FR" sz="1400" dirty="0" smtClean="0">
                <a:latin typeface="Comic Sans MS" pitchFamily="66" charset="0"/>
              </a:rPr>
              <a:t>alimenté en eau par</a:t>
            </a:r>
          </a:p>
          <a:p>
            <a:r>
              <a:rPr lang="fr-FR" sz="1400" dirty="0" smtClean="0">
                <a:latin typeface="Comic Sans MS" pitchFamily="66" charset="0"/>
              </a:rPr>
              <a:t> une résurgence</a:t>
            </a:r>
            <a:endParaRPr lang="fr-FR" sz="1400" dirty="0">
              <a:latin typeface="Comic Sans MS" pitchFamily="66"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a:stretch>
            <a:fillRect/>
          </a:stretch>
        </p:blipFill>
        <p:spPr bwMode="auto">
          <a:xfrm>
            <a:off x="4214818" y="7000892"/>
            <a:ext cx="2490559" cy="1658382"/>
          </a:xfrm>
          <a:prstGeom prst="rect">
            <a:avLst/>
          </a:prstGeom>
          <a:noFill/>
          <a:ln w="9525">
            <a:noFill/>
            <a:miter lim="800000"/>
            <a:headEnd/>
            <a:tailEnd/>
          </a:ln>
          <a:effectLst/>
        </p:spPr>
      </p:pic>
      <p:sp>
        <p:nvSpPr>
          <p:cNvPr id="2" name="Espace réservé du numéro de diapositive 1">
            <a:extLst>
              <a:ext uri="{FF2B5EF4-FFF2-40B4-BE49-F238E27FC236}">
                <a16:creationId xmlns:a16="http://schemas.microsoft.com/office/drawing/2014/main" xmlns="" id="{E67543D9-778E-4ED9-BD9E-40E6E7F783EE}"/>
              </a:ext>
            </a:extLst>
          </p:cNvPr>
          <p:cNvSpPr>
            <a:spLocks noGrp="1"/>
          </p:cNvSpPr>
          <p:nvPr>
            <p:ph type="sldNum" sz="quarter" idx="12"/>
          </p:nvPr>
        </p:nvSpPr>
        <p:spPr>
          <a:xfrm>
            <a:off x="5000636" y="8657167"/>
            <a:ext cx="1600200" cy="486833"/>
          </a:xfrm>
        </p:spPr>
        <p:txBody>
          <a:bodyPr/>
          <a:lstStyle/>
          <a:p>
            <a:fld id="{88FF42DF-82A7-4623-8844-46488C73A759}" type="slidenum">
              <a:rPr lang="fr-FR" b="1" smtClean="0">
                <a:solidFill>
                  <a:schemeClr val="tx1">
                    <a:lumMod val="95000"/>
                    <a:lumOff val="5000"/>
                  </a:schemeClr>
                </a:solidFill>
                <a:latin typeface="Comic Sans MS" pitchFamily="66" charset="0"/>
              </a:rPr>
              <a:pPr/>
              <a:t>21</a:t>
            </a:fld>
            <a:endParaRPr lang="fr-FR" b="1" dirty="0">
              <a:solidFill>
                <a:schemeClr val="tx1">
                  <a:lumMod val="95000"/>
                  <a:lumOff val="5000"/>
                </a:schemeClr>
              </a:solidFill>
              <a:latin typeface="Comic Sans MS" pitchFamily="66" charset="0"/>
            </a:endParaRPr>
          </a:p>
        </p:txBody>
      </p:sp>
      <p:sp>
        <p:nvSpPr>
          <p:cNvPr id="4" name="ZoneTexte 3">
            <a:extLst>
              <a:ext uri="{FF2B5EF4-FFF2-40B4-BE49-F238E27FC236}">
                <a16:creationId xmlns:a16="http://schemas.microsoft.com/office/drawing/2014/main" xmlns="" id="{27903C9D-1674-4F58-9668-593915435719}"/>
              </a:ext>
            </a:extLst>
          </p:cNvPr>
          <p:cNvSpPr txBox="1"/>
          <p:nvPr/>
        </p:nvSpPr>
        <p:spPr>
          <a:xfrm>
            <a:off x="917104" y="619944"/>
            <a:ext cx="2943944" cy="1143744"/>
          </a:xfrm>
          <a:prstGeom prst="rect">
            <a:avLst/>
          </a:prstGeom>
          <a:noFill/>
        </p:spPr>
        <p:txBody>
          <a:bodyPr wrap="square" rtlCol="0">
            <a:spAutoFit/>
          </a:bodyPr>
          <a:lstStyle/>
          <a:p>
            <a:endParaRPr lang="fr-FR" sz="1200" dirty="0">
              <a:latin typeface="Comic Sans MS" panose="030F0702030302020204" pitchFamily="66" charset="0"/>
            </a:endParaRPr>
          </a:p>
        </p:txBody>
      </p:sp>
      <p:sp>
        <p:nvSpPr>
          <p:cNvPr id="5" name="Rectangle 4">
            <a:extLst>
              <a:ext uri="{FF2B5EF4-FFF2-40B4-BE49-F238E27FC236}">
                <a16:creationId xmlns:a16="http://schemas.microsoft.com/office/drawing/2014/main" xmlns="" id="{622B487E-8104-4E70-86F1-9728DFBC9497}"/>
              </a:ext>
            </a:extLst>
          </p:cNvPr>
          <p:cNvSpPr/>
          <p:nvPr/>
        </p:nvSpPr>
        <p:spPr>
          <a:xfrm>
            <a:off x="332656" y="323528"/>
            <a:ext cx="6525344" cy="8402300"/>
          </a:xfrm>
          <a:prstGeom prst="rect">
            <a:avLst/>
          </a:prstGeom>
        </p:spPr>
        <p:txBody>
          <a:bodyPr wrap="square">
            <a:spAutoFit/>
          </a:bodyPr>
          <a:lstStyle/>
          <a:p>
            <a:pPr lvl="0" algn="just"/>
            <a:r>
              <a:rPr lang="fr-FR" sz="1200" dirty="0" smtClean="0">
                <a:solidFill>
                  <a:prstClr val="black"/>
                </a:solidFill>
                <a:latin typeface="Comic Sans MS" panose="030F0702030302020204" pitchFamily="66" charset="0"/>
              </a:rPr>
              <a:t> Outre la fourniture d’habillement, des artisans fabriquent et vendent les </a:t>
            </a:r>
            <a:r>
              <a:rPr lang="fr-FR" sz="1200" b="1" dirty="0" smtClean="0">
                <a:solidFill>
                  <a:prstClr val="black"/>
                </a:solidFill>
                <a:latin typeface="Comic Sans MS" panose="030F0702030302020204" pitchFamily="66" charset="0"/>
              </a:rPr>
              <a:t>denrées alimentaires</a:t>
            </a:r>
            <a:r>
              <a:rPr lang="fr-FR" sz="1200" dirty="0" smtClean="0">
                <a:solidFill>
                  <a:prstClr val="black"/>
                </a:solidFill>
                <a:latin typeface="Comic Sans MS" panose="030F0702030302020204" pitchFamily="66" charset="0"/>
              </a:rPr>
              <a:t> nécessaires à la vie des habitants: </a:t>
            </a:r>
          </a:p>
          <a:p>
            <a:pPr lvl="0" algn="just"/>
            <a:r>
              <a:rPr lang="fr-FR" sz="1200" dirty="0" smtClean="0">
                <a:solidFill>
                  <a:prstClr val="black"/>
                </a:solidFill>
                <a:latin typeface="Comic Sans MS" panose="030F0702030302020204" pitchFamily="66" charset="0"/>
              </a:rPr>
              <a:t>Au moulin banal de </a:t>
            </a:r>
            <a:r>
              <a:rPr lang="fr-FR" sz="1200" dirty="0" err="1" smtClean="0">
                <a:solidFill>
                  <a:prstClr val="black"/>
                </a:solidFill>
                <a:latin typeface="Comic Sans MS" panose="030F0702030302020204" pitchFamily="66" charset="0"/>
              </a:rPr>
              <a:t>Bechas</a:t>
            </a:r>
            <a:r>
              <a:rPr lang="fr-FR" sz="1200" dirty="0" smtClean="0">
                <a:solidFill>
                  <a:prstClr val="black"/>
                </a:solidFill>
                <a:latin typeface="Comic Sans MS" panose="030F0702030302020204" pitchFamily="66" charset="0"/>
              </a:rPr>
              <a:t> ( voir photos page précédente), appartenant aux Seigneurs de St André, le Seigneur De la </a:t>
            </a:r>
            <a:r>
              <a:rPr lang="fr-FR" sz="1200" dirty="0" err="1" smtClean="0">
                <a:solidFill>
                  <a:prstClr val="black"/>
                </a:solidFill>
                <a:latin typeface="Comic Sans MS" panose="030F0702030302020204" pitchFamily="66" charset="0"/>
              </a:rPr>
              <a:t>Fare</a:t>
            </a:r>
            <a:r>
              <a:rPr lang="fr-FR" sz="1200" dirty="0" smtClean="0">
                <a:solidFill>
                  <a:prstClr val="black"/>
                </a:solidFill>
                <a:latin typeface="Comic Sans MS" panose="030F0702030302020204" pitchFamily="66" charset="0"/>
              </a:rPr>
              <a:t> puis le Comte du </a:t>
            </a:r>
            <a:r>
              <a:rPr lang="fr-FR" sz="1200" dirty="0" err="1" smtClean="0">
                <a:solidFill>
                  <a:prstClr val="black"/>
                </a:solidFill>
                <a:latin typeface="Comic Sans MS" panose="030F0702030302020204" pitchFamily="66" charset="0"/>
              </a:rPr>
              <a:t>Roure</a:t>
            </a:r>
            <a:r>
              <a:rPr lang="fr-FR" sz="1200" dirty="0" smtClean="0">
                <a:solidFill>
                  <a:prstClr val="black"/>
                </a:solidFill>
                <a:latin typeface="Comic Sans MS" panose="030F0702030302020204" pitchFamily="66" charset="0"/>
              </a:rPr>
              <a:t>, et où les habitants doivent moudre leur céréales, le meunier Joseph </a:t>
            </a:r>
            <a:r>
              <a:rPr lang="fr-FR" sz="1200" dirty="0" err="1" smtClean="0">
                <a:solidFill>
                  <a:prstClr val="black"/>
                </a:solidFill>
                <a:latin typeface="Comic Sans MS" panose="030F0702030302020204" pitchFamily="66" charset="0"/>
              </a:rPr>
              <a:t>Brahic</a:t>
            </a:r>
            <a:r>
              <a:rPr lang="fr-FR" sz="1200" dirty="0" smtClean="0">
                <a:solidFill>
                  <a:prstClr val="black"/>
                </a:solidFill>
                <a:latin typeface="Comic Sans MS" panose="030F0702030302020204" pitchFamily="66" charset="0"/>
              </a:rPr>
              <a:t>  a un statut social privilégié parmi les artisans de même que les boulangers; trois boulangers peuvent être repérés dans l</a:t>
            </a:r>
            <a:r>
              <a:rPr lang="fr-FR" sz="1200" i="1" dirty="0" smtClean="0">
                <a:solidFill>
                  <a:prstClr val="black"/>
                </a:solidFill>
                <a:latin typeface="Comic Sans MS" panose="030F0702030302020204" pitchFamily="66" charset="0"/>
              </a:rPr>
              <a:t>’Etat </a:t>
            </a:r>
            <a:r>
              <a:rPr lang="fr-FR" sz="1200" i="1" dirty="0">
                <a:solidFill>
                  <a:prstClr val="black"/>
                </a:solidFill>
                <a:latin typeface="Comic Sans MS" panose="030F0702030302020204" pitchFamily="66" charset="0"/>
              </a:rPr>
              <a:t>des propriétés </a:t>
            </a:r>
            <a:r>
              <a:rPr lang="fr-FR" sz="1200" dirty="0">
                <a:solidFill>
                  <a:prstClr val="black"/>
                </a:solidFill>
                <a:latin typeface="Comic Sans MS" panose="030F0702030302020204" pitchFamily="66" charset="0"/>
              </a:rPr>
              <a:t>car ils possèdent des terres: </a:t>
            </a:r>
            <a:r>
              <a:rPr lang="fr-FR" sz="1200" dirty="0" smtClean="0">
                <a:solidFill>
                  <a:prstClr val="black"/>
                </a:solidFill>
                <a:latin typeface="Comic Sans MS" panose="030F0702030302020204" pitchFamily="66" charset="0"/>
              </a:rPr>
              <a:t>si Guillaume </a:t>
            </a:r>
            <a:r>
              <a:rPr lang="fr-FR" sz="1200" dirty="0">
                <a:solidFill>
                  <a:prstClr val="black"/>
                </a:solidFill>
                <a:latin typeface="Comic Sans MS" panose="030F0702030302020204" pitchFamily="66" charset="0"/>
              </a:rPr>
              <a:t>Thomas à </a:t>
            </a:r>
            <a:r>
              <a:rPr lang="fr-FR" sz="1200" dirty="0" err="1" smtClean="0">
                <a:solidFill>
                  <a:prstClr val="black"/>
                </a:solidFill>
                <a:latin typeface="Comic Sans MS" panose="030F0702030302020204" pitchFamily="66" charset="0"/>
              </a:rPr>
              <a:t>Chadouillet</a:t>
            </a:r>
            <a:r>
              <a:rPr lang="fr-FR" sz="1200" dirty="0" smtClean="0">
                <a:solidFill>
                  <a:prstClr val="black"/>
                </a:solidFill>
                <a:latin typeface="Comic Sans MS" panose="030F0702030302020204" pitchFamily="66" charset="0"/>
              </a:rPr>
              <a:t> possède moins de 2 ha, </a:t>
            </a:r>
            <a:r>
              <a:rPr lang="fr-FR" sz="1200" dirty="0">
                <a:solidFill>
                  <a:prstClr val="black"/>
                </a:solidFill>
                <a:latin typeface="Comic Sans MS" panose="030F0702030302020204" pitchFamily="66" charset="0"/>
              </a:rPr>
              <a:t>Jean </a:t>
            </a:r>
            <a:r>
              <a:rPr lang="fr-FR" sz="1200" dirty="0" err="1" smtClean="0">
                <a:solidFill>
                  <a:prstClr val="black"/>
                </a:solidFill>
                <a:latin typeface="Comic Sans MS" panose="030F0702030302020204" pitchFamily="66" charset="0"/>
              </a:rPr>
              <a:t>Reydon</a:t>
            </a:r>
            <a:r>
              <a:rPr lang="fr-FR" sz="1200" dirty="0" smtClean="0">
                <a:solidFill>
                  <a:prstClr val="black"/>
                </a:solidFill>
                <a:latin typeface="Comic Sans MS" panose="030F0702030302020204" pitchFamily="66" charset="0"/>
              </a:rPr>
              <a:t>, </a:t>
            </a:r>
            <a:r>
              <a:rPr lang="fr-FR" sz="1200" dirty="0">
                <a:solidFill>
                  <a:prstClr val="black"/>
                </a:solidFill>
                <a:latin typeface="Comic Sans MS" panose="030F0702030302020204" pitchFamily="66" charset="0"/>
              </a:rPr>
              <a:t>du même </a:t>
            </a:r>
            <a:r>
              <a:rPr lang="fr-FR" sz="1200" dirty="0" smtClean="0">
                <a:solidFill>
                  <a:prstClr val="black"/>
                </a:solidFill>
                <a:latin typeface="Comic Sans MS" panose="030F0702030302020204" pitchFamily="66" charset="0"/>
              </a:rPr>
              <a:t>hameau, </a:t>
            </a:r>
            <a:r>
              <a:rPr lang="fr-FR" sz="1200" dirty="0">
                <a:solidFill>
                  <a:prstClr val="black"/>
                </a:solidFill>
                <a:latin typeface="Comic Sans MS" panose="030F0702030302020204" pitchFamily="66" charset="0"/>
              </a:rPr>
              <a:t>est </a:t>
            </a:r>
            <a:r>
              <a:rPr lang="fr-FR" sz="1200" dirty="0" smtClean="0">
                <a:solidFill>
                  <a:prstClr val="black"/>
                </a:solidFill>
                <a:latin typeface="Comic Sans MS" panose="030F0702030302020204" pitchFamily="66" charset="0"/>
              </a:rPr>
              <a:t>propriétaire </a:t>
            </a:r>
            <a:r>
              <a:rPr lang="fr-FR" sz="1200" dirty="0">
                <a:solidFill>
                  <a:prstClr val="black"/>
                </a:solidFill>
                <a:latin typeface="Comic Sans MS" panose="030F0702030302020204" pitchFamily="66" charset="0"/>
              </a:rPr>
              <a:t>de 20 ha de terres qui lui fournissent déjà un revenu de près de 120 livres et André </a:t>
            </a:r>
            <a:r>
              <a:rPr lang="fr-FR" sz="1200" dirty="0" err="1">
                <a:solidFill>
                  <a:prstClr val="black"/>
                </a:solidFill>
                <a:latin typeface="Comic Sans MS" panose="030F0702030302020204" pitchFamily="66" charset="0"/>
              </a:rPr>
              <a:t>Lhayraud</a:t>
            </a:r>
            <a:r>
              <a:rPr lang="fr-FR" sz="1200" dirty="0">
                <a:solidFill>
                  <a:prstClr val="black"/>
                </a:solidFill>
                <a:latin typeface="Comic Sans MS" panose="030F0702030302020204" pitchFamily="66" charset="0"/>
              </a:rPr>
              <a:t> à Pierregras </a:t>
            </a:r>
            <a:r>
              <a:rPr lang="fr-FR" sz="1200" dirty="0" smtClean="0">
                <a:solidFill>
                  <a:prstClr val="black"/>
                </a:solidFill>
                <a:latin typeface="Comic Sans MS" panose="030F0702030302020204" pitchFamily="66" charset="0"/>
              </a:rPr>
              <a:t>dispose de presque 3 ha (de plus, un autre boulanger </a:t>
            </a:r>
            <a:r>
              <a:rPr lang="fr-FR" sz="1200" dirty="0">
                <a:solidFill>
                  <a:prstClr val="black"/>
                </a:solidFill>
                <a:latin typeface="Comic Sans MS" panose="030F0702030302020204" pitchFamily="66" charset="0"/>
              </a:rPr>
              <a:t>est signalé dans l’état civil à St André en </a:t>
            </a:r>
            <a:r>
              <a:rPr lang="fr-FR" sz="1200" dirty="0" smtClean="0">
                <a:solidFill>
                  <a:prstClr val="black"/>
                </a:solidFill>
                <a:latin typeface="Comic Sans MS" panose="030F0702030302020204" pitchFamily="66" charset="0"/>
              </a:rPr>
              <a:t>1790). </a:t>
            </a:r>
            <a:r>
              <a:rPr lang="fr-FR" sz="1200" dirty="0">
                <a:solidFill>
                  <a:prstClr val="black"/>
                </a:solidFill>
                <a:latin typeface="Comic Sans MS" panose="030F0702030302020204" pitchFamily="66" charset="0"/>
              </a:rPr>
              <a:t>Un seul four domestique </a:t>
            </a:r>
            <a:r>
              <a:rPr lang="fr-FR" sz="1200" dirty="0" smtClean="0">
                <a:solidFill>
                  <a:prstClr val="black"/>
                </a:solidFill>
                <a:latin typeface="Comic Sans MS" panose="030F0702030302020204" pitchFamily="66" charset="0"/>
              </a:rPr>
              <a:t>apparait </a:t>
            </a:r>
            <a:r>
              <a:rPr lang="fr-FR" sz="1200" dirty="0">
                <a:solidFill>
                  <a:prstClr val="black"/>
                </a:solidFill>
                <a:latin typeface="Comic Sans MS" panose="030F0702030302020204" pitchFamily="66" charset="0"/>
              </a:rPr>
              <a:t>chez </a:t>
            </a:r>
            <a:r>
              <a:rPr lang="fr-FR" sz="1200" dirty="0" err="1">
                <a:solidFill>
                  <a:prstClr val="black"/>
                </a:solidFill>
                <a:latin typeface="Comic Sans MS" panose="030F0702030302020204" pitchFamily="66" charset="0"/>
              </a:rPr>
              <a:t>Graffand</a:t>
            </a:r>
            <a:r>
              <a:rPr lang="fr-FR" sz="1200" dirty="0">
                <a:solidFill>
                  <a:prstClr val="black"/>
                </a:solidFill>
                <a:latin typeface="Comic Sans MS" panose="030F0702030302020204" pitchFamily="66" charset="0"/>
              </a:rPr>
              <a:t> à </a:t>
            </a:r>
            <a:r>
              <a:rPr lang="fr-FR" sz="1200" dirty="0" err="1">
                <a:solidFill>
                  <a:prstClr val="black"/>
                </a:solidFill>
                <a:latin typeface="Comic Sans MS" panose="030F0702030302020204" pitchFamily="66" charset="0"/>
              </a:rPr>
              <a:t>Chadouillet</a:t>
            </a:r>
            <a:r>
              <a:rPr lang="fr-FR" sz="1200" dirty="0">
                <a:solidFill>
                  <a:prstClr val="black"/>
                </a:solidFill>
                <a:latin typeface="Comic Sans MS" panose="030F0702030302020204" pitchFamily="66" charset="0"/>
              </a:rPr>
              <a:t> mais </a:t>
            </a:r>
            <a:r>
              <a:rPr lang="fr-FR" sz="1200" dirty="0" smtClean="0">
                <a:solidFill>
                  <a:prstClr val="black"/>
                </a:solidFill>
                <a:latin typeface="Comic Sans MS" panose="030F0702030302020204" pitchFamily="66" charset="0"/>
              </a:rPr>
              <a:t>de </a:t>
            </a:r>
            <a:r>
              <a:rPr lang="fr-FR" sz="1200" dirty="0">
                <a:solidFill>
                  <a:prstClr val="black"/>
                </a:solidFill>
                <a:latin typeface="Comic Sans MS" panose="030F0702030302020204" pitchFamily="66" charset="0"/>
              </a:rPr>
              <a:t>petits fours pouvaient exister accolés à un </a:t>
            </a:r>
            <a:r>
              <a:rPr lang="fr-FR" sz="1200" dirty="0" smtClean="0">
                <a:solidFill>
                  <a:prstClr val="black"/>
                </a:solidFill>
                <a:latin typeface="Comic Sans MS" panose="030F0702030302020204" pitchFamily="66" charset="0"/>
              </a:rPr>
              <a:t>mur </a:t>
            </a:r>
            <a:r>
              <a:rPr lang="fr-FR" sz="1200" dirty="0">
                <a:solidFill>
                  <a:prstClr val="black"/>
                </a:solidFill>
                <a:latin typeface="Comic Sans MS" panose="030F0702030302020204" pitchFamily="66" charset="0"/>
              </a:rPr>
              <a:t>sans être notifiés… Le four signalé chez </a:t>
            </a:r>
            <a:r>
              <a:rPr lang="fr-FR" sz="1200" dirty="0" err="1" smtClean="0">
                <a:solidFill>
                  <a:prstClr val="black"/>
                </a:solidFill>
                <a:latin typeface="Comic Sans MS" panose="030F0702030302020204" pitchFamily="66" charset="0"/>
              </a:rPr>
              <a:t>Dequeylard</a:t>
            </a:r>
            <a:r>
              <a:rPr lang="fr-FR" sz="1200" dirty="0" smtClean="0">
                <a:solidFill>
                  <a:prstClr val="black"/>
                </a:solidFill>
                <a:latin typeface="Comic Sans MS" panose="030F0702030302020204" pitchFamily="66" charset="0"/>
              </a:rPr>
              <a:t> </a:t>
            </a:r>
            <a:r>
              <a:rPr lang="fr-FR" sz="1200" dirty="0">
                <a:solidFill>
                  <a:prstClr val="black"/>
                </a:solidFill>
                <a:latin typeface="Comic Sans MS" panose="030F0702030302020204" pitchFamily="66" charset="0"/>
              </a:rPr>
              <a:t>au mas de la Baume n’est pas </a:t>
            </a:r>
            <a:r>
              <a:rPr lang="fr-FR" sz="1200" dirty="0" smtClean="0">
                <a:solidFill>
                  <a:prstClr val="black"/>
                </a:solidFill>
                <a:latin typeface="Comic Sans MS" panose="030F0702030302020204" pitchFamily="66" charset="0"/>
              </a:rPr>
              <a:t>défini: four </a:t>
            </a:r>
            <a:r>
              <a:rPr lang="fr-FR" sz="1200" dirty="0">
                <a:solidFill>
                  <a:prstClr val="black"/>
                </a:solidFill>
                <a:latin typeface="Comic Sans MS" panose="030F0702030302020204" pitchFamily="66" charset="0"/>
              </a:rPr>
              <a:t>à pain ou four de verrier?.</a:t>
            </a:r>
          </a:p>
          <a:p>
            <a:pPr lvl="0" algn="just"/>
            <a:r>
              <a:rPr lang="fr-FR" sz="1200" dirty="0">
                <a:solidFill>
                  <a:prstClr val="black"/>
                </a:solidFill>
                <a:latin typeface="Comic Sans MS" panose="030F0702030302020204" pitchFamily="66" charset="0"/>
              </a:rPr>
              <a:t>La pâte était préparée à la maison et </a:t>
            </a:r>
            <a:r>
              <a:rPr lang="fr-FR" sz="1200" dirty="0" smtClean="0">
                <a:solidFill>
                  <a:prstClr val="black"/>
                </a:solidFill>
                <a:latin typeface="Comic Sans MS" panose="030F0702030302020204" pitchFamily="66" charset="0"/>
              </a:rPr>
              <a:t>apportée dans </a:t>
            </a:r>
            <a:r>
              <a:rPr lang="fr-FR" sz="1200" dirty="0">
                <a:solidFill>
                  <a:prstClr val="black"/>
                </a:solidFill>
                <a:latin typeface="Comic Sans MS" panose="030F0702030302020204" pitchFamily="66" charset="0"/>
              </a:rPr>
              <a:t>le four du boulanger ( pain de </a:t>
            </a:r>
            <a:r>
              <a:rPr lang="fr-FR" sz="1200" dirty="0" err="1">
                <a:solidFill>
                  <a:prstClr val="black"/>
                </a:solidFill>
                <a:latin typeface="Comic Sans MS" panose="030F0702030302020204" pitchFamily="66" charset="0"/>
              </a:rPr>
              <a:t>recepte</a:t>
            </a:r>
            <a:r>
              <a:rPr lang="fr-FR" sz="1200" dirty="0" smtClean="0">
                <a:solidFill>
                  <a:prstClr val="black"/>
                </a:solidFill>
                <a:latin typeface="Comic Sans MS" panose="030F0702030302020204" pitchFamily="66" charset="0"/>
              </a:rPr>
              <a:t>). Un des  </a:t>
            </a:r>
            <a:r>
              <a:rPr lang="fr-FR" sz="1200" dirty="0">
                <a:solidFill>
                  <a:prstClr val="black"/>
                </a:solidFill>
                <a:latin typeface="Comic Sans MS" panose="030F0702030302020204" pitchFamily="66" charset="0"/>
              </a:rPr>
              <a:t>deux boulangers de </a:t>
            </a:r>
            <a:r>
              <a:rPr lang="fr-FR" sz="1200" dirty="0" err="1">
                <a:solidFill>
                  <a:prstClr val="black"/>
                </a:solidFill>
                <a:latin typeface="Comic Sans MS" panose="030F0702030302020204" pitchFamily="66" charset="0"/>
              </a:rPr>
              <a:t>Chadouillet</a:t>
            </a:r>
            <a:r>
              <a:rPr lang="fr-FR" sz="1200" dirty="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(Guillaume Thomas) possède </a:t>
            </a:r>
            <a:r>
              <a:rPr lang="fr-FR" sz="1200" dirty="0">
                <a:solidFill>
                  <a:prstClr val="black"/>
                </a:solidFill>
                <a:latin typeface="Comic Sans MS" panose="030F0702030302020204" pitchFamily="66" charset="0"/>
              </a:rPr>
              <a:t>un four </a:t>
            </a:r>
            <a:r>
              <a:rPr lang="fr-FR" sz="1200" dirty="0" smtClean="0">
                <a:solidFill>
                  <a:prstClr val="black"/>
                </a:solidFill>
                <a:latin typeface="Comic Sans MS" panose="030F0702030302020204" pitchFamily="66" charset="0"/>
              </a:rPr>
              <a:t>chez lui; les deux autres  boulangers </a:t>
            </a:r>
            <a:r>
              <a:rPr lang="fr-FR" sz="1200" dirty="0">
                <a:solidFill>
                  <a:prstClr val="black"/>
                </a:solidFill>
                <a:latin typeface="Comic Sans MS" panose="030F0702030302020204" pitchFamily="66" charset="0"/>
              </a:rPr>
              <a:t>n’en </a:t>
            </a:r>
            <a:r>
              <a:rPr lang="fr-FR" sz="1200" dirty="0" smtClean="0">
                <a:solidFill>
                  <a:prstClr val="black"/>
                </a:solidFill>
                <a:latin typeface="Comic Sans MS" panose="030F0702030302020204" pitchFamily="66" charset="0"/>
              </a:rPr>
              <a:t>ont pas </a:t>
            </a:r>
            <a:r>
              <a:rPr lang="fr-FR" sz="1200" dirty="0">
                <a:solidFill>
                  <a:prstClr val="black"/>
                </a:solidFill>
                <a:latin typeface="Comic Sans MS" panose="030F0702030302020204" pitchFamily="66" charset="0"/>
              </a:rPr>
              <a:t>et </a:t>
            </a:r>
            <a:r>
              <a:rPr lang="fr-FR" sz="1200" dirty="0" smtClean="0">
                <a:solidFill>
                  <a:prstClr val="black"/>
                </a:solidFill>
                <a:latin typeface="Comic Sans MS" panose="030F0702030302020204" pitchFamily="66" charset="0"/>
              </a:rPr>
              <a:t>doivent </a:t>
            </a:r>
            <a:r>
              <a:rPr lang="fr-FR" sz="1200" dirty="0">
                <a:solidFill>
                  <a:prstClr val="black"/>
                </a:solidFill>
                <a:latin typeface="Comic Sans MS" panose="030F0702030302020204" pitchFamily="66" charset="0"/>
              </a:rPr>
              <a:t>se servir </a:t>
            </a:r>
            <a:r>
              <a:rPr lang="fr-FR" sz="1200" dirty="0" smtClean="0">
                <a:solidFill>
                  <a:prstClr val="black"/>
                </a:solidFill>
                <a:latin typeface="Comic Sans MS" panose="030F0702030302020204" pitchFamily="66" charset="0"/>
              </a:rPr>
              <a:t>de fours communs (Pierregras, Lacroix..), </a:t>
            </a:r>
            <a:r>
              <a:rPr lang="fr-FR" sz="1200" dirty="0">
                <a:solidFill>
                  <a:prstClr val="black"/>
                </a:solidFill>
                <a:latin typeface="Comic Sans MS" panose="030F0702030302020204" pitchFamily="66" charset="0"/>
              </a:rPr>
              <a:t>A plusieurs reprises, le conseil municipal s’alarme </a:t>
            </a:r>
            <a:r>
              <a:rPr lang="fr-FR" sz="1200" i="1" dirty="0">
                <a:solidFill>
                  <a:prstClr val="black"/>
                </a:solidFill>
                <a:latin typeface="Comic Sans MS" panose="030F0702030302020204" pitchFamily="66" charset="0"/>
              </a:rPr>
              <a:t>« car il y a une infinité de plaintes contre eux en ce que le pain qu’ils vendent et débitent mal pétri et mal cuit et n’est pas de </a:t>
            </a:r>
            <a:r>
              <a:rPr lang="fr-FR" sz="1200" i="1" dirty="0" err="1">
                <a:solidFill>
                  <a:prstClr val="black"/>
                </a:solidFill>
                <a:latin typeface="Comic Sans MS" panose="030F0702030302020204" pitchFamily="66" charset="0"/>
              </a:rPr>
              <a:t>recepte</a:t>
            </a:r>
            <a:r>
              <a:rPr lang="fr-FR" sz="1200" i="1" dirty="0">
                <a:solidFill>
                  <a:prstClr val="black"/>
                </a:solidFill>
                <a:latin typeface="Comic Sans MS" panose="030F0702030302020204" pitchFamily="66" charset="0"/>
              </a:rPr>
              <a:t> et n’est même pas vendu au poids, qu’on ne suit pas le tarif de la ville de St </a:t>
            </a:r>
            <a:r>
              <a:rPr lang="fr-FR" sz="1200" i="1" dirty="0" err="1">
                <a:solidFill>
                  <a:prstClr val="black"/>
                </a:solidFill>
                <a:latin typeface="Comic Sans MS" panose="030F0702030302020204" pitchFamily="66" charset="0"/>
              </a:rPr>
              <a:t>Ambroix</a:t>
            </a:r>
            <a:r>
              <a:rPr lang="fr-FR" sz="1200" i="1" dirty="0">
                <a:solidFill>
                  <a:prstClr val="black"/>
                </a:solidFill>
                <a:latin typeface="Comic Sans MS" panose="030F0702030302020204" pitchFamily="66" charset="0"/>
              </a:rPr>
              <a:t> qui a été adopté dans cette commune ». </a:t>
            </a:r>
            <a:r>
              <a:rPr lang="fr-FR" sz="1200" dirty="0">
                <a:solidFill>
                  <a:prstClr val="black"/>
                </a:solidFill>
                <a:latin typeface="Comic Sans MS" panose="030F0702030302020204" pitchFamily="66" charset="0"/>
              </a:rPr>
              <a:t>Le pain pouvait aussi être cuit par les habitants </a:t>
            </a:r>
            <a:r>
              <a:rPr lang="fr-FR" sz="1200" dirty="0" smtClean="0">
                <a:solidFill>
                  <a:prstClr val="black"/>
                </a:solidFill>
                <a:latin typeface="Comic Sans MS" panose="030F0702030302020204" pitchFamily="66" charset="0"/>
              </a:rPr>
              <a:t>eux-mêmes dans </a:t>
            </a:r>
            <a:r>
              <a:rPr lang="fr-FR" sz="1200" dirty="0">
                <a:solidFill>
                  <a:prstClr val="black"/>
                </a:solidFill>
                <a:latin typeface="Comic Sans MS" panose="030F0702030302020204" pitchFamily="66" charset="0"/>
              </a:rPr>
              <a:t>les fours communs ( seigneuriaux ou </a:t>
            </a:r>
            <a:r>
              <a:rPr lang="fr-FR" sz="1200" dirty="0" smtClean="0">
                <a:solidFill>
                  <a:prstClr val="black"/>
                </a:solidFill>
                <a:latin typeface="Comic Sans MS" panose="030F0702030302020204" pitchFamily="66" charset="0"/>
              </a:rPr>
              <a:t>plutôt communaux); </a:t>
            </a:r>
            <a:r>
              <a:rPr lang="fr-FR" sz="1200" dirty="0">
                <a:solidFill>
                  <a:prstClr val="black"/>
                </a:solidFill>
                <a:latin typeface="Comic Sans MS" panose="030F0702030302020204" pitchFamily="66" charset="0"/>
              </a:rPr>
              <a:t>à Lacroix « un four commun » </a:t>
            </a:r>
            <a:r>
              <a:rPr lang="fr-FR" sz="1200" dirty="0" smtClean="0">
                <a:solidFill>
                  <a:prstClr val="black"/>
                </a:solidFill>
                <a:latin typeface="Comic Sans MS" panose="030F0702030302020204" pitchFamily="66" charset="0"/>
              </a:rPr>
              <a:t>est </a:t>
            </a:r>
            <a:r>
              <a:rPr lang="fr-FR" sz="1200" dirty="0">
                <a:solidFill>
                  <a:prstClr val="black"/>
                </a:solidFill>
                <a:latin typeface="Comic Sans MS" panose="030F0702030302020204" pitchFamily="66" charset="0"/>
              </a:rPr>
              <a:t>situé  sur une terre de Charles Marc </a:t>
            </a:r>
            <a:r>
              <a:rPr lang="fr-FR" sz="1200" dirty="0" smtClean="0">
                <a:solidFill>
                  <a:prstClr val="black"/>
                </a:solidFill>
                <a:latin typeface="Comic Sans MS" panose="030F0702030302020204" pitchFamily="66" charset="0"/>
              </a:rPr>
              <a:t>Roussel et </a:t>
            </a:r>
            <a:r>
              <a:rPr lang="fr-FR" sz="1200" dirty="0">
                <a:solidFill>
                  <a:prstClr val="black"/>
                </a:solidFill>
                <a:latin typeface="Comic Sans MS" panose="030F0702030302020204" pitchFamily="66" charset="0"/>
              </a:rPr>
              <a:t>un four à Pierregras signalé  en 1810</a:t>
            </a:r>
            <a:r>
              <a:rPr lang="fr-FR" sz="1200" dirty="0">
                <a:solidFill>
                  <a:srgbClr val="FF0000"/>
                </a:solidFill>
                <a:latin typeface="Comic Sans MS" panose="030F0702030302020204" pitchFamily="66" charset="0"/>
              </a:rPr>
              <a:t> </a:t>
            </a:r>
            <a:r>
              <a:rPr lang="fr-FR" sz="1200" dirty="0" smtClean="0">
                <a:solidFill>
                  <a:prstClr val="black"/>
                </a:solidFill>
                <a:latin typeface="Comic Sans MS" panose="030F0702030302020204" pitchFamily="66" charset="0"/>
              </a:rPr>
              <a:t>…</a:t>
            </a: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   </a:t>
            </a: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St </a:t>
            </a:r>
            <a:r>
              <a:rPr lang="fr-FR" sz="1200" dirty="0">
                <a:solidFill>
                  <a:prstClr val="black"/>
                </a:solidFill>
                <a:latin typeface="Comic Sans MS" panose="030F0702030302020204" pitchFamily="66" charset="0"/>
              </a:rPr>
              <a:t>André n’a pas de boucherie mais des </a:t>
            </a:r>
            <a:r>
              <a:rPr lang="fr-FR" sz="1200" dirty="0" smtClean="0">
                <a:solidFill>
                  <a:prstClr val="black"/>
                </a:solidFill>
                <a:latin typeface="Comic Sans MS" panose="030F0702030302020204" pitchFamily="66" charset="0"/>
              </a:rPr>
              <a:t>cabaretiers</a:t>
            </a:r>
          </a:p>
          <a:p>
            <a:pPr lvl="0" algn="just"/>
            <a:r>
              <a:rPr lang="fr-FR" sz="1200" dirty="0" smtClean="0">
                <a:solidFill>
                  <a:prstClr val="black"/>
                </a:solidFill>
                <a:latin typeface="Comic Sans MS" panose="030F0702030302020204" pitchFamily="66" charset="0"/>
              </a:rPr>
              <a:t>sont </a:t>
            </a:r>
            <a:r>
              <a:rPr lang="fr-FR" sz="1200" dirty="0">
                <a:solidFill>
                  <a:prstClr val="black"/>
                </a:solidFill>
                <a:latin typeface="Comic Sans MS" panose="030F0702030302020204" pitchFamily="66" charset="0"/>
              </a:rPr>
              <a:t>aussi </a:t>
            </a:r>
            <a:r>
              <a:rPr lang="fr-FR" sz="1200" i="1" dirty="0">
                <a:solidFill>
                  <a:prstClr val="black"/>
                </a:solidFill>
                <a:latin typeface="Comic Sans MS" panose="030F0702030302020204" pitchFamily="66" charset="0"/>
              </a:rPr>
              <a:t>« bouchers, vendeurs d’eau de vie, </a:t>
            </a:r>
            <a:r>
              <a:rPr lang="fr-FR" sz="1200" i="1" dirty="0" smtClean="0">
                <a:solidFill>
                  <a:prstClr val="black"/>
                </a:solidFill>
                <a:latin typeface="Comic Sans MS" panose="030F0702030302020204" pitchFamily="66" charset="0"/>
              </a:rPr>
              <a:t>liqueur </a:t>
            </a:r>
          </a:p>
          <a:p>
            <a:pPr lvl="0" algn="just"/>
            <a:r>
              <a:rPr lang="fr-FR" sz="1200" i="1" dirty="0" smtClean="0">
                <a:solidFill>
                  <a:prstClr val="black"/>
                </a:solidFill>
                <a:latin typeface="Comic Sans MS" panose="030F0702030302020204" pitchFamily="66" charset="0"/>
              </a:rPr>
              <a:t>et  </a:t>
            </a:r>
            <a:r>
              <a:rPr lang="fr-FR" sz="1200" i="1" dirty="0">
                <a:solidFill>
                  <a:prstClr val="black"/>
                </a:solidFill>
                <a:latin typeface="Comic Sans MS" panose="030F0702030302020204" pitchFamily="66" charset="0"/>
              </a:rPr>
              <a:t>bière » </a:t>
            </a:r>
            <a:r>
              <a:rPr lang="fr-FR" sz="1200" i="1" dirty="0" smtClean="0">
                <a:solidFill>
                  <a:prstClr val="black"/>
                </a:solidFill>
                <a:latin typeface="Comic Sans MS" panose="030F0702030302020204" pitchFamily="66" charset="0"/>
              </a:rPr>
              <a:t>: </a:t>
            </a:r>
            <a:r>
              <a:rPr lang="fr-FR" sz="1200" dirty="0">
                <a:solidFill>
                  <a:prstClr val="black"/>
                </a:solidFill>
                <a:latin typeface="Comic Sans MS" panose="030F0702030302020204" pitchFamily="66" charset="0"/>
              </a:rPr>
              <a:t>Jacques Jullian </a:t>
            </a:r>
            <a:r>
              <a:rPr lang="fr-FR" sz="1200" i="1" dirty="0">
                <a:solidFill>
                  <a:prstClr val="black"/>
                </a:solidFill>
                <a:latin typeface="Comic Sans MS" panose="030F0702030302020204" pitchFamily="66" charset="0"/>
              </a:rPr>
              <a:t>«aussi </a:t>
            </a:r>
            <a:r>
              <a:rPr lang="fr-FR" sz="1200" i="1" dirty="0" smtClean="0">
                <a:solidFill>
                  <a:prstClr val="black"/>
                </a:solidFill>
                <a:latin typeface="Comic Sans MS" panose="030F0702030302020204" pitchFamily="66" charset="0"/>
              </a:rPr>
              <a:t>cabaretier </a:t>
            </a:r>
            <a:r>
              <a:rPr lang="fr-FR" sz="1200" i="1" dirty="0">
                <a:solidFill>
                  <a:prstClr val="black"/>
                </a:solidFill>
                <a:latin typeface="Comic Sans MS" panose="030F0702030302020204" pitchFamily="66" charset="0"/>
              </a:rPr>
              <a:t>dit </a:t>
            </a:r>
            <a:endParaRPr lang="fr-FR" sz="1200" i="1" dirty="0" smtClean="0">
              <a:solidFill>
                <a:prstClr val="black"/>
              </a:solidFill>
              <a:latin typeface="Comic Sans MS" panose="030F0702030302020204" pitchFamily="66" charset="0"/>
            </a:endParaRPr>
          </a:p>
          <a:p>
            <a:pPr lvl="0" algn="just"/>
            <a:r>
              <a:rPr lang="fr-FR" sz="1200" i="1" dirty="0" smtClean="0">
                <a:solidFill>
                  <a:prstClr val="black"/>
                </a:solidFill>
                <a:latin typeface="Comic Sans MS" panose="030F0702030302020204" pitchFamily="66" charset="0"/>
              </a:rPr>
              <a:t>vouloir </a:t>
            </a:r>
            <a:r>
              <a:rPr lang="fr-FR" sz="1200" i="1" dirty="0">
                <a:solidFill>
                  <a:prstClr val="black"/>
                </a:solidFill>
                <a:latin typeface="Comic Sans MS" panose="030F0702030302020204" pitchFamily="66" charset="0"/>
              </a:rPr>
              <a:t>égorger incessamment </a:t>
            </a:r>
            <a:r>
              <a:rPr lang="fr-FR" sz="1200" i="1" dirty="0" smtClean="0">
                <a:solidFill>
                  <a:prstClr val="black"/>
                </a:solidFill>
                <a:latin typeface="Comic Sans MS" panose="030F0702030302020204" pitchFamily="66" charset="0"/>
              </a:rPr>
              <a:t>quatre  </a:t>
            </a:r>
            <a:r>
              <a:rPr lang="fr-FR" sz="1200" i="1" dirty="0">
                <a:solidFill>
                  <a:prstClr val="black"/>
                </a:solidFill>
                <a:latin typeface="Comic Sans MS" panose="030F0702030302020204" pitchFamily="66" charset="0"/>
              </a:rPr>
              <a:t>brebis et </a:t>
            </a:r>
            <a:r>
              <a:rPr lang="fr-FR" sz="1200" i="1" dirty="0" smtClean="0">
                <a:solidFill>
                  <a:prstClr val="black"/>
                </a:solidFill>
                <a:latin typeface="Comic Sans MS" panose="030F0702030302020204" pitchFamily="66" charset="0"/>
              </a:rPr>
              <a:t>les</a:t>
            </a:r>
          </a:p>
          <a:p>
            <a:pPr lvl="0" algn="just"/>
            <a:r>
              <a:rPr lang="fr-FR" sz="1200" i="1" dirty="0" smtClean="0">
                <a:solidFill>
                  <a:prstClr val="black"/>
                </a:solidFill>
                <a:latin typeface="Comic Sans MS" panose="030F0702030302020204" pitchFamily="66" charset="0"/>
              </a:rPr>
              <a:t>vendre</a:t>
            </a:r>
            <a:r>
              <a:rPr lang="fr-FR" sz="1200" i="1" dirty="0">
                <a:solidFill>
                  <a:prstClr val="black"/>
                </a:solidFill>
                <a:latin typeface="Comic Sans MS" panose="030F0702030302020204" pitchFamily="66" charset="0"/>
              </a:rPr>
              <a:t> » </a:t>
            </a:r>
            <a:r>
              <a:rPr lang="fr-FR" sz="1200" dirty="0">
                <a:solidFill>
                  <a:prstClr val="black"/>
                </a:solidFill>
                <a:latin typeface="Comic Sans MS" panose="030F0702030302020204" pitchFamily="66" charset="0"/>
              </a:rPr>
              <a:t>et le tailleur </a:t>
            </a:r>
            <a:r>
              <a:rPr lang="fr-FR" sz="1200" dirty="0" smtClean="0">
                <a:solidFill>
                  <a:prstClr val="black"/>
                </a:solidFill>
                <a:latin typeface="Comic Sans MS" panose="030F0702030302020204" pitchFamily="66" charset="0"/>
              </a:rPr>
              <a:t>d’habits Pierre </a:t>
            </a:r>
            <a:r>
              <a:rPr lang="fr-FR" sz="1200" dirty="0">
                <a:solidFill>
                  <a:prstClr val="black"/>
                </a:solidFill>
                <a:latin typeface="Comic Sans MS" panose="030F0702030302020204" pitchFamily="66" charset="0"/>
              </a:rPr>
              <a:t>Grasset « </a:t>
            </a:r>
            <a:r>
              <a:rPr lang="fr-FR" sz="1200" i="1" dirty="0">
                <a:solidFill>
                  <a:prstClr val="black"/>
                </a:solidFill>
                <a:latin typeface="Comic Sans MS" panose="030F0702030302020204" pitchFamily="66" charset="0"/>
              </a:rPr>
              <a:t>a </a:t>
            </a:r>
            <a:r>
              <a:rPr lang="fr-FR" sz="1200" i="1" dirty="0" smtClean="0">
                <a:solidFill>
                  <a:prstClr val="black"/>
                </a:solidFill>
                <a:latin typeface="Comic Sans MS" panose="030F0702030302020204" pitchFamily="66" charset="0"/>
              </a:rPr>
              <a:t>une</a:t>
            </a:r>
          </a:p>
          <a:p>
            <a:pPr lvl="0" algn="just"/>
            <a:r>
              <a:rPr lang="fr-FR" sz="1200" i="1" dirty="0" smtClean="0">
                <a:solidFill>
                  <a:prstClr val="black"/>
                </a:solidFill>
                <a:latin typeface="Comic Sans MS" panose="030F0702030302020204" pitchFamily="66" charset="0"/>
              </a:rPr>
              <a:t>brebis </a:t>
            </a:r>
            <a:r>
              <a:rPr lang="fr-FR" sz="1200" i="1" dirty="0">
                <a:solidFill>
                  <a:prstClr val="black"/>
                </a:solidFill>
                <a:latin typeface="Comic Sans MS" panose="030F0702030302020204" pitchFamily="66" charset="0"/>
              </a:rPr>
              <a:t>à </a:t>
            </a:r>
            <a:r>
              <a:rPr lang="fr-FR" sz="1200" i="1" dirty="0" smtClean="0">
                <a:solidFill>
                  <a:prstClr val="black"/>
                </a:solidFill>
                <a:latin typeface="Comic Sans MS" panose="030F0702030302020204" pitchFamily="66" charset="0"/>
              </a:rPr>
              <a:t>égorger et </a:t>
            </a:r>
            <a:r>
              <a:rPr lang="fr-FR" sz="1200" i="1" dirty="0">
                <a:solidFill>
                  <a:prstClr val="black"/>
                </a:solidFill>
                <a:latin typeface="Comic Sans MS" panose="030F0702030302020204" pitchFamily="66" charset="0"/>
              </a:rPr>
              <a:t>à </a:t>
            </a:r>
            <a:r>
              <a:rPr lang="fr-FR" sz="1200" i="1" dirty="0" smtClean="0">
                <a:solidFill>
                  <a:prstClr val="black"/>
                </a:solidFill>
                <a:latin typeface="Comic Sans MS" panose="030F0702030302020204" pitchFamily="66" charset="0"/>
              </a:rPr>
              <a:t>vendre».</a:t>
            </a:r>
          </a:p>
          <a:p>
            <a:pPr lvl="0"/>
            <a:r>
              <a:rPr lang="fr-FR" sz="1200" dirty="0" smtClean="0">
                <a:solidFill>
                  <a:prstClr val="black"/>
                </a:solidFill>
                <a:latin typeface="Comic Sans MS" panose="030F0702030302020204" pitchFamily="66" charset="0"/>
              </a:rPr>
              <a:t>Des </a:t>
            </a:r>
            <a:r>
              <a:rPr lang="fr-FR" sz="1200" dirty="0">
                <a:solidFill>
                  <a:prstClr val="black"/>
                </a:solidFill>
                <a:latin typeface="Comic Sans MS" panose="030F0702030302020204" pitchFamily="66" charset="0"/>
              </a:rPr>
              <a:t>bouchers </a:t>
            </a:r>
            <a:r>
              <a:rPr lang="fr-FR" sz="1200" dirty="0" smtClean="0">
                <a:solidFill>
                  <a:prstClr val="black"/>
                </a:solidFill>
                <a:latin typeface="Comic Sans MS" panose="030F0702030302020204" pitchFamily="66" charset="0"/>
              </a:rPr>
              <a:t>de passage viennent opérer sur place </a:t>
            </a:r>
            <a:endParaRPr lang="fr-FR" sz="1200" i="1" dirty="0">
              <a:solidFill>
                <a:prstClr val="black"/>
              </a:solidFill>
              <a:latin typeface="Comic Sans MS" panose="030F0702030302020204" pitchFamily="66" charset="0"/>
            </a:endParaRPr>
          </a:p>
        </p:txBody>
      </p:sp>
      <p:pic>
        <p:nvPicPr>
          <p:cNvPr id="12" name="Image 11" descr="2017-09-16 visite de Lacroix 24 .JPG"/>
          <p:cNvPicPr>
            <a:picLocks noChangeAspect="1"/>
          </p:cNvPicPr>
          <p:nvPr/>
        </p:nvPicPr>
        <p:blipFill>
          <a:blip r:embed="rId4" cstate="print"/>
          <a:stretch>
            <a:fillRect/>
          </a:stretch>
        </p:blipFill>
        <p:spPr>
          <a:xfrm>
            <a:off x="476672" y="4716016"/>
            <a:ext cx="3143272" cy="2258965"/>
          </a:xfrm>
          <a:prstGeom prst="rect">
            <a:avLst/>
          </a:prstGeom>
        </p:spPr>
      </p:pic>
      <p:sp>
        <p:nvSpPr>
          <p:cNvPr id="6" name="ZoneTexte 5"/>
          <p:cNvSpPr txBox="1"/>
          <p:nvPr/>
        </p:nvSpPr>
        <p:spPr>
          <a:xfrm>
            <a:off x="476672" y="6660232"/>
            <a:ext cx="2438488" cy="276999"/>
          </a:xfrm>
          <a:prstGeom prst="rect">
            <a:avLst/>
          </a:prstGeom>
          <a:noFill/>
        </p:spPr>
        <p:txBody>
          <a:bodyPr wrap="none" rtlCol="0">
            <a:spAutoFit/>
          </a:bodyPr>
          <a:lstStyle/>
          <a:p>
            <a:r>
              <a:rPr lang="fr-FR" sz="1200" b="1" dirty="0" smtClean="0">
                <a:solidFill>
                  <a:schemeClr val="bg1">
                    <a:lumMod val="95000"/>
                  </a:schemeClr>
                </a:solidFill>
                <a:latin typeface="Comic Sans MS" pitchFamily="66" charset="0"/>
              </a:rPr>
              <a:t>Four des habitants de Lacroix</a:t>
            </a:r>
            <a:endParaRPr lang="fr-FR" sz="1200" b="1" dirty="0">
              <a:solidFill>
                <a:schemeClr val="bg1">
                  <a:lumMod val="95000"/>
                </a:schemeClr>
              </a:solidFill>
              <a:latin typeface="Comic Sans MS" pitchFamily="66" charset="0"/>
            </a:endParaRPr>
          </a:p>
        </p:txBody>
      </p:sp>
      <p:pic>
        <p:nvPicPr>
          <p:cNvPr id="7" name="Picture 3"/>
          <p:cNvPicPr>
            <a:picLocks noChangeAspect="1" noChangeArrowheads="1"/>
          </p:cNvPicPr>
          <p:nvPr/>
        </p:nvPicPr>
        <p:blipFill>
          <a:blip r:embed="rId5" cstate="print"/>
          <a:srcRect/>
          <a:stretch>
            <a:fillRect/>
          </a:stretch>
        </p:blipFill>
        <p:spPr bwMode="auto">
          <a:xfrm>
            <a:off x="4221088" y="4716016"/>
            <a:ext cx="2440748" cy="2221010"/>
          </a:xfrm>
          <a:prstGeom prst="rect">
            <a:avLst/>
          </a:prstGeom>
          <a:noFill/>
          <a:ln w="9525">
            <a:noFill/>
            <a:miter lim="800000"/>
            <a:headEnd/>
            <a:tailEnd/>
          </a:ln>
          <a:effectLst/>
        </p:spPr>
      </p:pic>
      <p:sp>
        <p:nvSpPr>
          <p:cNvPr id="8" name="ZoneTexte 7"/>
          <p:cNvSpPr txBox="1"/>
          <p:nvPr/>
        </p:nvSpPr>
        <p:spPr>
          <a:xfrm>
            <a:off x="4293096" y="4716016"/>
            <a:ext cx="1688283" cy="461665"/>
          </a:xfrm>
          <a:prstGeom prst="rect">
            <a:avLst/>
          </a:prstGeom>
          <a:noFill/>
        </p:spPr>
        <p:txBody>
          <a:bodyPr wrap="none" rtlCol="0">
            <a:spAutoFit/>
          </a:bodyPr>
          <a:lstStyle/>
          <a:p>
            <a:r>
              <a:rPr lang="fr-FR" sz="1200" b="1" dirty="0" smtClean="0">
                <a:solidFill>
                  <a:schemeClr val="bg1"/>
                </a:solidFill>
                <a:latin typeface="Comic Sans MS" pitchFamily="66" charset="0"/>
              </a:rPr>
              <a:t>  Four de la maison </a:t>
            </a:r>
          </a:p>
          <a:p>
            <a:r>
              <a:rPr lang="fr-FR" sz="1200" b="1" dirty="0" err="1" smtClean="0">
                <a:solidFill>
                  <a:schemeClr val="bg1"/>
                </a:solidFill>
                <a:latin typeface="Comic Sans MS" pitchFamily="66" charset="0"/>
              </a:rPr>
              <a:t>Graffand</a:t>
            </a:r>
            <a:r>
              <a:rPr lang="fr-FR" sz="1200" b="1" dirty="0" smtClean="0">
                <a:solidFill>
                  <a:schemeClr val="bg1"/>
                </a:solidFill>
                <a:latin typeface="Comic Sans MS" pitchFamily="66" charset="0"/>
              </a:rPr>
              <a:t> </a:t>
            </a:r>
            <a:r>
              <a:rPr lang="fr-FR" sz="1200" b="1" dirty="0" err="1" smtClean="0">
                <a:solidFill>
                  <a:schemeClr val="bg1"/>
                </a:solidFill>
                <a:latin typeface="Comic Sans MS" pitchFamily="66" charset="0"/>
              </a:rPr>
              <a:t>Pierregras</a:t>
            </a:r>
            <a:endParaRPr lang="fr-FR" sz="1200" b="1" dirty="0">
              <a:solidFill>
                <a:schemeClr val="bg1"/>
              </a:solidFill>
              <a:latin typeface="Comic Sans MS" pitchFamily="66" charset="0"/>
            </a:endParaRPr>
          </a:p>
        </p:txBody>
      </p:sp>
    </p:spTree>
    <p:extLst>
      <p:ext uri="{BB962C8B-B14F-4D97-AF65-F5344CB8AC3E}">
        <p14:creationId xmlns:p14="http://schemas.microsoft.com/office/powerpoint/2010/main" val="3916015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 xmlns:a16="http://schemas.microsoft.com/office/drawing/2014/main" id="{57B02156-A141-4B46-8E18-37180144C928}"/>
              </a:ext>
            </a:extLst>
          </p:cNvPr>
          <p:cNvSpPr>
            <a:spLocks noGrp="1"/>
          </p:cNvSpPr>
          <p:nvPr>
            <p:ph type="sldNum" sz="quarter" idx="12"/>
          </p:nvPr>
        </p:nvSpPr>
        <p:spPr>
          <a:xfrm>
            <a:off x="4857760" y="8429652"/>
            <a:ext cx="1600200" cy="486833"/>
          </a:xfrm>
        </p:spPr>
        <p:txBody>
          <a:bodyPr/>
          <a:lstStyle/>
          <a:p>
            <a:fld id="{88FF42DF-82A7-4623-8844-46488C73A759}" type="slidenum">
              <a:rPr lang="fr-FR" b="1" smtClean="0">
                <a:solidFill>
                  <a:schemeClr val="tx1">
                    <a:lumMod val="95000"/>
                    <a:lumOff val="5000"/>
                  </a:schemeClr>
                </a:solidFill>
                <a:latin typeface="Comic Sans MS" pitchFamily="66" charset="0"/>
              </a:rPr>
              <a:pPr/>
              <a:t>22</a:t>
            </a:fld>
            <a:endParaRPr lang="fr-FR" b="1" dirty="0">
              <a:solidFill>
                <a:schemeClr val="tx1">
                  <a:lumMod val="95000"/>
                  <a:lumOff val="5000"/>
                </a:schemeClr>
              </a:solidFill>
              <a:latin typeface="Comic Sans MS" pitchFamily="66" charset="0"/>
            </a:endParaRPr>
          </a:p>
        </p:txBody>
      </p:sp>
      <p:sp>
        <p:nvSpPr>
          <p:cNvPr id="3" name="Rectangle 2">
            <a:extLst>
              <a:ext uri="{FF2B5EF4-FFF2-40B4-BE49-F238E27FC236}">
                <a16:creationId xmlns="" xmlns:a16="http://schemas.microsoft.com/office/drawing/2014/main" id="{270EB2F5-A218-451C-AACB-890A14D8AC1B}"/>
              </a:ext>
            </a:extLst>
          </p:cNvPr>
          <p:cNvSpPr/>
          <p:nvPr/>
        </p:nvSpPr>
        <p:spPr>
          <a:xfrm>
            <a:off x="404664" y="0"/>
            <a:ext cx="6453336" cy="11233845"/>
          </a:xfrm>
          <a:prstGeom prst="rect">
            <a:avLst/>
          </a:prstGeom>
        </p:spPr>
        <p:txBody>
          <a:bodyPr wrap="square">
            <a:spAutoFit/>
          </a:bodyPr>
          <a:lstStyle/>
          <a:p>
            <a:pPr lvl="0" algn="just"/>
            <a:endParaRPr lang="fr-FR" sz="1200" i="1"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sur la demande d’un cultivateur et semblent être bien payés: attaqués sur le grand chemin dans le bois de St André à Pierregras, quatre bouchers et un coutelier accompagnés d’un cultivateur de St André sont délestés de </a:t>
            </a:r>
            <a:r>
              <a:rPr lang="fr-FR" sz="1200" i="1" dirty="0" smtClean="0">
                <a:solidFill>
                  <a:prstClr val="black"/>
                </a:solidFill>
                <a:latin typeface="Comic Sans MS" panose="030F0702030302020204" pitchFamily="66" charset="0"/>
              </a:rPr>
              <a:t>« 25 louis d’or.. un des frères avait 15 louis d’or cousus dans son habit </a:t>
            </a:r>
            <a:r>
              <a:rPr lang="fr-FR" sz="1200" baseline="30000" dirty="0" smtClean="0">
                <a:solidFill>
                  <a:prstClr val="black"/>
                </a:solidFill>
                <a:latin typeface="Comic Sans MS" panose="030F0702030302020204" pitchFamily="66" charset="0"/>
              </a:rPr>
              <a:t>*1 »</a:t>
            </a:r>
            <a:r>
              <a:rPr lang="fr-FR" sz="1200" dirty="0" smtClean="0">
                <a:solidFill>
                  <a:prstClr val="black"/>
                </a:solidFill>
                <a:latin typeface="Comic Sans MS" panose="030F0702030302020204" pitchFamily="66" charset="0"/>
              </a:rPr>
              <a:t>. Les aubergistes à St André sont établis sur le grand chemin et des cabaretiers probablement nombreux mais non déclarés dans l’état des propriétés, apparaissent au détour d’évènements relatés dans les délibérations : ainsi Vincent </a:t>
            </a:r>
            <a:r>
              <a:rPr lang="fr-FR" sz="1200" dirty="0" err="1" smtClean="0">
                <a:solidFill>
                  <a:prstClr val="black"/>
                </a:solidFill>
                <a:latin typeface="Comic Sans MS" panose="030F0702030302020204" pitchFamily="66" charset="0"/>
              </a:rPr>
              <a:t>Malignon</a:t>
            </a:r>
            <a:r>
              <a:rPr lang="fr-FR" sz="1200" dirty="0" smtClean="0">
                <a:solidFill>
                  <a:prstClr val="black"/>
                </a:solidFill>
                <a:latin typeface="Comic Sans MS" panose="030F0702030302020204" pitchFamily="66" charset="0"/>
              </a:rPr>
              <a:t>, agent national, quitte le cabaret au soir du 22 avril 1794… il est assassiné en rentrant chez lui à </a:t>
            </a:r>
            <a:r>
              <a:rPr lang="fr-FR" sz="1200" dirty="0" err="1" smtClean="0">
                <a:solidFill>
                  <a:prstClr val="black"/>
                </a:solidFill>
                <a:latin typeface="Comic Sans MS" panose="030F0702030302020204" pitchFamily="66" charset="0"/>
              </a:rPr>
              <a:t>Piechegru</a:t>
            </a:r>
            <a:r>
              <a:rPr lang="fr-FR" sz="1200" dirty="0" smtClean="0">
                <a:solidFill>
                  <a:prstClr val="black"/>
                </a:solidFill>
                <a:latin typeface="Comic Sans MS" panose="030F0702030302020204" pitchFamily="66" charset="0"/>
              </a:rPr>
              <a:t> près du </a:t>
            </a:r>
            <a:r>
              <a:rPr lang="fr-FR" sz="1200" dirty="0" err="1" smtClean="0">
                <a:solidFill>
                  <a:prstClr val="black"/>
                </a:solidFill>
                <a:latin typeface="Comic Sans MS" panose="030F0702030302020204" pitchFamily="66" charset="0"/>
              </a:rPr>
              <a:t>vallat</a:t>
            </a:r>
            <a:r>
              <a:rPr lang="fr-FR" sz="1200" dirty="0" smtClean="0">
                <a:solidFill>
                  <a:prstClr val="black"/>
                </a:solidFill>
                <a:latin typeface="Comic Sans MS" panose="030F0702030302020204" pitchFamily="66" charset="0"/>
              </a:rPr>
              <a:t> d’Auriol.. Sous l’Empire, les règlementations édictées par le Conseil municipal au sujet des cabarets se multiplient ( fermeture « </a:t>
            </a:r>
            <a:r>
              <a:rPr lang="fr-FR" sz="1200" i="1" dirty="0" smtClean="0">
                <a:solidFill>
                  <a:prstClr val="black"/>
                </a:solidFill>
                <a:latin typeface="Comic Sans MS" panose="030F0702030302020204" pitchFamily="66" charset="0"/>
              </a:rPr>
              <a:t>le dimanche et fêtes pendant les offices divins »</a:t>
            </a:r>
            <a:r>
              <a:rPr lang="fr-FR" sz="1200" dirty="0" smtClean="0">
                <a:solidFill>
                  <a:prstClr val="black"/>
                </a:solidFill>
                <a:latin typeface="Comic Sans MS" panose="030F0702030302020204" pitchFamily="66" charset="0"/>
              </a:rPr>
              <a:t>, </a:t>
            </a:r>
            <a:r>
              <a:rPr lang="fr-FR" sz="1200" i="1" dirty="0" smtClean="0">
                <a:solidFill>
                  <a:prstClr val="black"/>
                </a:solidFill>
                <a:latin typeface="Comic Sans MS" panose="030F0702030302020204" pitchFamily="66" charset="0"/>
              </a:rPr>
              <a:t>« le soir après 20 heures, l’été 21 heures »</a:t>
            </a:r>
            <a:r>
              <a:rPr lang="fr-FR" sz="1200" dirty="0" smtClean="0">
                <a:solidFill>
                  <a:prstClr val="black"/>
                </a:solidFill>
                <a:latin typeface="Comic Sans MS" panose="030F0702030302020204" pitchFamily="66" charset="0"/>
              </a:rPr>
              <a:t> puis l’année suivante </a:t>
            </a:r>
            <a:r>
              <a:rPr lang="fr-FR" sz="1200" i="1" dirty="0" smtClean="0">
                <a:solidFill>
                  <a:prstClr val="black"/>
                </a:solidFill>
                <a:latin typeface="Comic Sans MS" panose="030F0702030302020204" pitchFamily="66" charset="0"/>
              </a:rPr>
              <a:t>« demie heure après le soleil couché</a:t>
            </a:r>
            <a:r>
              <a:rPr lang="fr-FR" sz="1200" baseline="30000" dirty="0" smtClean="0">
                <a:solidFill>
                  <a:prstClr val="black"/>
                </a:solidFill>
                <a:latin typeface="Comic Sans MS" panose="030F0702030302020204" pitchFamily="66" charset="0"/>
              </a:rPr>
              <a:t> *1 </a:t>
            </a:r>
            <a:r>
              <a:rPr lang="fr-FR" sz="1200" i="1" dirty="0" smtClean="0">
                <a:solidFill>
                  <a:prstClr val="black"/>
                </a:solidFill>
                <a:latin typeface="Comic Sans MS" panose="030F0702030302020204" pitchFamily="66" charset="0"/>
              </a:rPr>
              <a:t>»</a:t>
            </a:r>
            <a:r>
              <a:rPr lang="fr-FR" sz="1200" dirty="0" smtClean="0">
                <a:solidFill>
                  <a:prstClr val="black"/>
                </a:solidFill>
                <a:latin typeface="Comic Sans MS" panose="030F0702030302020204" pitchFamily="66" charset="0"/>
              </a:rPr>
              <a:t>),</a:t>
            </a:r>
            <a:r>
              <a:rPr lang="fr-FR" sz="1200" i="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pour surveiller ces lieux de  boisson, source de troubles et de réunions peut être suspectes.. </a:t>
            </a:r>
          </a:p>
          <a:p>
            <a:pPr lvl="0" algn="just"/>
            <a:r>
              <a:rPr lang="fr-FR" sz="1200" i="1" dirty="0" smtClean="0">
                <a:solidFill>
                  <a:prstClr val="black"/>
                </a:solidFill>
                <a:latin typeface="Comic Sans MS" panose="030F0702030302020204" pitchFamily="66" charset="0"/>
              </a:rPr>
              <a:t>     </a:t>
            </a:r>
            <a:r>
              <a:rPr lang="fr-FR" sz="1200" b="1" dirty="0" smtClean="0">
                <a:solidFill>
                  <a:prstClr val="black"/>
                </a:solidFill>
                <a:latin typeface="Comic Sans MS" panose="030F0702030302020204" pitchFamily="66" charset="0"/>
              </a:rPr>
              <a:t>La construction, réparations et agrandissement des maisons </a:t>
            </a:r>
            <a:r>
              <a:rPr lang="fr-FR" sz="1200" dirty="0" smtClean="0">
                <a:solidFill>
                  <a:prstClr val="black"/>
                </a:solidFill>
                <a:latin typeface="Comic Sans MS" panose="030F0702030302020204" pitchFamily="66" charset="0"/>
              </a:rPr>
              <a:t>donnent du travail à trois maçons et un ou deux tailleurs de pierre ; un </a:t>
            </a:r>
            <a:r>
              <a:rPr lang="fr-FR" sz="1200" dirty="0" err="1" smtClean="0">
                <a:solidFill>
                  <a:prstClr val="black"/>
                </a:solidFill>
                <a:latin typeface="Comic Sans MS" panose="030F0702030302020204" pitchFamily="66" charset="0"/>
              </a:rPr>
              <a:t>broquier</a:t>
            </a:r>
            <a:r>
              <a:rPr lang="fr-FR" sz="1200" dirty="0" smtClean="0">
                <a:solidFill>
                  <a:prstClr val="black"/>
                </a:solidFill>
                <a:latin typeface="Comic Sans MS" panose="030F0702030302020204" pitchFamily="66" charset="0"/>
              </a:rPr>
              <a:t> de </a:t>
            </a:r>
            <a:r>
              <a:rPr lang="fr-FR" sz="1200" dirty="0" err="1" smtClean="0">
                <a:solidFill>
                  <a:prstClr val="black"/>
                </a:solidFill>
                <a:latin typeface="Comic Sans MS" panose="030F0702030302020204" pitchFamily="66" charset="0"/>
              </a:rPr>
              <a:t>Chazelles</a:t>
            </a:r>
            <a:r>
              <a:rPr lang="fr-FR" sz="1200" dirty="0" smtClean="0">
                <a:solidFill>
                  <a:prstClr val="black"/>
                </a:solidFill>
                <a:latin typeface="Comic Sans MS" panose="030F0702030302020204" pitchFamily="66" charset="0"/>
              </a:rPr>
              <a:t> fournit des ustensiles et récipients pour la vie domestique. Un maréchal ferrant, dont le statut est privilégié comme celui du meunier, est en même temps maréchal à forge fabriquant des outils  pour les travaux agricoles. </a:t>
            </a:r>
          </a:p>
          <a:p>
            <a:pPr lvl="0" algn="just"/>
            <a:endParaRPr lang="fr-FR" sz="1200"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    La plus grande part des activités artisanales travaillent sur les produits de la paroisse: céréales de boulangerie, vin et eau de vie, bétail, soie et laine, le bois, la pierre et des graviers (gravières au bord de </a:t>
            </a:r>
            <a:r>
              <a:rPr lang="fr-FR" sz="1200" dirty="0" err="1" smtClean="0">
                <a:solidFill>
                  <a:prstClr val="black"/>
                </a:solidFill>
                <a:latin typeface="Comic Sans MS" panose="030F0702030302020204" pitchFamily="66" charset="0"/>
              </a:rPr>
              <a:t>Claysse</a:t>
            </a:r>
            <a:r>
              <a:rPr lang="fr-FR" sz="1200" dirty="0" smtClean="0">
                <a:solidFill>
                  <a:prstClr val="black"/>
                </a:solidFill>
                <a:latin typeface="Comic Sans MS" panose="030F0702030302020204" pitchFamily="66" charset="0"/>
              </a:rPr>
              <a:t>) et la chaux ( fours à chaux)… Elles dépendent aussi d’approvisionnements extérieurs: le fer ( voir l’achat de fer par la verrerie à </a:t>
            </a:r>
            <a:r>
              <a:rPr lang="fr-FR" sz="1200" dirty="0" err="1" smtClean="0">
                <a:solidFill>
                  <a:prstClr val="black"/>
                </a:solidFill>
                <a:latin typeface="Comic Sans MS" panose="030F0702030302020204" pitchFamily="66" charset="0"/>
              </a:rPr>
              <a:t>Bagnols</a:t>
            </a:r>
            <a:r>
              <a:rPr lang="fr-FR" sz="1200" dirty="0" smtClean="0">
                <a:solidFill>
                  <a:prstClr val="black"/>
                </a:solidFill>
                <a:latin typeface="Comic Sans MS" panose="030F0702030302020204" pitchFamily="66" charset="0"/>
              </a:rPr>
              <a:t>), le cuir (</a:t>
            </a:r>
            <a:r>
              <a:rPr lang="fr-FR" sz="1200" dirty="0" err="1" smtClean="0">
                <a:solidFill>
                  <a:prstClr val="black"/>
                </a:solidFill>
                <a:latin typeface="Comic Sans MS" panose="030F0702030302020204" pitchFamily="66" charset="0"/>
              </a:rPr>
              <a:t>Cassagne</a:t>
            </a:r>
            <a:r>
              <a:rPr lang="fr-FR" sz="1200" dirty="0" smtClean="0">
                <a:solidFill>
                  <a:prstClr val="black"/>
                </a:solidFill>
                <a:latin typeface="Comic Sans MS" panose="030F0702030302020204" pitchFamily="66" charset="0"/>
              </a:rPr>
              <a:t>, cordonnier va chercher du cuir à la foire de Beaucaire) mais aussi des céréales produites en quantité insuffisante et irrégulière dans la paroisse qu’il faut acheter auprès des </a:t>
            </a:r>
            <a:r>
              <a:rPr lang="fr-FR" sz="1200" i="1" dirty="0" smtClean="0">
                <a:solidFill>
                  <a:prstClr val="black"/>
                </a:solidFill>
                <a:latin typeface="Comic Sans MS" panose="030F0702030302020204" pitchFamily="66" charset="0"/>
              </a:rPr>
              <a:t>« négociants de la ville de St </a:t>
            </a:r>
            <a:r>
              <a:rPr lang="fr-FR" sz="1200" i="1" dirty="0" err="1" smtClean="0">
                <a:solidFill>
                  <a:prstClr val="black"/>
                </a:solidFill>
                <a:latin typeface="Comic Sans MS" panose="030F0702030302020204" pitchFamily="66" charset="0"/>
              </a:rPr>
              <a:t>Ambroix</a:t>
            </a:r>
            <a:r>
              <a:rPr lang="fr-FR" sz="1200" i="1" dirty="0" smtClean="0">
                <a:solidFill>
                  <a:prstClr val="black"/>
                </a:solidFill>
                <a:latin typeface="Comic Sans MS" panose="030F0702030302020204" pitchFamily="66" charset="0"/>
              </a:rPr>
              <a:t> où se tient le plus proche marché de la commune où les habitants qui manquaient de grains en trouvaient à crédit</a:t>
            </a:r>
            <a:r>
              <a:rPr lang="fr-FR" sz="1200" baseline="30000" dirty="0" smtClean="0">
                <a:solidFill>
                  <a:prstClr val="black"/>
                </a:solidFill>
                <a:latin typeface="Comic Sans MS" panose="030F0702030302020204" pitchFamily="66" charset="0"/>
              </a:rPr>
              <a:t> *1 </a:t>
            </a:r>
            <a:r>
              <a:rPr lang="fr-FR" sz="1200" i="1" dirty="0" smtClean="0">
                <a:solidFill>
                  <a:prstClr val="black"/>
                </a:solidFill>
                <a:latin typeface="Comic Sans MS" panose="030F0702030302020204" pitchFamily="66" charset="0"/>
              </a:rPr>
              <a:t> » </a:t>
            </a:r>
            <a:r>
              <a:rPr lang="fr-FR" sz="1200" dirty="0" smtClean="0">
                <a:solidFill>
                  <a:prstClr val="black"/>
                </a:solidFill>
                <a:latin typeface="Comic Sans MS" panose="030F0702030302020204" pitchFamily="66" charset="0"/>
              </a:rPr>
              <a:t>( en attendant la récolte des cocons) , de même pour les châtaignes rares à St André.. C’est essentiellement la soie qui fait l’objet de ventes à l’extérieur. Le commerce des habitants </a:t>
            </a:r>
            <a:r>
              <a:rPr lang="fr-FR" sz="1200" dirty="0">
                <a:solidFill>
                  <a:prstClr val="black"/>
                </a:solidFill>
                <a:latin typeface="Comic Sans MS" panose="030F0702030302020204" pitchFamily="66" charset="0"/>
              </a:rPr>
              <a:t>de la paroisse (pour les achats et ventes hors du village que l’on peut connaître dans nos documents ) reste limité pour l’essentiel, vers St </a:t>
            </a:r>
            <a:r>
              <a:rPr lang="fr-FR" sz="1200" dirty="0" err="1">
                <a:solidFill>
                  <a:prstClr val="black"/>
                </a:solidFill>
                <a:latin typeface="Comic Sans MS" panose="030F0702030302020204" pitchFamily="66" charset="0"/>
              </a:rPr>
              <a:t>Ambroix</a:t>
            </a:r>
            <a:r>
              <a:rPr lang="fr-FR" sz="1200" dirty="0">
                <a:solidFill>
                  <a:prstClr val="black"/>
                </a:solidFill>
                <a:latin typeface="Comic Sans MS" panose="030F0702030302020204" pitchFamily="66" charset="0"/>
              </a:rPr>
              <a:t> et Alès, Aubenas et </a:t>
            </a:r>
            <a:r>
              <a:rPr lang="fr-FR" sz="1200" dirty="0" smtClean="0">
                <a:solidFill>
                  <a:prstClr val="black"/>
                </a:solidFill>
                <a:latin typeface="Comic Sans MS" panose="030F0702030302020204" pitchFamily="66" charset="0"/>
              </a:rPr>
              <a:t>Beaucaire exceptionnellement pour la foire… </a:t>
            </a:r>
          </a:p>
          <a:p>
            <a:pPr lvl="0" algn="just"/>
            <a:endParaRPr lang="fr-FR" sz="1200" b="1" dirty="0">
              <a:solidFill>
                <a:prstClr val="black"/>
              </a:solidFill>
              <a:latin typeface="Comic Sans MS" panose="030F0702030302020204" pitchFamily="66" charset="0"/>
            </a:endParaRPr>
          </a:p>
          <a:p>
            <a:pPr lvl="0" algn="just"/>
            <a:r>
              <a:rPr lang="fr-FR" sz="1200" b="1" dirty="0" smtClean="0">
                <a:solidFill>
                  <a:prstClr val="black"/>
                </a:solidFill>
                <a:latin typeface="Comic Sans MS" panose="030F0702030302020204" pitchFamily="66" charset="0"/>
              </a:rPr>
              <a:t>    Le </a:t>
            </a:r>
            <a:r>
              <a:rPr lang="fr-FR" sz="1200" b="1" dirty="0">
                <a:solidFill>
                  <a:prstClr val="black"/>
                </a:solidFill>
                <a:latin typeface="Comic Sans MS" panose="030F0702030302020204" pitchFamily="66" charset="0"/>
              </a:rPr>
              <a:t>cahier des doléances </a:t>
            </a:r>
            <a:r>
              <a:rPr lang="fr-FR" sz="1200" b="1" dirty="0" smtClean="0">
                <a:solidFill>
                  <a:prstClr val="black"/>
                </a:solidFill>
                <a:latin typeface="Comic Sans MS" panose="030F0702030302020204" pitchFamily="66" charset="0"/>
              </a:rPr>
              <a:t>en 1789 met </a:t>
            </a:r>
            <a:r>
              <a:rPr lang="fr-FR" sz="1200" b="1" dirty="0">
                <a:solidFill>
                  <a:prstClr val="black"/>
                </a:solidFill>
                <a:latin typeface="Comic Sans MS" panose="030F0702030302020204" pitchFamily="66" charset="0"/>
              </a:rPr>
              <a:t>en cause l’état des chemins </a:t>
            </a:r>
            <a:r>
              <a:rPr lang="fr-FR" sz="1200" dirty="0">
                <a:solidFill>
                  <a:prstClr val="black"/>
                </a:solidFill>
                <a:latin typeface="Comic Sans MS" panose="030F0702030302020204" pitchFamily="66" charset="0"/>
              </a:rPr>
              <a:t>«</a:t>
            </a:r>
            <a:r>
              <a:rPr lang="fr-FR" sz="1200" i="1" dirty="0">
                <a:solidFill>
                  <a:prstClr val="black"/>
                </a:solidFill>
                <a:latin typeface="Comic Sans MS" panose="030F0702030302020204" pitchFamily="66" charset="0"/>
              </a:rPr>
              <a:t> on nous refuse de réparer nos chemins de traverse qui nous sont de nécessité indispensable pour le transport de nos </a:t>
            </a:r>
            <a:r>
              <a:rPr lang="fr-FR" sz="1200" i="1" dirty="0" smtClean="0">
                <a:solidFill>
                  <a:prstClr val="black"/>
                </a:solidFill>
                <a:latin typeface="Comic Sans MS" panose="030F0702030302020204" pitchFamily="66" charset="0"/>
              </a:rPr>
              <a:t>récoltes</a:t>
            </a:r>
            <a:r>
              <a:rPr lang="fr-FR" sz="1200" baseline="30000" dirty="0" smtClean="0">
                <a:solidFill>
                  <a:prstClr val="black"/>
                </a:solidFill>
                <a:latin typeface="Comic Sans MS" panose="030F0702030302020204" pitchFamily="66" charset="0"/>
              </a:rPr>
              <a:t> *2 </a:t>
            </a:r>
            <a:r>
              <a:rPr lang="fr-FR" sz="1200" i="1" dirty="0">
                <a:solidFill>
                  <a:prstClr val="black"/>
                </a:solidFill>
                <a:latin typeface="Comic Sans MS" panose="030F0702030302020204" pitchFamily="66" charset="0"/>
              </a:rPr>
              <a:t> » </a:t>
            </a:r>
            <a:r>
              <a:rPr lang="fr-FR" sz="1200" dirty="0">
                <a:solidFill>
                  <a:prstClr val="black"/>
                </a:solidFill>
                <a:latin typeface="Comic Sans MS" panose="030F0702030302020204" pitchFamily="66" charset="0"/>
              </a:rPr>
              <a:t>Début XIXème, le conseil municipal délibère sur « les </a:t>
            </a:r>
            <a:r>
              <a:rPr lang="fr-FR" sz="1200" i="1" dirty="0">
                <a:solidFill>
                  <a:prstClr val="black"/>
                </a:solidFill>
                <a:latin typeface="Comic Sans MS" panose="030F0702030302020204" pitchFamily="66" charset="0"/>
              </a:rPr>
              <a:t>réparations à faire aux chemins vicinaux </a:t>
            </a:r>
            <a:r>
              <a:rPr lang="fr-FR" sz="1200" dirty="0">
                <a:solidFill>
                  <a:prstClr val="black"/>
                </a:solidFill>
                <a:latin typeface="Comic Sans MS" panose="030F0702030302020204" pitchFamily="66" charset="0"/>
              </a:rPr>
              <a:t>(notamment  celui de St Sauveur à Banne à réparer au Saut du </a:t>
            </a:r>
            <a:r>
              <a:rPr lang="fr-FR" sz="1200" dirty="0" smtClean="0">
                <a:solidFill>
                  <a:prstClr val="black"/>
                </a:solidFill>
                <a:latin typeface="Comic Sans MS" panose="030F0702030302020204" pitchFamily="66" charset="0"/>
              </a:rPr>
              <a:t>loup entre </a:t>
            </a:r>
            <a:r>
              <a:rPr lang="fr-FR" sz="1200" dirty="0">
                <a:solidFill>
                  <a:prstClr val="black"/>
                </a:solidFill>
                <a:latin typeface="Comic Sans MS" panose="030F0702030302020204" pitchFamily="66" charset="0"/>
              </a:rPr>
              <a:t>St Sauveur et St André) </a:t>
            </a:r>
            <a:r>
              <a:rPr lang="fr-FR" sz="1200" i="1" dirty="0">
                <a:solidFill>
                  <a:prstClr val="black"/>
                </a:solidFill>
                <a:latin typeface="Comic Sans MS" panose="030F0702030302020204" pitchFamily="66" charset="0"/>
              </a:rPr>
              <a:t>qui aboutissent au grand chemin d’Aubenas à Alès seul qui traverse la  commune et qui est devenu impraticable n’ayant reçu aucun entretien depuis quinze ans ».. ( </a:t>
            </a:r>
            <a:r>
              <a:rPr lang="fr-FR" sz="1200" dirty="0">
                <a:solidFill>
                  <a:prstClr val="black"/>
                </a:solidFill>
                <a:latin typeface="Comic Sans MS" panose="030F0702030302020204" pitchFamily="66" charset="0"/>
              </a:rPr>
              <a:t>ce qui peut laisser supposer qu’avant la Révolution, il était entretenu et utilisé</a:t>
            </a:r>
            <a:r>
              <a:rPr lang="fr-FR" sz="1200" i="1" dirty="0">
                <a:solidFill>
                  <a:prstClr val="black"/>
                </a:solidFill>
                <a:latin typeface="Comic Sans MS" panose="030F0702030302020204" pitchFamily="66" charset="0"/>
              </a:rPr>
              <a:t>). « Les voituriers ont quasiment abandonné ce chemin.. A la dernière foire de Beaucaire, les marchandises  expédiées de cette ville pour l’arrondissement de L’argentière passèrent par une  autre route</a:t>
            </a:r>
            <a:r>
              <a:rPr lang="fr-FR" sz="1200" dirty="0">
                <a:solidFill>
                  <a:prstClr val="black"/>
                </a:solidFill>
                <a:latin typeface="Comic Sans MS" panose="030F0702030302020204" pitchFamily="66" charset="0"/>
              </a:rPr>
              <a:t> </a:t>
            </a:r>
            <a:r>
              <a:rPr lang="fr-FR" sz="1200" baseline="30000" dirty="0" smtClean="0">
                <a:solidFill>
                  <a:prstClr val="black"/>
                </a:solidFill>
                <a:latin typeface="Comic Sans MS" panose="030F0702030302020204" pitchFamily="66" charset="0"/>
              </a:rPr>
              <a:t>*1 </a:t>
            </a:r>
            <a:r>
              <a:rPr lang="fr-FR" sz="1200" dirty="0" smtClean="0">
                <a:solidFill>
                  <a:prstClr val="black"/>
                </a:solidFill>
                <a:latin typeface="Comic Sans MS" panose="030F0702030302020204" pitchFamily="66" charset="0"/>
              </a:rPr>
              <a:t>»…</a:t>
            </a:r>
            <a:r>
              <a:rPr lang="fr-FR" sz="1200" i="1" dirty="0" smtClean="0">
                <a:solidFill>
                  <a:prstClr val="black"/>
                </a:solidFill>
                <a:latin typeface="Comic Sans MS" panose="030F0702030302020204" pitchFamily="66" charset="0"/>
              </a:rPr>
              <a:t> </a:t>
            </a:r>
            <a:r>
              <a:rPr lang="fr-FR" sz="1200" dirty="0">
                <a:solidFill>
                  <a:prstClr val="black"/>
                </a:solidFill>
                <a:latin typeface="Comic Sans MS" panose="030F0702030302020204" pitchFamily="66" charset="0"/>
              </a:rPr>
              <a:t>pour le </a:t>
            </a:r>
            <a:r>
              <a:rPr lang="fr-FR" sz="1200" dirty="0" smtClean="0">
                <a:solidFill>
                  <a:prstClr val="black"/>
                </a:solidFill>
                <a:latin typeface="Comic Sans MS" panose="030F0702030302020204" pitchFamily="66" charset="0"/>
              </a:rPr>
              <a:t>malheur des deux aubergistes établis à St André sur le grand chemin . En conséquence, </a:t>
            </a:r>
          </a:p>
          <a:p>
            <a:pPr lvl="0" algn="just"/>
            <a:endParaRPr lang="fr-FR" sz="1200" baseline="30000" dirty="0" smtClean="0">
              <a:solidFill>
                <a:prstClr val="black"/>
              </a:solidFill>
              <a:latin typeface="Comic Sans MS" panose="030F0702030302020204" pitchFamily="66" charset="0"/>
            </a:endParaRPr>
          </a:p>
          <a:p>
            <a:pPr lvl="0" algn="just"/>
            <a:r>
              <a:rPr lang="fr-FR" sz="1200" baseline="30000" dirty="0" smtClean="0">
                <a:solidFill>
                  <a:prstClr val="black"/>
                </a:solidFill>
                <a:latin typeface="Comic Sans MS" panose="030F0702030302020204" pitchFamily="66" charset="0"/>
              </a:rPr>
              <a:t>*1 </a:t>
            </a:r>
            <a:r>
              <a:rPr lang="fr-FR" sz="1000" dirty="0" smtClean="0">
                <a:solidFill>
                  <a:prstClr val="black"/>
                </a:solidFill>
                <a:latin typeface="Comic Sans MS" panose="030F0702030302020204" pitchFamily="66" charset="0"/>
              </a:rPr>
              <a:t>Registre des délibérations municipales 1786-1810</a:t>
            </a:r>
          </a:p>
          <a:p>
            <a:pPr lvl="0" algn="just"/>
            <a:r>
              <a:rPr lang="fr-FR" sz="1000" baseline="30000" dirty="0" smtClean="0">
                <a:solidFill>
                  <a:prstClr val="black"/>
                </a:solidFill>
                <a:latin typeface="Comic Sans MS" panose="030F0702030302020204" pitchFamily="66" charset="0"/>
              </a:rPr>
              <a:t>*</a:t>
            </a:r>
            <a:r>
              <a:rPr lang="fr-FR" sz="1200" baseline="30000" dirty="0" smtClean="0">
                <a:solidFill>
                  <a:prstClr val="black"/>
                </a:solidFill>
                <a:latin typeface="Comic Sans MS" panose="030F0702030302020204" pitchFamily="66" charset="0"/>
              </a:rPr>
              <a:t>2</a:t>
            </a:r>
            <a:r>
              <a:rPr lang="fr-FR" sz="1200" dirty="0" smtClean="0">
                <a:solidFill>
                  <a:prstClr val="black"/>
                </a:solidFill>
                <a:latin typeface="Comic Sans MS" panose="030F0702030302020204" pitchFamily="66" charset="0"/>
              </a:rPr>
              <a:t> </a:t>
            </a:r>
            <a:r>
              <a:rPr lang="fr-FR" sz="1000" dirty="0" smtClean="0">
                <a:solidFill>
                  <a:prstClr val="black"/>
                </a:solidFill>
                <a:latin typeface="Comic Sans MS" panose="030F0702030302020204" pitchFamily="66" charset="0"/>
              </a:rPr>
              <a:t>Cahier de doléances</a:t>
            </a:r>
          </a:p>
          <a:p>
            <a:pPr lvl="0" algn="just"/>
            <a:endParaRPr lang="fr-FR" sz="10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r>
              <a:rPr lang="fr-FR" sz="1200" dirty="0">
                <a:solidFill>
                  <a:prstClr val="black"/>
                </a:solidFill>
                <a:latin typeface="Comic Sans MS" panose="030F0702030302020204" pitchFamily="66" charset="0"/>
              </a:rPr>
              <a:t>	</a:t>
            </a: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1133902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07423B1F-28D9-472D-AC32-AF2628CBCB09}"/>
              </a:ext>
            </a:extLst>
          </p:cNvPr>
          <p:cNvSpPr>
            <a:spLocks noGrp="1"/>
          </p:cNvSpPr>
          <p:nvPr>
            <p:ph type="sldNum" sz="quarter" idx="12"/>
          </p:nvPr>
        </p:nvSpPr>
        <p:spPr>
          <a:xfrm>
            <a:off x="5013176" y="8532440"/>
            <a:ext cx="1600200" cy="486833"/>
          </a:xfrm>
        </p:spPr>
        <p:txBody>
          <a:bodyPr/>
          <a:lstStyle/>
          <a:p>
            <a:fld id="{88FF42DF-82A7-4623-8844-46488C73A759}" type="slidenum">
              <a:rPr lang="fr-FR" b="1" smtClean="0">
                <a:solidFill>
                  <a:schemeClr val="tx1"/>
                </a:solidFill>
                <a:latin typeface="Comic Sans MS" pitchFamily="66" charset="0"/>
              </a:rPr>
              <a:pPr/>
              <a:t>23</a:t>
            </a:fld>
            <a:endParaRPr lang="fr-FR" b="1" dirty="0">
              <a:solidFill>
                <a:schemeClr val="tx1"/>
              </a:solidFill>
              <a:latin typeface="Comic Sans MS" pitchFamily="66" charset="0"/>
            </a:endParaRPr>
          </a:p>
        </p:txBody>
      </p:sp>
      <p:sp>
        <p:nvSpPr>
          <p:cNvPr id="3" name="Rectangle 2">
            <a:extLst>
              <a:ext uri="{FF2B5EF4-FFF2-40B4-BE49-F238E27FC236}">
                <a16:creationId xmlns:a16="http://schemas.microsoft.com/office/drawing/2014/main" xmlns="" id="{A5403F1E-5AC3-4790-8901-3EDBD3FD1316}"/>
              </a:ext>
            </a:extLst>
          </p:cNvPr>
          <p:cNvSpPr/>
          <p:nvPr/>
        </p:nvSpPr>
        <p:spPr>
          <a:xfrm>
            <a:off x="260648" y="5173682"/>
            <a:ext cx="6408712" cy="1015663"/>
          </a:xfrm>
          <a:prstGeom prst="rect">
            <a:avLst/>
          </a:prstGeom>
        </p:spPr>
        <p:txBody>
          <a:bodyPr wrap="square">
            <a:spAutoFit/>
          </a:bodyPr>
          <a:lstStyle/>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p:txBody>
      </p:sp>
      <p:sp>
        <p:nvSpPr>
          <p:cNvPr id="6" name="Rectangle 5">
            <a:extLst>
              <a:ext uri="{FF2B5EF4-FFF2-40B4-BE49-F238E27FC236}">
                <a16:creationId xmlns:a16="http://schemas.microsoft.com/office/drawing/2014/main" xmlns="" id="{62FEB839-CF04-45CE-A27D-AB2E2C4DC12B}"/>
              </a:ext>
            </a:extLst>
          </p:cNvPr>
          <p:cNvSpPr/>
          <p:nvPr/>
        </p:nvSpPr>
        <p:spPr>
          <a:xfrm>
            <a:off x="351520" y="357158"/>
            <a:ext cx="6506480" cy="10279737"/>
          </a:xfrm>
          <a:prstGeom prst="rect">
            <a:avLst/>
          </a:prstGeom>
        </p:spPr>
        <p:txBody>
          <a:bodyPr wrap="square">
            <a:spAutoFit/>
          </a:bodyPr>
          <a:lstStyle/>
          <a:p>
            <a:pPr lvl="0" algn="just"/>
            <a:r>
              <a:rPr lang="fr-FR" sz="1200" dirty="0" smtClean="0">
                <a:solidFill>
                  <a:prstClr val="black"/>
                </a:solidFill>
                <a:latin typeface="Comic Sans MS" panose="030F0702030302020204" pitchFamily="66" charset="0"/>
              </a:rPr>
              <a:t>Le conseil demande que le chemin d’Alès à Aubenas soit réparé dans l’année. Ce « grand chemin » est une voie empierrée importante de passage joignant le bas Languedoc aux hautes terres du Massif central: venant d’Alès et St </a:t>
            </a:r>
            <a:r>
              <a:rPr lang="fr-FR" sz="1200" dirty="0" err="1" smtClean="0">
                <a:solidFill>
                  <a:prstClr val="black"/>
                </a:solidFill>
                <a:latin typeface="Comic Sans MS" panose="030F0702030302020204" pitchFamily="66" charset="0"/>
              </a:rPr>
              <a:t>Ambroix</a:t>
            </a:r>
            <a:r>
              <a:rPr lang="fr-FR" sz="1200" dirty="0" smtClean="0">
                <a:solidFill>
                  <a:prstClr val="black"/>
                </a:solidFill>
                <a:latin typeface="Comic Sans MS" panose="030F0702030302020204" pitchFamily="66" charset="0"/>
              </a:rPr>
              <a:t>, il traverse St André  par Pierregras, se partageant  en deux passages à gué sur </a:t>
            </a:r>
            <a:r>
              <a:rPr lang="fr-FR" sz="1200" dirty="0" err="1" smtClean="0">
                <a:solidFill>
                  <a:prstClr val="black"/>
                </a:solidFill>
                <a:latin typeface="Comic Sans MS" panose="030F0702030302020204" pitchFamily="66" charset="0"/>
              </a:rPr>
              <a:t>Claysse</a:t>
            </a:r>
            <a:r>
              <a:rPr lang="fr-FR" sz="1200" dirty="0" smtClean="0">
                <a:solidFill>
                  <a:prstClr val="black"/>
                </a:solidFill>
                <a:latin typeface="Comic Sans MS" panose="030F0702030302020204" pitchFamily="66" charset="0"/>
              </a:rPr>
              <a:t> pour  continuer vers Maisonneuve; mais l’horizon de la plupart des habitants de St André reste restreint malgré cette grande route. Elles sont, aux dires des villageois, essentiellement utilisées par la noblesse et le clergé et peu par eux </a:t>
            </a:r>
            <a:r>
              <a:rPr lang="fr-FR" sz="1200" i="1" dirty="0" smtClean="0">
                <a:solidFill>
                  <a:prstClr val="black"/>
                </a:solidFill>
                <a:latin typeface="Comic Sans MS" panose="030F0702030302020204" pitchFamily="66" charset="0"/>
              </a:rPr>
              <a:t>« alors que nous payons notre portion des sommes employées à la construction des édifices, embellissements des villes principales de la province, du diocèse même, des promenades publiques… Quelle injustice (pour) les habitants de la  campagne! » </a:t>
            </a:r>
            <a:r>
              <a:rPr lang="fr-FR" sz="1200" dirty="0" smtClean="0">
                <a:solidFill>
                  <a:prstClr val="black"/>
                </a:solidFill>
                <a:latin typeface="Comic Sans MS" panose="030F0702030302020204" pitchFamily="66" charset="0"/>
              </a:rPr>
              <a:t>*AD07: 25 B 79</a:t>
            </a:r>
          </a:p>
          <a:p>
            <a:pPr lvl="0" algn="just"/>
            <a:endParaRPr lang="fr-FR" sz="1200" dirty="0" smtClean="0">
              <a:solidFill>
                <a:prstClr val="black"/>
              </a:solidFill>
            </a:endParaRPr>
          </a:p>
          <a:p>
            <a:pPr lvl="0" algn="just"/>
            <a:r>
              <a:rPr lang="fr-FR" sz="1400" b="1" dirty="0" smtClean="0">
                <a:solidFill>
                  <a:prstClr val="black"/>
                </a:solidFill>
                <a:latin typeface="Comic Sans MS" panose="030F0702030302020204" pitchFamily="66" charset="0"/>
              </a:rPr>
              <a:t>    </a:t>
            </a:r>
            <a:r>
              <a:rPr lang="fr-FR" sz="1400" b="1" dirty="0" smtClean="0">
                <a:solidFill>
                  <a:srgbClr val="008000"/>
                </a:solidFill>
                <a:latin typeface="Comic Sans MS" panose="030F0702030302020204" pitchFamily="66" charset="0"/>
              </a:rPr>
              <a:t>D) des notables au service de la communauté villageoise</a:t>
            </a:r>
          </a:p>
          <a:p>
            <a:pPr lvl="0" algn="just"/>
            <a:r>
              <a:rPr lang="fr-FR" sz="1400" b="1" dirty="0" smtClean="0">
                <a:solidFill>
                  <a:srgbClr val="008000"/>
                </a:solidFill>
                <a:latin typeface="Comic Sans MS" panose="030F0702030302020204" pitchFamily="66" charset="0"/>
              </a:rPr>
              <a:t> </a:t>
            </a:r>
          </a:p>
          <a:p>
            <a:pPr lvl="0" algn="just"/>
            <a:r>
              <a:rPr lang="fr-FR" sz="1200" dirty="0" smtClean="0">
                <a:solidFill>
                  <a:prstClr val="black"/>
                </a:solidFill>
                <a:latin typeface="Comic Sans MS" panose="030F0702030302020204" pitchFamily="66" charset="0"/>
              </a:rPr>
              <a:t>    Quelques notables remplissent les fonctions d’</a:t>
            </a:r>
            <a:r>
              <a:rPr lang="fr-FR" sz="1200" b="1" dirty="0" smtClean="0">
                <a:solidFill>
                  <a:prstClr val="black"/>
                </a:solidFill>
                <a:latin typeface="Comic Sans MS" panose="030F0702030302020204" pitchFamily="66" charset="0"/>
              </a:rPr>
              <a:t>administration</a:t>
            </a:r>
            <a:r>
              <a:rPr lang="fr-FR" sz="1200" dirty="0" smtClean="0">
                <a:solidFill>
                  <a:prstClr val="black"/>
                </a:solidFill>
                <a:latin typeface="Comic Sans MS" panose="030F0702030302020204" pitchFamily="66" charset="0"/>
              </a:rPr>
              <a:t> de la communauté et sont en même temps les plus grands propriétaires terriens. Le juge royal, </a:t>
            </a:r>
            <a:r>
              <a:rPr lang="fr-FR" sz="1200" dirty="0" err="1" smtClean="0">
                <a:solidFill>
                  <a:prstClr val="black"/>
                </a:solidFill>
                <a:latin typeface="Comic Sans MS" panose="030F0702030302020204" pitchFamily="66" charset="0"/>
              </a:rPr>
              <a:t>Boissin</a:t>
            </a:r>
            <a:r>
              <a:rPr lang="fr-FR" sz="1200" dirty="0" smtClean="0">
                <a:solidFill>
                  <a:prstClr val="black"/>
                </a:solidFill>
                <a:latin typeface="Comic Sans MS" panose="030F0702030302020204" pitchFamily="66" charset="0"/>
              </a:rPr>
              <a:t> Laroche à St André, les deux notaires royaux </a:t>
            </a:r>
            <a:r>
              <a:rPr lang="fr-FR" sz="1200" dirty="0" err="1" smtClean="0">
                <a:solidFill>
                  <a:prstClr val="black"/>
                </a:solidFill>
                <a:latin typeface="Comic Sans MS" panose="030F0702030302020204" pitchFamily="66" charset="0"/>
              </a:rPr>
              <a:t>Deslèbres</a:t>
            </a:r>
            <a:r>
              <a:rPr lang="fr-FR" sz="1200" dirty="0" smtClean="0">
                <a:solidFill>
                  <a:prstClr val="black"/>
                </a:solidFill>
                <a:latin typeface="Comic Sans MS" panose="030F0702030302020204" pitchFamily="66" charset="0"/>
              </a:rPr>
              <a:t> et </a:t>
            </a:r>
            <a:r>
              <a:rPr lang="fr-FR" sz="1200" dirty="0" err="1" smtClean="0">
                <a:solidFill>
                  <a:prstClr val="black"/>
                </a:solidFill>
                <a:latin typeface="Comic Sans MS" panose="030F0702030302020204" pitchFamily="66" charset="0"/>
              </a:rPr>
              <a:t>Graffand</a:t>
            </a:r>
            <a:r>
              <a:rPr lang="fr-FR" sz="1200" dirty="0" smtClean="0">
                <a:solidFill>
                  <a:prstClr val="black"/>
                </a:solidFill>
                <a:latin typeface="Comic Sans MS" panose="030F0702030302020204" pitchFamily="66" charset="0"/>
              </a:rPr>
              <a:t> à </a:t>
            </a:r>
            <a:r>
              <a:rPr lang="fr-FR" sz="1200" dirty="0" err="1" smtClean="0">
                <a:solidFill>
                  <a:prstClr val="black"/>
                </a:solidFill>
                <a:latin typeface="Comic Sans MS" panose="030F0702030302020204" pitchFamily="66" charset="0"/>
              </a:rPr>
              <a:t>Pierregras</a:t>
            </a:r>
            <a:r>
              <a:rPr lang="fr-FR" sz="1200" dirty="0" smtClean="0">
                <a:solidFill>
                  <a:prstClr val="black"/>
                </a:solidFill>
                <a:latin typeface="Comic Sans MS" panose="030F0702030302020204" pitchFamily="66" charset="0"/>
              </a:rPr>
              <a:t>* sont établis sur la voie de passage du grand chemin qui traverse St André; ils se déplacent souvent chez l’habitant dans les villages proches; ils  jouent en même temps le rôle de « banquiers » prêtant de l’argent, et de juges dans d’autres paroisses ( </a:t>
            </a:r>
            <a:r>
              <a:rPr lang="fr-FR" sz="1200" dirty="0" err="1" smtClean="0">
                <a:solidFill>
                  <a:prstClr val="black"/>
                </a:solidFill>
                <a:latin typeface="Comic Sans MS" panose="030F0702030302020204" pitchFamily="66" charset="0"/>
              </a:rPr>
              <a:t>Deslèbres</a:t>
            </a:r>
            <a:r>
              <a:rPr lang="fr-FR" sz="1200" dirty="0" smtClean="0">
                <a:solidFill>
                  <a:prstClr val="black"/>
                </a:solidFill>
                <a:latin typeface="Comic Sans MS" panose="030F0702030302020204" pitchFamily="66" charset="0"/>
              </a:rPr>
              <a:t> à St Sauveur, </a:t>
            </a:r>
            <a:r>
              <a:rPr lang="fr-FR" sz="1200" dirty="0" err="1" smtClean="0">
                <a:solidFill>
                  <a:prstClr val="black"/>
                </a:solidFill>
                <a:latin typeface="Comic Sans MS" panose="030F0702030302020204" pitchFamily="66" charset="0"/>
              </a:rPr>
              <a:t>Graffand</a:t>
            </a:r>
            <a:r>
              <a:rPr lang="fr-FR" sz="1200" dirty="0" smtClean="0">
                <a:solidFill>
                  <a:prstClr val="black"/>
                </a:solidFill>
                <a:latin typeface="Comic Sans MS" panose="030F0702030302020204" pitchFamily="66" charset="0"/>
              </a:rPr>
              <a:t>, habitant de </a:t>
            </a:r>
            <a:r>
              <a:rPr lang="fr-FR" sz="1200" dirty="0" err="1" smtClean="0">
                <a:solidFill>
                  <a:prstClr val="black"/>
                </a:solidFill>
                <a:latin typeface="Comic Sans MS" panose="030F0702030302020204" pitchFamily="66" charset="0"/>
              </a:rPr>
              <a:t>Chadouillet</a:t>
            </a:r>
            <a:r>
              <a:rPr lang="fr-FR" sz="1200" dirty="0" smtClean="0">
                <a:solidFill>
                  <a:prstClr val="black"/>
                </a:solidFill>
                <a:latin typeface="Comic Sans MS" panose="030F0702030302020204" pitchFamily="66" charset="0"/>
              </a:rPr>
              <a:t> juge de </a:t>
            </a:r>
            <a:r>
              <a:rPr lang="fr-FR" sz="1200" dirty="0" err="1" smtClean="0">
                <a:solidFill>
                  <a:prstClr val="black"/>
                </a:solidFill>
                <a:latin typeface="Comic Sans MS" panose="030F0702030302020204" pitchFamily="66" charset="0"/>
              </a:rPr>
              <a:t>Pazanan</a:t>
            </a:r>
            <a:r>
              <a:rPr lang="fr-FR" sz="1200" u="sng" dirty="0" smtClean="0">
                <a:solidFill>
                  <a:prstClr val="black"/>
                </a:solidFill>
                <a:latin typeface="Comic Sans MS" panose="030F0702030302020204" pitchFamily="66" charset="0"/>
              </a:rPr>
              <a:t>)</a:t>
            </a:r>
            <a:r>
              <a:rPr lang="fr-FR" sz="1200" dirty="0" smtClean="0">
                <a:solidFill>
                  <a:prstClr val="black"/>
                </a:solidFill>
                <a:latin typeface="Comic Sans MS" panose="030F0702030302020204" pitchFamily="66" charset="0"/>
              </a:rPr>
              <a:t>… Jean </a:t>
            </a:r>
            <a:r>
              <a:rPr lang="fr-FR" sz="1200" dirty="0" err="1" smtClean="0">
                <a:solidFill>
                  <a:prstClr val="black"/>
                </a:solidFill>
                <a:latin typeface="Comic Sans MS" panose="030F0702030302020204" pitchFamily="66" charset="0"/>
              </a:rPr>
              <a:t>Malignon</a:t>
            </a:r>
            <a:r>
              <a:rPr lang="fr-FR" sz="1200" dirty="0" smtClean="0">
                <a:solidFill>
                  <a:prstClr val="black"/>
                </a:solidFill>
                <a:latin typeface="Comic Sans MS" panose="030F0702030302020204" pitchFamily="66" charset="0"/>
              </a:rPr>
              <a:t>, revenu le plus élevé de </a:t>
            </a:r>
            <a:r>
              <a:rPr lang="fr-FR" sz="1200" dirty="0" err="1" smtClean="0">
                <a:solidFill>
                  <a:prstClr val="black"/>
                </a:solidFill>
                <a:latin typeface="Comic Sans MS" panose="030F0702030302020204" pitchFamily="66" charset="0"/>
              </a:rPr>
              <a:t>Chadouillet</a:t>
            </a:r>
            <a:r>
              <a:rPr lang="fr-FR" sz="1200" dirty="0" smtClean="0">
                <a:solidFill>
                  <a:prstClr val="black"/>
                </a:solidFill>
                <a:latin typeface="Comic Sans MS" panose="030F0702030302020204" pitchFamily="66" charset="0"/>
              </a:rPr>
              <a:t>, est procureur fiscal.</a:t>
            </a:r>
          </a:p>
          <a:p>
            <a:pPr lvl="0" algn="just"/>
            <a:r>
              <a:rPr lang="fr-FR" sz="1200" b="1" dirty="0" smtClean="0">
                <a:solidFill>
                  <a:prstClr val="black"/>
                </a:solidFill>
                <a:latin typeface="Comic Sans MS" panose="030F0702030302020204" pitchFamily="66" charset="0"/>
              </a:rPr>
              <a:t>   Soignant les corps</a:t>
            </a:r>
            <a:r>
              <a:rPr lang="fr-FR" sz="1200" dirty="0" smtClean="0">
                <a:solidFill>
                  <a:prstClr val="black"/>
                </a:solidFill>
                <a:latin typeface="Comic Sans MS" panose="030F0702030302020204" pitchFamily="66" charset="0"/>
              </a:rPr>
              <a:t>, un maitre chirurgien , Jean chevalier, est présent lors des accouchements des femmes de notables, et probablement ceux difficiles dont on a trace car il y a décès. A sa mort, il n’est pas remplacé.</a:t>
            </a:r>
          </a:p>
          <a:p>
            <a:pPr lvl="0" algn="just"/>
            <a:r>
              <a:rPr lang="fr-FR" sz="1200" b="1" dirty="0" smtClean="0">
                <a:solidFill>
                  <a:prstClr val="black"/>
                </a:solidFill>
                <a:latin typeface="Comic Sans MS" panose="030F0702030302020204" pitchFamily="66" charset="0"/>
              </a:rPr>
              <a:t>   Soignant les âmes et les esprits</a:t>
            </a:r>
            <a:r>
              <a:rPr lang="fr-FR" sz="1200" dirty="0" smtClean="0">
                <a:solidFill>
                  <a:prstClr val="black"/>
                </a:solidFill>
                <a:latin typeface="Comic Sans MS" panose="030F0702030302020204" pitchFamily="66" charset="0"/>
              </a:rPr>
              <a:t>, le curé et son vicaire ainsi que le régent des petites écoles bien qu’ayant un revenu modeste, jouissent du respect des habitants grâce à leur fonction et aussi car ils savent lire et écrire; ils participent à la gestion de la Communauté : le curé tient les registres paroissiaux (naissances, mariages, décès); le régent joue fréquemment le rôle de secrétaire lors des réunions du Conseil ; la municipalité leur fournit un logement, un jardin pour le curé, un salaire et « une chambre à faire les écoles» pour le Régent des petites écoles . Comme dans les écoles de village sous l’Ancien Régime, la fréquentation est conditionnée par le travail des enfants auprès de leur famille: ils doivent s’occuper de la volaille, du petit bétail, nourrir les vers à soie et participer au </a:t>
            </a:r>
            <a:r>
              <a:rPr lang="fr-FR" sz="1200" dirty="0" err="1" smtClean="0">
                <a:solidFill>
                  <a:prstClr val="black"/>
                </a:solidFill>
                <a:latin typeface="Comic Sans MS" panose="030F0702030302020204" pitchFamily="66" charset="0"/>
              </a:rPr>
              <a:t>décoconnage</a:t>
            </a:r>
            <a:r>
              <a:rPr lang="fr-FR" sz="1200" dirty="0" smtClean="0">
                <a:solidFill>
                  <a:prstClr val="black"/>
                </a:solidFill>
                <a:latin typeface="Comic Sans MS" panose="030F0702030302020204" pitchFamily="66" charset="0"/>
              </a:rPr>
              <a:t>, surveiller les plus jeunes enfants…. Les filles aident au travaux ménagers. Peu de place pour l’école! Les adultes sachant signer sont peu nombreux; les rares femmes qui signent (en féminisant leur nom, souvent d’une écriture maladroite </a:t>
            </a:r>
            <a:r>
              <a:rPr lang="fr-FR" sz="1200" dirty="0" err="1" smtClean="0">
                <a:solidFill>
                  <a:prstClr val="black"/>
                </a:solidFill>
                <a:latin typeface="Comic Sans MS" panose="030F0702030302020204" pitchFamily="66" charset="0"/>
              </a:rPr>
              <a:t>Dumasse</a:t>
            </a:r>
            <a:r>
              <a:rPr lang="fr-FR" sz="1200" dirty="0" smtClean="0">
                <a:solidFill>
                  <a:prstClr val="black"/>
                </a:solidFill>
                <a:latin typeface="Comic Sans MS" panose="030F0702030302020204" pitchFamily="66" charset="0"/>
              </a:rPr>
              <a:t>, </a:t>
            </a:r>
            <a:r>
              <a:rPr lang="fr-FR" sz="1200" dirty="0" err="1" smtClean="0">
                <a:solidFill>
                  <a:prstClr val="black"/>
                </a:solidFill>
                <a:latin typeface="Comic Sans MS" panose="030F0702030302020204" pitchFamily="66" charset="0"/>
              </a:rPr>
              <a:t>Boissine</a:t>
            </a:r>
            <a:r>
              <a:rPr lang="fr-FR" sz="1200" dirty="0" smtClean="0">
                <a:solidFill>
                  <a:prstClr val="black"/>
                </a:solidFill>
                <a:latin typeface="Comic Sans MS" panose="030F0702030302020204" pitchFamily="66" charset="0"/>
              </a:rPr>
              <a:t>, </a:t>
            </a:r>
            <a:r>
              <a:rPr lang="fr-FR" sz="1200" dirty="0" err="1" smtClean="0">
                <a:solidFill>
                  <a:prstClr val="black"/>
                </a:solidFill>
                <a:latin typeface="Comic Sans MS" panose="030F0702030302020204" pitchFamily="66" charset="0"/>
              </a:rPr>
              <a:t>Graffande</a:t>
            </a:r>
            <a:r>
              <a:rPr lang="fr-FR" sz="1200" dirty="0" smtClean="0">
                <a:solidFill>
                  <a:prstClr val="black"/>
                </a:solidFill>
                <a:latin typeface="Comic Sans MS" panose="030F0702030302020204" pitchFamily="66" charset="0"/>
              </a:rPr>
              <a:t>..) , appartiennent au groupe des notables: elles ont pu bénéficier de la présence d’un précepteur qui apparait à plusieurs reprises à St André dans la deuxième moitié du XVIIIème.</a:t>
            </a:r>
          </a:p>
          <a:p>
            <a:pPr lvl="0" algn="just"/>
            <a:endParaRPr lang="fr-FR" sz="1200"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   Thérèse Delacroix                                    Elisabeth Dumas</a:t>
            </a:r>
          </a:p>
          <a:p>
            <a:pPr lvl="0" algn="just"/>
            <a:endParaRPr lang="fr-FR" sz="1200"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                                  Marianne </a:t>
            </a:r>
            <a:r>
              <a:rPr lang="fr-FR" sz="1200" dirty="0" err="1" smtClean="0">
                <a:solidFill>
                  <a:prstClr val="black"/>
                </a:solidFill>
                <a:latin typeface="Comic Sans MS" panose="030F0702030302020204" pitchFamily="66" charset="0"/>
              </a:rPr>
              <a:t>Graffand</a:t>
            </a:r>
            <a:r>
              <a:rPr lang="fr-FR" sz="1200" dirty="0" smtClean="0">
                <a:solidFill>
                  <a:prstClr val="black"/>
                </a:solidFill>
                <a:latin typeface="Comic Sans MS" panose="030F0702030302020204" pitchFamily="66" charset="0"/>
              </a:rPr>
              <a:t>                                  Jeanne </a:t>
            </a:r>
            <a:r>
              <a:rPr lang="fr-FR" sz="1200" dirty="0" err="1" smtClean="0">
                <a:solidFill>
                  <a:prstClr val="black"/>
                </a:solidFill>
                <a:latin typeface="Comic Sans MS" panose="030F0702030302020204" pitchFamily="66" charset="0"/>
              </a:rPr>
              <a:t>Boissin</a:t>
            </a:r>
            <a:r>
              <a:rPr lang="fr-FR" sz="1200" dirty="0" smtClean="0">
                <a:solidFill>
                  <a:prstClr val="black"/>
                </a:solidFill>
                <a:latin typeface="Comic Sans MS" panose="030F0702030302020204" pitchFamily="66" charset="0"/>
              </a:rPr>
              <a:t> femme</a:t>
            </a:r>
          </a:p>
          <a:p>
            <a:pPr lvl="0" algn="just"/>
            <a:r>
              <a:rPr lang="fr-FR" sz="1200" dirty="0" smtClean="0">
                <a:solidFill>
                  <a:prstClr val="black"/>
                </a:solidFill>
                <a:latin typeface="Comic Sans MS" panose="030F0702030302020204" pitchFamily="66" charset="0"/>
              </a:rPr>
              <a:t>                                                                                                   de Jean </a:t>
            </a:r>
            <a:r>
              <a:rPr lang="fr-FR" sz="1200" dirty="0" err="1" smtClean="0">
                <a:solidFill>
                  <a:prstClr val="black"/>
                </a:solidFill>
                <a:latin typeface="Comic Sans MS" panose="030F0702030302020204" pitchFamily="66" charset="0"/>
              </a:rPr>
              <a:t>Graffand</a:t>
            </a:r>
            <a:endParaRPr lang="fr-FR" sz="1200" dirty="0" smtClean="0">
              <a:solidFill>
                <a:prstClr val="black"/>
              </a:solidFill>
              <a:latin typeface="Comic Sans MS" panose="030F0702030302020204" pitchFamily="66" charset="0"/>
            </a:endParaRPr>
          </a:p>
          <a:p>
            <a:pPr lvl="0" algn="just"/>
            <a:r>
              <a:rPr lang="fr-FR" sz="1200" b="1" dirty="0" smtClean="0">
                <a:solidFill>
                  <a:prstClr val="black"/>
                </a:solidFill>
                <a:latin typeface="Comic Sans MS" panose="030F0702030302020204" pitchFamily="66" charset="0"/>
              </a:rPr>
              <a:t>                            Signatures de femmes de notables de St André</a:t>
            </a: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  </a:t>
            </a:r>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p:txBody>
      </p:sp>
      <p:pic>
        <p:nvPicPr>
          <p:cNvPr id="1027" name="Picture 3"/>
          <p:cNvPicPr>
            <a:picLocks noChangeAspect="1" noChangeArrowheads="1"/>
          </p:cNvPicPr>
          <p:nvPr/>
        </p:nvPicPr>
        <p:blipFill>
          <a:blip r:embed="rId3" cstate="print"/>
          <a:srcRect/>
          <a:stretch>
            <a:fillRect/>
          </a:stretch>
        </p:blipFill>
        <p:spPr bwMode="auto">
          <a:xfrm>
            <a:off x="4857760" y="7715272"/>
            <a:ext cx="1581150" cy="3905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571480" y="7929586"/>
            <a:ext cx="1285884" cy="40005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2000240" y="7715272"/>
            <a:ext cx="1357322" cy="409575"/>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3571876" y="7929586"/>
            <a:ext cx="1143008" cy="525710"/>
          </a:xfrm>
          <a:prstGeom prst="rect">
            <a:avLst/>
          </a:prstGeom>
          <a:noFill/>
          <a:ln w="9525">
            <a:noFill/>
            <a:miter lim="800000"/>
            <a:headEnd/>
            <a:tailEnd/>
          </a:ln>
          <a:effectLst/>
        </p:spPr>
      </p:pic>
      <p:pic>
        <p:nvPicPr>
          <p:cNvPr id="9" name="Picture 3"/>
          <p:cNvPicPr>
            <a:picLocks noChangeAspect="1" noChangeArrowheads="1"/>
          </p:cNvPicPr>
          <p:nvPr/>
        </p:nvPicPr>
        <p:blipFill>
          <a:blip r:embed="rId7" cstate="print"/>
          <a:srcRect/>
          <a:stretch>
            <a:fillRect/>
          </a:stretch>
        </p:blipFill>
        <p:spPr bwMode="auto">
          <a:xfrm>
            <a:off x="428604" y="8429652"/>
            <a:ext cx="1438771" cy="414366"/>
          </a:xfrm>
          <a:prstGeom prst="rect">
            <a:avLst/>
          </a:prstGeom>
          <a:noFill/>
          <a:ln w="9525">
            <a:noFill/>
            <a:miter lim="800000"/>
            <a:headEnd/>
            <a:tailEnd/>
          </a:ln>
        </p:spPr>
      </p:pic>
      <p:sp>
        <p:nvSpPr>
          <p:cNvPr id="10" name="ZoneTexte 6"/>
          <p:cNvSpPr txBox="1">
            <a:spLocks noChangeArrowheads="1"/>
          </p:cNvSpPr>
          <p:nvPr/>
        </p:nvSpPr>
        <p:spPr bwMode="auto">
          <a:xfrm>
            <a:off x="714356" y="8429652"/>
            <a:ext cx="1484896" cy="276999"/>
          </a:xfrm>
          <a:prstGeom prst="rect">
            <a:avLst/>
          </a:prstGeom>
          <a:noFill/>
          <a:ln w="9525">
            <a:noFill/>
            <a:miter lim="800000"/>
            <a:headEnd/>
            <a:tailEnd/>
          </a:ln>
        </p:spPr>
        <p:txBody>
          <a:bodyPr wrap="square">
            <a:spAutoFit/>
          </a:bodyPr>
          <a:lstStyle/>
          <a:p>
            <a:r>
              <a:rPr lang="fr-FR" sz="1200" dirty="0">
                <a:latin typeface="Calibri" pitchFamily="34" charset="0"/>
              </a:rPr>
              <a:t>M; Th </a:t>
            </a:r>
            <a:r>
              <a:rPr lang="fr-FR" sz="1200" dirty="0" smtClean="0">
                <a:latin typeface="Calibri" pitchFamily="34" charset="0"/>
              </a:rPr>
              <a:t>Roman </a:t>
            </a:r>
            <a:r>
              <a:rPr lang="fr-FR" sz="1200" dirty="0">
                <a:latin typeface="Calibri" pitchFamily="34" charset="0"/>
              </a:rPr>
              <a:t>24 ans</a:t>
            </a:r>
          </a:p>
        </p:txBody>
      </p:sp>
    </p:spTree>
    <p:extLst>
      <p:ext uri="{BB962C8B-B14F-4D97-AF65-F5344CB8AC3E}">
        <p14:creationId xmlns:p14="http://schemas.microsoft.com/office/powerpoint/2010/main" val="1073606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p:cNvPicPr>
            <a:picLocks noChangeAspect="1" noChangeArrowheads="1"/>
          </p:cNvPicPr>
          <p:nvPr/>
        </p:nvPicPr>
        <p:blipFill>
          <a:blip r:embed="rId2" cstate="print">
            <a:lum bright="-10000" contrast="40000"/>
          </a:blip>
          <a:srcRect/>
          <a:stretch>
            <a:fillRect/>
          </a:stretch>
        </p:blipFill>
        <p:spPr bwMode="auto">
          <a:xfrm>
            <a:off x="2143116" y="2500298"/>
            <a:ext cx="1212757" cy="588003"/>
          </a:xfrm>
          <a:prstGeom prst="rect">
            <a:avLst/>
          </a:prstGeom>
          <a:noFill/>
          <a:ln w="9525">
            <a:noFill/>
            <a:miter lim="800000"/>
            <a:headEnd/>
            <a:tailEnd/>
          </a:ln>
          <a:effectLst/>
        </p:spPr>
      </p:pic>
      <p:sp>
        <p:nvSpPr>
          <p:cNvPr id="3" name="ZoneTexte 2"/>
          <p:cNvSpPr txBox="1"/>
          <p:nvPr/>
        </p:nvSpPr>
        <p:spPr>
          <a:xfrm>
            <a:off x="2143116" y="3000364"/>
            <a:ext cx="1357322" cy="276999"/>
          </a:xfrm>
          <a:prstGeom prst="rect">
            <a:avLst/>
          </a:prstGeom>
          <a:noFill/>
        </p:spPr>
        <p:txBody>
          <a:bodyPr wrap="square" rtlCol="0">
            <a:spAutoFit/>
          </a:bodyPr>
          <a:lstStyle/>
          <a:p>
            <a:r>
              <a:rPr lang="fr-FR" sz="1200" b="1" dirty="0" smtClean="0">
                <a:latin typeface="Comic Sans MS" pitchFamily="66" charset="0"/>
              </a:rPr>
              <a:t>J A </a:t>
            </a:r>
            <a:r>
              <a:rPr lang="fr-FR" sz="1200" b="1" dirty="0" err="1" smtClean="0">
                <a:latin typeface="Comic Sans MS" pitchFamily="66" charset="0"/>
              </a:rPr>
              <a:t>Graffand</a:t>
            </a:r>
            <a:endParaRPr lang="fr-FR" sz="1200" b="1" dirty="0">
              <a:latin typeface="Comic Sans MS" pitchFamily="66" charset="0"/>
            </a:endParaRPr>
          </a:p>
        </p:txBody>
      </p:sp>
      <p:pic>
        <p:nvPicPr>
          <p:cNvPr id="4" name="Picture 7"/>
          <p:cNvPicPr>
            <a:picLocks noChangeAspect="1" noChangeArrowheads="1"/>
          </p:cNvPicPr>
          <p:nvPr/>
        </p:nvPicPr>
        <p:blipFill>
          <a:blip r:embed="rId3" cstate="print">
            <a:lum contrast="30000"/>
          </a:blip>
          <a:srcRect/>
          <a:stretch>
            <a:fillRect/>
          </a:stretch>
        </p:blipFill>
        <p:spPr bwMode="auto">
          <a:xfrm>
            <a:off x="1000108" y="2428860"/>
            <a:ext cx="1214446" cy="693151"/>
          </a:xfrm>
          <a:prstGeom prst="rect">
            <a:avLst/>
          </a:prstGeom>
          <a:noFill/>
          <a:ln w="9525">
            <a:noFill/>
            <a:miter lim="800000"/>
            <a:headEnd/>
            <a:tailEnd/>
          </a:ln>
          <a:effectLst/>
        </p:spPr>
      </p:pic>
      <p:pic>
        <p:nvPicPr>
          <p:cNvPr id="5" name="Picture 13"/>
          <p:cNvPicPr>
            <a:picLocks noChangeAspect="1" noChangeArrowheads="1"/>
          </p:cNvPicPr>
          <p:nvPr/>
        </p:nvPicPr>
        <p:blipFill>
          <a:blip r:embed="rId4" cstate="print"/>
          <a:srcRect/>
          <a:stretch>
            <a:fillRect/>
          </a:stretch>
        </p:blipFill>
        <p:spPr bwMode="auto">
          <a:xfrm>
            <a:off x="3357562" y="2500298"/>
            <a:ext cx="1552824" cy="606896"/>
          </a:xfrm>
          <a:prstGeom prst="rect">
            <a:avLst/>
          </a:prstGeom>
          <a:noFill/>
          <a:ln w="9525">
            <a:noFill/>
            <a:miter lim="800000"/>
            <a:headEnd/>
            <a:tailEnd/>
          </a:ln>
          <a:effectLst/>
        </p:spPr>
      </p:pic>
      <p:sp>
        <p:nvSpPr>
          <p:cNvPr id="6" name="ZoneTexte 5"/>
          <p:cNvSpPr txBox="1"/>
          <p:nvPr/>
        </p:nvSpPr>
        <p:spPr>
          <a:xfrm>
            <a:off x="3357562" y="3000364"/>
            <a:ext cx="1428760" cy="276999"/>
          </a:xfrm>
          <a:prstGeom prst="rect">
            <a:avLst/>
          </a:prstGeom>
          <a:noFill/>
        </p:spPr>
        <p:txBody>
          <a:bodyPr wrap="square" rtlCol="0">
            <a:spAutoFit/>
          </a:bodyPr>
          <a:lstStyle/>
          <a:p>
            <a:r>
              <a:rPr lang="fr-FR" sz="1200" b="1" dirty="0" smtClean="0">
                <a:latin typeface="Comic Sans MS" pitchFamily="66" charset="0"/>
              </a:rPr>
              <a:t>J.F.S.</a:t>
            </a:r>
            <a:r>
              <a:rPr lang="fr-FR" sz="1200" b="1" dirty="0" err="1" smtClean="0">
                <a:latin typeface="Comic Sans MS" pitchFamily="66" charset="0"/>
              </a:rPr>
              <a:t>Deslèbres</a:t>
            </a:r>
            <a:endParaRPr lang="fr-FR" sz="1200" b="1" dirty="0">
              <a:latin typeface="Comic Sans MS" pitchFamily="66" charset="0"/>
            </a:endParaRPr>
          </a:p>
        </p:txBody>
      </p:sp>
      <p:pic>
        <p:nvPicPr>
          <p:cNvPr id="7" name="Picture 20"/>
          <p:cNvPicPr>
            <a:picLocks noChangeAspect="1" noChangeArrowheads="1"/>
          </p:cNvPicPr>
          <p:nvPr/>
        </p:nvPicPr>
        <p:blipFill>
          <a:blip r:embed="rId5" cstate="print">
            <a:lum contrast="30000"/>
          </a:blip>
          <a:srcRect/>
          <a:stretch>
            <a:fillRect/>
          </a:stretch>
        </p:blipFill>
        <p:spPr bwMode="auto">
          <a:xfrm>
            <a:off x="285729" y="3714745"/>
            <a:ext cx="1428759" cy="473930"/>
          </a:xfrm>
          <a:prstGeom prst="rect">
            <a:avLst/>
          </a:prstGeom>
          <a:noFill/>
          <a:ln w="9525">
            <a:noFill/>
            <a:miter lim="800000"/>
            <a:headEnd/>
            <a:tailEnd/>
          </a:ln>
          <a:effectLst/>
        </p:spPr>
      </p:pic>
      <p:pic>
        <p:nvPicPr>
          <p:cNvPr id="8" name="Picture 12"/>
          <p:cNvPicPr>
            <a:picLocks noChangeAspect="1" noChangeArrowheads="1"/>
          </p:cNvPicPr>
          <p:nvPr/>
        </p:nvPicPr>
        <p:blipFill>
          <a:blip r:embed="rId6" cstate="print">
            <a:lum bright="10000" contrast="30000"/>
          </a:blip>
          <a:srcRect/>
          <a:stretch>
            <a:fillRect/>
          </a:stretch>
        </p:blipFill>
        <p:spPr bwMode="auto">
          <a:xfrm>
            <a:off x="1785926" y="3714744"/>
            <a:ext cx="1295400" cy="409575"/>
          </a:xfrm>
          <a:prstGeom prst="rect">
            <a:avLst/>
          </a:prstGeom>
          <a:noFill/>
          <a:ln w="9525">
            <a:noFill/>
            <a:miter lim="800000"/>
            <a:headEnd/>
            <a:tailEnd/>
          </a:ln>
        </p:spPr>
      </p:pic>
      <p:pic>
        <p:nvPicPr>
          <p:cNvPr id="9" name="Picture 25"/>
          <p:cNvPicPr>
            <a:picLocks noChangeAspect="1" noChangeArrowheads="1"/>
          </p:cNvPicPr>
          <p:nvPr/>
        </p:nvPicPr>
        <p:blipFill>
          <a:blip r:embed="rId7" cstate="print">
            <a:lum contrast="30000"/>
          </a:blip>
          <a:srcRect/>
          <a:stretch>
            <a:fillRect/>
          </a:stretch>
        </p:blipFill>
        <p:spPr bwMode="auto">
          <a:xfrm>
            <a:off x="3286124" y="3643306"/>
            <a:ext cx="1724025" cy="523875"/>
          </a:xfrm>
          <a:prstGeom prst="rect">
            <a:avLst/>
          </a:prstGeom>
          <a:noFill/>
          <a:ln w="9525">
            <a:noFill/>
            <a:miter lim="800000"/>
            <a:headEnd/>
            <a:tailEnd/>
          </a:ln>
          <a:effectLst/>
        </p:spPr>
      </p:pic>
      <p:pic>
        <p:nvPicPr>
          <p:cNvPr id="10" name="Picture 9"/>
          <p:cNvPicPr>
            <a:picLocks noChangeAspect="1" noChangeArrowheads="1"/>
          </p:cNvPicPr>
          <p:nvPr/>
        </p:nvPicPr>
        <p:blipFill>
          <a:blip r:embed="rId8" cstate="print">
            <a:lum contrast="20000"/>
          </a:blip>
          <a:srcRect/>
          <a:stretch>
            <a:fillRect/>
          </a:stretch>
        </p:blipFill>
        <p:spPr bwMode="auto">
          <a:xfrm>
            <a:off x="1571612" y="4500562"/>
            <a:ext cx="1762125" cy="609600"/>
          </a:xfrm>
          <a:prstGeom prst="rect">
            <a:avLst/>
          </a:prstGeom>
          <a:noFill/>
          <a:ln w="9525">
            <a:noFill/>
            <a:miter lim="800000"/>
            <a:headEnd/>
            <a:tailEnd/>
          </a:ln>
          <a:effectLst/>
        </p:spPr>
      </p:pic>
      <p:sp>
        <p:nvSpPr>
          <p:cNvPr id="11" name="ZoneTexte 20"/>
          <p:cNvSpPr txBox="1">
            <a:spLocks noChangeArrowheads="1"/>
          </p:cNvSpPr>
          <p:nvPr/>
        </p:nvSpPr>
        <p:spPr bwMode="auto">
          <a:xfrm>
            <a:off x="1785926" y="4929190"/>
            <a:ext cx="1500198" cy="461665"/>
          </a:xfrm>
          <a:prstGeom prst="rect">
            <a:avLst/>
          </a:prstGeom>
          <a:noFill/>
          <a:ln w="9525">
            <a:noFill/>
            <a:miter lim="800000"/>
            <a:headEnd/>
            <a:tailEnd/>
          </a:ln>
        </p:spPr>
        <p:txBody>
          <a:bodyPr wrap="square">
            <a:spAutoFit/>
          </a:bodyPr>
          <a:lstStyle/>
          <a:p>
            <a:r>
              <a:rPr lang="fr-FR" sz="1200" b="1" dirty="0" smtClean="0">
                <a:latin typeface="Comic Sans MS" pitchFamily="66" charset="0"/>
              </a:rPr>
              <a:t>Pierre </a:t>
            </a:r>
            <a:r>
              <a:rPr lang="fr-FR" sz="1200" b="1" dirty="0" err="1" smtClean="0">
                <a:latin typeface="Comic Sans MS" pitchFamily="66" charset="0"/>
              </a:rPr>
              <a:t>Bonnaure</a:t>
            </a:r>
            <a:endParaRPr lang="fr-FR" sz="1200" b="1" dirty="0" smtClean="0">
              <a:latin typeface="Comic Sans MS" pitchFamily="66" charset="0"/>
            </a:endParaRPr>
          </a:p>
          <a:p>
            <a:r>
              <a:rPr lang="fr-FR" sz="1200" dirty="0" smtClean="0">
                <a:latin typeface="Comic Sans MS" pitchFamily="66" charset="0"/>
              </a:rPr>
              <a:t>La </a:t>
            </a:r>
            <a:r>
              <a:rPr lang="fr-FR" sz="1200" dirty="0" err="1" smtClean="0">
                <a:latin typeface="Comic Sans MS" pitchFamily="66" charset="0"/>
              </a:rPr>
              <a:t>peyrille</a:t>
            </a:r>
            <a:endParaRPr lang="fr-FR" sz="1200" dirty="0">
              <a:latin typeface="Comic Sans MS" pitchFamily="66" charset="0"/>
            </a:endParaRPr>
          </a:p>
        </p:txBody>
      </p:sp>
      <p:sp>
        <p:nvSpPr>
          <p:cNvPr id="12" name="ZoneTexte 11"/>
          <p:cNvSpPr txBox="1"/>
          <p:nvPr/>
        </p:nvSpPr>
        <p:spPr>
          <a:xfrm>
            <a:off x="1785926" y="4071934"/>
            <a:ext cx="1337226" cy="461665"/>
          </a:xfrm>
          <a:prstGeom prst="rect">
            <a:avLst/>
          </a:prstGeom>
          <a:solidFill>
            <a:schemeClr val="bg1"/>
          </a:solidFill>
        </p:spPr>
        <p:txBody>
          <a:bodyPr wrap="none" rtlCol="0">
            <a:spAutoFit/>
          </a:bodyPr>
          <a:lstStyle/>
          <a:p>
            <a:r>
              <a:rPr lang="fr-FR" sz="1200" b="1" dirty="0" smtClean="0">
                <a:latin typeface="Comic Sans MS" pitchFamily="66" charset="0"/>
              </a:rPr>
              <a:t>Jean </a:t>
            </a:r>
            <a:r>
              <a:rPr lang="fr-FR" sz="1200" b="1" dirty="0" err="1" smtClean="0">
                <a:latin typeface="Comic Sans MS" pitchFamily="66" charset="0"/>
              </a:rPr>
              <a:t>Bonnaure</a:t>
            </a:r>
            <a:r>
              <a:rPr lang="fr-FR" sz="1200" b="1" dirty="0" smtClean="0">
                <a:latin typeface="Comic Sans MS" pitchFamily="66" charset="0"/>
              </a:rPr>
              <a:t> </a:t>
            </a:r>
          </a:p>
          <a:p>
            <a:r>
              <a:rPr lang="fr-FR" sz="1200" dirty="0" smtClean="0">
                <a:latin typeface="Comic Sans MS" pitchFamily="66" charset="0"/>
              </a:rPr>
              <a:t>du </a:t>
            </a:r>
            <a:r>
              <a:rPr lang="fr-FR" sz="1200" dirty="0" err="1" smtClean="0">
                <a:latin typeface="Comic Sans MS" pitchFamily="66" charset="0"/>
              </a:rPr>
              <a:t>Bourdaric</a:t>
            </a:r>
            <a:endParaRPr lang="fr-FR" sz="1200" dirty="0">
              <a:latin typeface="Comic Sans MS" pitchFamily="66" charset="0"/>
            </a:endParaRPr>
          </a:p>
        </p:txBody>
      </p:sp>
      <p:sp>
        <p:nvSpPr>
          <p:cNvPr id="13" name="ZoneTexte 12"/>
          <p:cNvSpPr txBox="1"/>
          <p:nvPr/>
        </p:nvSpPr>
        <p:spPr>
          <a:xfrm>
            <a:off x="3357562" y="4143372"/>
            <a:ext cx="1609736" cy="461665"/>
          </a:xfrm>
          <a:prstGeom prst="rect">
            <a:avLst/>
          </a:prstGeom>
          <a:noFill/>
        </p:spPr>
        <p:txBody>
          <a:bodyPr wrap="none" rtlCol="0">
            <a:spAutoFit/>
          </a:bodyPr>
          <a:lstStyle/>
          <a:p>
            <a:r>
              <a:rPr lang="fr-FR" sz="1200" b="1" dirty="0" smtClean="0">
                <a:latin typeface="Comic Sans MS" pitchFamily="66" charset="0"/>
              </a:rPr>
              <a:t>Mathieu </a:t>
            </a:r>
            <a:r>
              <a:rPr lang="fr-FR" sz="1200" b="1" dirty="0" err="1" smtClean="0">
                <a:latin typeface="Comic Sans MS" pitchFamily="66" charset="0"/>
              </a:rPr>
              <a:t>Desboullet</a:t>
            </a:r>
            <a:endParaRPr lang="fr-FR" sz="1200" b="1" dirty="0" smtClean="0">
              <a:latin typeface="Comic Sans MS" pitchFamily="66" charset="0"/>
            </a:endParaRPr>
          </a:p>
          <a:p>
            <a:r>
              <a:rPr lang="fr-FR" sz="1200" dirty="0" smtClean="0">
                <a:latin typeface="Comic Sans MS" pitchFamily="66" charset="0"/>
              </a:rPr>
              <a:t>Lacroix</a:t>
            </a:r>
            <a:endParaRPr lang="fr-FR" sz="1200" dirty="0">
              <a:latin typeface="Comic Sans MS" pitchFamily="66" charset="0"/>
            </a:endParaRPr>
          </a:p>
        </p:txBody>
      </p:sp>
      <p:sp>
        <p:nvSpPr>
          <p:cNvPr id="14" name="ZoneTexte 13"/>
          <p:cNvSpPr txBox="1"/>
          <p:nvPr/>
        </p:nvSpPr>
        <p:spPr>
          <a:xfrm>
            <a:off x="0" y="4143372"/>
            <a:ext cx="1776448" cy="461665"/>
          </a:xfrm>
          <a:prstGeom prst="rect">
            <a:avLst/>
          </a:prstGeom>
          <a:noFill/>
        </p:spPr>
        <p:txBody>
          <a:bodyPr wrap="none" rtlCol="0">
            <a:spAutoFit/>
          </a:bodyPr>
          <a:lstStyle/>
          <a:p>
            <a:r>
              <a:rPr lang="fr-FR" sz="1200" b="1" dirty="0" smtClean="0">
                <a:latin typeface="Comic Sans MS" pitchFamily="66" charset="0"/>
              </a:rPr>
              <a:t>Antoine </a:t>
            </a:r>
            <a:r>
              <a:rPr lang="fr-FR" sz="1200" b="1" dirty="0" err="1" smtClean="0">
                <a:latin typeface="Comic Sans MS" pitchFamily="66" charset="0"/>
              </a:rPr>
              <a:t>Chamboredon</a:t>
            </a:r>
            <a:endParaRPr lang="fr-FR" sz="1200" b="1" dirty="0" smtClean="0">
              <a:latin typeface="Comic Sans MS" pitchFamily="66" charset="0"/>
            </a:endParaRPr>
          </a:p>
          <a:p>
            <a:r>
              <a:rPr lang="fr-FR" sz="1200" dirty="0" err="1" smtClean="0">
                <a:latin typeface="Comic Sans MS" pitchFamily="66" charset="0"/>
              </a:rPr>
              <a:t>Chadouillet</a:t>
            </a:r>
            <a:endParaRPr lang="fr-FR" sz="1200" dirty="0">
              <a:latin typeface="Comic Sans MS" pitchFamily="66" charset="0"/>
            </a:endParaRPr>
          </a:p>
        </p:txBody>
      </p:sp>
      <p:pic>
        <p:nvPicPr>
          <p:cNvPr id="17" name="Picture 10"/>
          <p:cNvPicPr>
            <a:picLocks noChangeAspect="1" noChangeArrowheads="1"/>
          </p:cNvPicPr>
          <p:nvPr/>
        </p:nvPicPr>
        <p:blipFill>
          <a:blip r:embed="rId9" cstate="print">
            <a:lum contrast="40000"/>
          </a:blip>
          <a:srcRect/>
          <a:stretch>
            <a:fillRect/>
          </a:stretch>
        </p:blipFill>
        <p:spPr bwMode="auto">
          <a:xfrm>
            <a:off x="4929198" y="2428860"/>
            <a:ext cx="1571636" cy="686461"/>
          </a:xfrm>
          <a:prstGeom prst="rect">
            <a:avLst/>
          </a:prstGeom>
          <a:noFill/>
          <a:ln w="9525">
            <a:noFill/>
            <a:miter lim="800000"/>
            <a:headEnd/>
            <a:tailEnd/>
          </a:ln>
        </p:spPr>
      </p:pic>
      <p:sp>
        <p:nvSpPr>
          <p:cNvPr id="16" name="ZoneTexte 15"/>
          <p:cNvSpPr txBox="1">
            <a:spLocks noChangeArrowheads="1"/>
          </p:cNvSpPr>
          <p:nvPr/>
        </p:nvSpPr>
        <p:spPr bwMode="auto">
          <a:xfrm>
            <a:off x="4786322" y="3000364"/>
            <a:ext cx="2071678" cy="276999"/>
          </a:xfrm>
          <a:prstGeom prst="rect">
            <a:avLst/>
          </a:prstGeom>
          <a:noFill/>
          <a:ln w="9525">
            <a:noFill/>
            <a:miter lim="800000"/>
            <a:headEnd/>
            <a:tailEnd/>
          </a:ln>
        </p:spPr>
        <p:txBody>
          <a:bodyPr wrap="square">
            <a:spAutoFit/>
          </a:bodyPr>
          <a:lstStyle/>
          <a:p>
            <a:r>
              <a:rPr lang="fr-FR" sz="1200" b="1" dirty="0" smtClean="0">
                <a:latin typeface="Comic Sans MS" pitchFamily="66" charset="0"/>
              </a:rPr>
              <a:t>Mathieu </a:t>
            </a:r>
            <a:r>
              <a:rPr lang="fr-FR" sz="1200" b="1" dirty="0" err="1" smtClean="0">
                <a:latin typeface="Comic Sans MS" pitchFamily="66" charset="0"/>
              </a:rPr>
              <a:t>Boissin</a:t>
            </a:r>
            <a:r>
              <a:rPr lang="fr-FR" sz="1200" b="1" dirty="0" smtClean="0">
                <a:latin typeface="Comic Sans MS" pitchFamily="66" charset="0"/>
              </a:rPr>
              <a:t> Laroche</a:t>
            </a:r>
            <a:endParaRPr lang="fr-FR" sz="1200" b="1" dirty="0">
              <a:latin typeface="Comic Sans MS" pitchFamily="66" charset="0"/>
            </a:endParaRPr>
          </a:p>
        </p:txBody>
      </p:sp>
      <p:sp>
        <p:nvSpPr>
          <p:cNvPr id="18" name="ZoneTexte 17"/>
          <p:cNvSpPr txBox="1"/>
          <p:nvPr/>
        </p:nvSpPr>
        <p:spPr>
          <a:xfrm>
            <a:off x="0" y="2143108"/>
            <a:ext cx="7063152" cy="6370975"/>
          </a:xfrm>
          <a:prstGeom prst="rect">
            <a:avLst/>
          </a:prstGeom>
          <a:noFill/>
        </p:spPr>
        <p:txBody>
          <a:bodyPr wrap="none" rtlCol="0">
            <a:spAutoFit/>
          </a:bodyPr>
          <a:lstStyle/>
          <a:p>
            <a:r>
              <a:rPr lang="fr-FR" sz="1200" dirty="0" smtClean="0">
                <a:latin typeface="Comic Sans MS" pitchFamily="66" charset="0"/>
              </a:rPr>
              <a:t> </a:t>
            </a:r>
            <a:r>
              <a:rPr lang="fr-FR" sz="1200" b="1" dirty="0" smtClean="0">
                <a:solidFill>
                  <a:srgbClr val="FF0000"/>
                </a:solidFill>
                <a:latin typeface="Comic Sans MS" pitchFamily="66" charset="0"/>
              </a:rPr>
              <a:t>Le curé       les hommes de loi : trois notaires royaux et le juge seigneurial de St André</a:t>
            </a: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r>
              <a:rPr lang="fr-FR" sz="1200" b="1" dirty="0" smtClean="0">
                <a:solidFill>
                  <a:srgbClr val="008000"/>
                </a:solidFill>
                <a:latin typeface="Comic Sans MS" pitchFamily="66" charset="0"/>
              </a:rPr>
              <a:t>De grands propriétaires</a:t>
            </a: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b="1" dirty="0" smtClean="0">
              <a:solidFill>
                <a:schemeClr val="tx2">
                  <a:lumMod val="60000"/>
                  <a:lumOff val="40000"/>
                </a:schemeClr>
              </a:solidFill>
              <a:latin typeface="Comic Sans MS" pitchFamily="66" charset="0"/>
            </a:endParaRPr>
          </a:p>
          <a:p>
            <a:r>
              <a:rPr lang="fr-FR" sz="1200" b="1" dirty="0" smtClean="0">
                <a:solidFill>
                  <a:schemeClr val="tx2">
                    <a:lumMod val="60000"/>
                    <a:lumOff val="40000"/>
                  </a:schemeClr>
                </a:solidFill>
                <a:latin typeface="Comic Sans MS" pitchFamily="66" charset="0"/>
              </a:rPr>
              <a:t>Des artisans </a:t>
            </a:r>
            <a:r>
              <a:rPr lang="fr-FR" sz="1200" dirty="0" smtClean="0">
                <a:latin typeface="Comic Sans MS" pitchFamily="66" charset="0"/>
              </a:rPr>
              <a:t>à l’écriture plus ou moins adroite (meunier et boulanger, métiers essentiels</a:t>
            </a:r>
          </a:p>
          <a:p>
            <a:r>
              <a:rPr lang="fr-FR" sz="1200" dirty="0" smtClean="0">
                <a:latin typeface="Comic Sans MS" pitchFamily="66" charset="0"/>
              </a:rPr>
              <a:t>fortement considérés)</a:t>
            </a: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endParaRPr lang="fr-FR" sz="1200" dirty="0" smtClean="0">
              <a:latin typeface="Comic Sans MS" pitchFamily="66" charset="0"/>
            </a:endParaRPr>
          </a:p>
          <a:p>
            <a:r>
              <a:rPr lang="fr-FR" sz="1200" b="1" dirty="0" smtClean="0">
                <a:solidFill>
                  <a:srgbClr val="92D050"/>
                </a:solidFill>
                <a:latin typeface="Comic Sans MS" pitchFamily="66" charset="0"/>
              </a:rPr>
              <a:t>Quelques rares travailleurs de la terre et un journalier à l’écriture incertaine.</a:t>
            </a:r>
            <a:endParaRPr lang="fr-FR" sz="1200" b="1" dirty="0">
              <a:solidFill>
                <a:srgbClr val="92D050"/>
              </a:solidFill>
              <a:latin typeface="Comic Sans MS" pitchFamily="66" charset="0"/>
            </a:endParaRPr>
          </a:p>
        </p:txBody>
      </p:sp>
      <p:sp>
        <p:nvSpPr>
          <p:cNvPr id="19" name="ZoneTexte 18"/>
          <p:cNvSpPr txBox="1"/>
          <p:nvPr/>
        </p:nvSpPr>
        <p:spPr>
          <a:xfrm>
            <a:off x="1000108" y="3000364"/>
            <a:ext cx="1269899" cy="276999"/>
          </a:xfrm>
          <a:prstGeom prst="rect">
            <a:avLst/>
          </a:prstGeom>
          <a:noFill/>
        </p:spPr>
        <p:txBody>
          <a:bodyPr wrap="none" rtlCol="0">
            <a:spAutoFit/>
          </a:bodyPr>
          <a:lstStyle/>
          <a:p>
            <a:r>
              <a:rPr lang="fr-FR" sz="1200" b="1" dirty="0" smtClean="0">
                <a:latin typeface="Comic Sans MS" pitchFamily="66" charset="0"/>
              </a:rPr>
              <a:t>Jacques Fabre</a:t>
            </a:r>
            <a:endParaRPr lang="fr-FR" sz="1200" b="1" dirty="0">
              <a:latin typeface="Comic Sans MS" pitchFamily="66" charset="0"/>
            </a:endParaRPr>
          </a:p>
        </p:txBody>
      </p:sp>
      <p:pic>
        <p:nvPicPr>
          <p:cNvPr id="20" name="Picture 7"/>
          <p:cNvPicPr>
            <a:picLocks noChangeAspect="1" noChangeArrowheads="1"/>
          </p:cNvPicPr>
          <p:nvPr/>
        </p:nvPicPr>
        <p:blipFill>
          <a:blip r:embed="rId10" cstate="print">
            <a:lum contrast="30000"/>
          </a:blip>
          <a:srcRect l="-1034" r="43156" b="10820"/>
          <a:stretch>
            <a:fillRect/>
          </a:stretch>
        </p:blipFill>
        <p:spPr bwMode="auto">
          <a:xfrm>
            <a:off x="0" y="6286512"/>
            <a:ext cx="1785926" cy="344433"/>
          </a:xfrm>
          <a:prstGeom prst="rect">
            <a:avLst/>
          </a:prstGeom>
          <a:noFill/>
          <a:ln w="9525">
            <a:noFill/>
            <a:miter lim="800000"/>
            <a:headEnd/>
            <a:tailEnd/>
          </a:ln>
        </p:spPr>
      </p:pic>
      <p:pic>
        <p:nvPicPr>
          <p:cNvPr id="21" name="Picture 8"/>
          <p:cNvPicPr>
            <a:picLocks noChangeAspect="1" noChangeArrowheads="1"/>
          </p:cNvPicPr>
          <p:nvPr/>
        </p:nvPicPr>
        <p:blipFill>
          <a:blip r:embed="rId11" cstate="print">
            <a:lum contrast="30000"/>
          </a:blip>
          <a:srcRect/>
          <a:stretch>
            <a:fillRect/>
          </a:stretch>
        </p:blipFill>
        <p:spPr bwMode="auto">
          <a:xfrm>
            <a:off x="2071678" y="7215206"/>
            <a:ext cx="866775" cy="333375"/>
          </a:xfrm>
          <a:prstGeom prst="rect">
            <a:avLst/>
          </a:prstGeom>
          <a:noFill/>
          <a:ln w="9525">
            <a:noFill/>
            <a:miter lim="800000"/>
            <a:headEnd/>
            <a:tailEnd/>
          </a:ln>
        </p:spPr>
      </p:pic>
      <p:sp>
        <p:nvSpPr>
          <p:cNvPr id="22" name="ZoneTexte 13"/>
          <p:cNvSpPr txBox="1">
            <a:spLocks noChangeArrowheads="1"/>
          </p:cNvSpPr>
          <p:nvPr/>
        </p:nvSpPr>
        <p:spPr bwMode="auto">
          <a:xfrm>
            <a:off x="1928802" y="7429520"/>
            <a:ext cx="1415772" cy="461665"/>
          </a:xfrm>
          <a:prstGeom prst="rect">
            <a:avLst/>
          </a:prstGeom>
          <a:noFill/>
          <a:ln w="9525">
            <a:noFill/>
            <a:miter lim="800000"/>
            <a:headEnd/>
            <a:tailEnd/>
          </a:ln>
        </p:spPr>
        <p:txBody>
          <a:bodyPr wrap="none">
            <a:spAutoFit/>
          </a:bodyPr>
          <a:lstStyle/>
          <a:p>
            <a:r>
              <a:rPr lang="fr-FR" sz="1200" dirty="0" smtClean="0">
                <a:latin typeface="Comic Sans MS" pitchFamily="66" charset="0"/>
              </a:rPr>
              <a:t>Baptiste </a:t>
            </a:r>
            <a:r>
              <a:rPr lang="fr-FR" sz="1200" dirty="0" err="1" smtClean="0">
                <a:latin typeface="Comic Sans MS" pitchFamily="66" charset="0"/>
              </a:rPr>
              <a:t>Assénat</a:t>
            </a:r>
            <a:endParaRPr lang="fr-FR" sz="1200" dirty="0" smtClean="0">
              <a:latin typeface="Comic Sans MS" pitchFamily="66" charset="0"/>
            </a:endParaRPr>
          </a:p>
          <a:p>
            <a:r>
              <a:rPr lang="fr-FR" sz="1200" dirty="0" smtClean="0">
                <a:latin typeface="Comic Sans MS" pitchFamily="66" charset="0"/>
              </a:rPr>
              <a:t>Tailleur </a:t>
            </a:r>
            <a:r>
              <a:rPr lang="fr-FR" sz="1200" dirty="0">
                <a:latin typeface="Comic Sans MS" pitchFamily="66" charset="0"/>
              </a:rPr>
              <a:t>d’habits</a:t>
            </a:r>
          </a:p>
        </p:txBody>
      </p:sp>
      <p:pic>
        <p:nvPicPr>
          <p:cNvPr id="23" name="Picture 24"/>
          <p:cNvPicPr>
            <a:picLocks noChangeAspect="1" noChangeArrowheads="1"/>
          </p:cNvPicPr>
          <p:nvPr/>
        </p:nvPicPr>
        <p:blipFill>
          <a:blip r:embed="rId12" cstate="print">
            <a:lum contrast="30000"/>
          </a:blip>
          <a:srcRect/>
          <a:stretch>
            <a:fillRect/>
          </a:stretch>
        </p:blipFill>
        <p:spPr bwMode="auto">
          <a:xfrm>
            <a:off x="3500438" y="5929322"/>
            <a:ext cx="1928826" cy="428628"/>
          </a:xfrm>
          <a:prstGeom prst="rect">
            <a:avLst/>
          </a:prstGeom>
          <a:noFill/>
          <a:ln w="9525">
            <a:noFill/>
            <a:miter lim="800000"/>
            <a:headEnd/>
            <a:tailEnd/>
          </a:ln>
          <a:effectLst/>
        </p:spPr>
      </p:pic>
      <p:sp>
        <p:nvSpPr>
          <p:cNvPr id="24" name="ZoneTexte 23"/>
          <p:cNvSpPr txBox="1"/>
          <p:nvPr/>
        </p:nvSpPr>
        <p:spPr>
          <a:xfrm>
            <a:off x="3500438" y="6286512"/>
            <a:ext cx="1428760" cy="646331"/>
          </a:xfrm>
          <a:prstGeom prst="rect">
            <a:avLst/>
          </a:prstGeom>
          <a:noFill/>
        </p:spPr>
        <p:txBody>
          <a:bodyPr wrap="square" rtlCol="0">
            <a:spAutoFit/>
          </a:bodyPr>
          <a:lstStyle/>
          <a:p>
            <a:r>
              <a:rPr lang="fr-FR" sz="1200" dirty="0" smtClean="0">
                <a:latin typeface="Comic Sans MS" pitchFamily="66" charset="0"/>
              </a:rPr>
              <a:t>Jacques </a:t>
            </a:r>
            <a:r>
              <a:rPr lang="fr-FR" sz="1200" dirty="0" err="1" smtClean="0">
                <a:latin typeface="Comic Sans MS" pitchFamily="66" charset="0"/>
              </a:rPr>
              <a:t>françois</a:t>
            </a:r>
            <a:endParaRPr lang="fr-FR" sz="1200" dirty="0" smtClean="0">
              <a:latin typeface="Comic Sans MS" pitchFamily="66" charset="0"/>
            </a:endParaRPr>
          </a:p>
          <a:p>
            <a:r>
              <a:rPr lang="fr-FR" sz="1200" dirty="0" err="1" smtClean="0">
                <a:latin typeface="Comic Sans MS" pitchFamily="66" charset="0"/>
              </a:rPr>
              <a:t>Malignon</a:t>
            </a:r>
            <a:r>
              <a:rPr lang="fr-FR" sz="1200" dirty="0" smtClean="0">
                <a:latin typeface="Comic Sans MS" pitchFamily="66" charset="0"/>
              </a:rPr>
              <a:t> cardeur de filoselle</a:t>
            </a:r>
            <a:endParaRPr lang="fr-FR" sz="1200" dirty="0">
              <a:latin typeface="Comic Sans MS" pitchFamily="66" charset="0"/>
            </a:endParaRPr>
          </a:p>
        </p:txBody>
      </p:sp>
      <p:pic>
        <p:nvPicPr>
          <p:cNvPr id="25" name="Picture 4"/>
          <p:cNvPicPr>
            <a:picLocks noChangeAspect="1" noChangeArrowheads="1"/>
          </p:cNvPicPr>
          <p:nvPr/>
        </p:nvPicPr>
        <p:blipFill>
          <a:blip r:embed="rId13" cstate="print"/>
          <a:srcRect/>
          <a:stretch>
            <a:fillRect/>
          </a:stretch>
        </p:blipFill>
        <p:spPr bwMode="auto">
          <a:xfrm>
            <a:off x="214290" y="6072198"/>
            <a:ext cx="1285883" cy="360592"/>
          </a:xfrm>
          <a:prstGeom prst="rect">
            <a:avLst/>
          </a:prstGeom>
          <a:solidFill>
            <a:schemeClr val="bg1"/>
          </a:solidFill>
          <a:ln w="9525">
            <a:noFill/>
            <a:miter lim="800000"/>
            <a:headEnd/>
            <a:tailEnd/>
          </a:ln>
          <a:effectLst/>
        </p:spPr>
      </p:pic>
      <p:pic>
        <p:nvPicPr>
          <p:cNvPr id="26" name="Picture 8"/>
          <p:cNvPicPr>
            <a:picLocks noChangeAspect="1" noChangeArrowheads="1"/>
          </p:cNvPicPr>
          <p:nvPr/>
        </p:nvPicPr>
        <p:blipFill>
          <a:blip r:embed="rId14" cstate="print">
            <a:lum contrast="30000"/>
          </a:blip>
          <a:srcRect/>
          <a:stretch>
            <a:fillRect/>
          </a:stretch>
        </p:blipFill>
        <p:spPr bwMode="auto">
          <a:xfrm>
            <a:off x="1714488" y="5857884"/>
            <a:ext cx="1790700" cy="695325"/>
          </a:xfrm>
          <a:prstGeom prst="rect">
            <a:avLst/>
          </a:prstGeom>
          <a:noFill/>
          <a:ln w="9525">
            <a:noFill/>
            <a:miter lim="800000"/>
            <a:headEnd/>
            <a:tailEnd/>
          </a:ln>
          <a:effectLst/>
        </p:spPr>
      </p:pic>
      <p:sp>
        <p:nvSpPr>
          <p:cNvPr id="27" name="ZoneTexte 26"/>
          <p:cNvSpPr txBox="1"/>
          <p:nvPr/>
        </p:nvSpPr>
        <p:spPr>
          <a:xfrm>
            <a:off x="1714488" y="6500826"/>
            <a:ext cx="1848583" cy="461665"/>
          </a:xfrm>
          <a:prstGeom prst="rect">
            <a:avLst/>
          </a:prstGeom>
          <a:noFill/>
        </p:spPr>
        <p:txBody>
          <a:bodyPr wrap="none" rtlCol="0">
            <a:spAutoFit/>
          </a:bodyPr>
          <a:lstStyle/>
          <a:p>
            <a:r>
              <a:rPr lang="fr-FR" sz="1200" dirty="0" err="1" smtClean="0">
                <a:latin typeface="Comic Sans MS" pitchFamily="66" charset="0"/>
              </a:rPr>
              <a:t>J.Baptiste</a:t>
            </a:r>
            <a:r>
              <a:rPr lang="fr-FR" sz="1200" dirty="0" smtClean="0">
                <a:latin typeface="Comic Sans MS" pitchFamily="66" charset="0"/>
              </a:rPr>
              <a:t> </a:t>
            </a:r>
            <a:r>
              <a:rPr lang="fr-FR" sz="1200" dirty="0" err="1" smtClean="0">
                <a:latin typeface="Comic Sans MS" pitchFamily="66" charset="0"/>
              </a:rPr>
              <a:t>Combaluzier</a:t>
            </a:r>
            <a:endParaRPr lang="fr-FR" sz="1200" dirty="0" smtClean="0">
              <a:latin typeface="Comic Sans MS" pitchFamily="66" charset="0"/>
            </a:endParaRPr>
          </a:p>
          <a:p>
            <a:r>
              <a:rPr lang="fr-FR" sz="1200" dirty="0" smtClean="0">
                <a:latin typeface="Comic Sans MS" pitchFamily="66" charset="0"/>
              </a:rPr>
              <a:t>M</a:t>
            </a:r>
            <a:r>
              <a:rPr lang="fr-FR" sz="1200" baseline="30000" dirty="0" smtClean="0">
                <a:latin typeface="Comic Sans MS" pitchFamily="66" charset="0"/>
              </a:rPr>
              <a:t>e</a:t>
            </a:r>
            <a:r>
              <a:rPr lang="fr-FR" sz="1200" dirty="0" smtClean="0">
                <a:latin typeface="Comic Sans MS" pitchFamily="66" charset="0"/>
              </a:rPr>
              <a:t> Boulanger</a:t>
            </a:r>
            <a:endParaRPr lang="fr-FR" sz="1200" dirty="0">
              <a:latin typeface="Comic Sans MS" pitchFamily="66" charset="0"/>
            </a:endParaRPr>
          </a:p>
        </p:txBody>
      </p:sp>
      <p:pic>
        <p:nvPicPr>
          <p:cNvPr id="28" name="Picture 10"/>
          <p:cNvPicPr>
            <a:picLocks noChangeAspect="1" noChangeArrowheads="1"/>
          </p:cNvPicPr>
          <p:nvPr/>
        </p:nvPicPr>
        <p:blipFill>
          <a:blip r:embed="rId15" cstate="print">
            <a:lum contrast="30000"/>
          </a:blip>
          <a:srcRect/>
          <a:stretch>
            <a:fillRect/>
          </a:stretch>
        </p:blipFill>
        <p:spPr bwMode="auto">
          <a:xfrm>
            <a:off x="5500702" y="5857884"/>
            <a:ext cx="1057275" cy="485775"/>
          </a:xfrm>
          <a:prstGeom prst="rect">
            <a:avLst/>
          </a:prstGeom>
          <a:noFill/>
          <a:ln w="9525">
            <a:noFill/>
            <a:miter lim="800000"/>
            <a:headEnd/>
            <a:tailEnd/>
          </a:ln>
          <a:effectLst/>
        </p:spPr>
      </p:pic>
      <p:sp>
        <p:nvSpPr>
          <p:cNvPr id="29" name="ZoneTexte 28"/>
          <p:cNvSpPr txBox="1"/>
          <p:nvPr/>
        </p:nvSpPr>
        <p:spPr>
          <a:xfrm>
            <a:off x="5305972" y="6357950"/>
            <a:ext cx="1552028" cy="461665"/>
          </a:xfrm>
          <a:prstGeom prst="rect">
            <a:avLst/>
          </a:prstGeom>
          <a:noFill/>
        </p:spPr>
        <p:txBody>
          <a:bodyPr wrap="none" rtlCol="0">
            <a:spAutoFit/>
          </a:bodyPr>
          <a:lstStyle/>
          <a:p>
            <a:r>
              <a:rPr lang="fr-FR" sz="1200" dirty="0" smtClean="0">
                <a:latin typeface="Comic Sans MS" pitchFamily="66" charset="0"/>
              </a:rPr>
              <a:t>Joseph </a:t>
            </a:r>
            <a:r>
              <a:rPr lang="fr-FR" sz="1200" dirty="0" err="1" smtClean="0">
                <a:latin typeface="Comic Sans MS" pitchFamily="66" charset="0"/>
              </a:rPr>
              <a:t>Girbon</a:t>
            </a:r>
            <a:r>
              <a:rPr lang="fr-FR" sz="1200" dirty="0" smtClean="0">
                <a:latin typeface="Comic Sans MS" pitchFamily="66" charset="0"/>
              </a:rPr>
              <a:t> </a:t>
            </a:r>
          </a:p>
          <a:p>
            <a:r>
              <a:rPr lang="fr-FR" sz="1200" dirty="0" smtClean="0">
                <a:latin typeface="Comic Sans MS" pitchFamily="66" charset="0"/>
              </a:rPr>
              <a:t>M</a:t>
            </a:r>
            <a:r>
              <a:rPr lang="fr-FR" sz="1200" baseline="30000" dirty="0" smtClean="0">
                <a:latin typeface="Comic Sans MS" pitchFamily="66" charset="0"/>
              </a:rPr>
              <a:t>e</a:t>
            </a:r>
            <a:r>
              <a:rPr lang="fr-FR" sz="1200" dirty="0" smtClean="0">
                <a:latin typeface="Comic Sans MS" pitchFamily="66" charset="0"/>
              </a:rPr>
              <a:t> tailleur d’habits</a:t>
            </a:r>
            <a:endParaRPr lang="fr-FR" sz="1200" dirty="0">
              <a:latin typeface="Comic Sans MS" pitchFamily="66" charset="0"/>
            </a:endParaRPr>
          </a:p>
        </p:txBody>
      </p:sp>
      <p:pic>
        <p:nvPicPr>
          <p:cNvPr id="30" name="Picture 3"/>
          <p:cNvPicPr>
            <a:picLocks noChangeAspect="1" noChangeArrowheads="1"/>
          </p:cNvPicPr>
          <p:nvPr/>
        </p:nvPicPr>
        <p:blipFill>
          <a:blip r:embed="rId16" cstate="print">
            <a:lum bright="10000" contrast="40000"/>
          </a:blip>
          <a:srcRect/>
          <a:stretch>
            <a:fillRect/>
          </a:stretch>
        </p:blipFill>
        <p:spPr bwMode="auto">
          <a:xfrm>
            <a:off x="0" y="2500298"/>
            <a:ext cx="1071570" cy="529003"/>
          </a:xfrm>
          <a:prstGeom prst="rect">
            <a:avLst/>
          </a:prstGeom>
          <a:noFill/>
          <a:ln w="9525">
            <a:noFill/>
            <a:miter lim="800000"/>
            <a:headEnd/>
            <a:tailEnd/>
          </a:ln>
          <a:effectLst/>
        </p:spPr>
      </p:pic>
      <p:sp>
        <p:nvSpPr>
          <p:cNvPr id="31" name="ZoneTexte 30"/>
          <p:cNvSpPr txBox="1"/>
          <p:nvPr/>
        </p:nvSpPr>
        <p:spPr>
          <a:xfrm>
            <a:off x="0" y="3000364"/>
            <a:ext cx="1096775" cy="276999"/>
          </a:xfrm>
          <a:prstGeom prst="rect">
            <a:avLst/>
          </a:prstGeom>
          <a:noFill/>
        </p:spPr>
        <p:txBody>
          <a:bodyPr wrap="none" rtlCol="0">
            <a:spAutoFit/>
          </a:bodyPr>
          <a:lstStyle/>
          <a:p>
            <a:r>
              <a:rPr lang="fr-FR" sz="1200" b="1" dirty="0" err="1" smtClean="0">
                <a:latin typeface="Comic Sans MS" pitchFamily="66" charset="0"/>
              </a:rPr>
              <a:t>J.Chas</a:t>
            </a:r>
            <a:r>
              <a:rPr lang="fr-FR" sz="1200" b="1" dirty="0" smtClean="0">
                <a:latin typeface="Comic Sans MS" pitchFamily="66" charset="0"/>
              </a:rPr>
              <a:t> </a:t>
            </a:r>
            <a:r>
              <a:rPr lang="fr-FR" sz="1200" dirty="0" smtClean="0">
                <a:latin typeface="Comic Sans MS" pitchFamily="66" charset="0"/>
              </a:rPr>
              <a:t>Curé</a:t>
            </a:r>
            <a:endParaRPr lang="fr-FR" sz="1200" dirty="0">
              <a:latin typeface="Comic Sans MS" pitchFamily="66" charset="0"/>
            </a:endParaRPr>
          </a:p>
        </p:txBody>
      </p:sp>
      <p:sp>
        <p:nvSpPr>
          <p:cNvPr id="32" name="ZoneTexte 31"/>
          <p:cNvSpPr txBox="1"/>
          <p:nvPr/>
        </p:nvSpPr>
        <p:spPr>
          <a:xfrm>
            <a:off x="142852" y="6572264"/>
            <a:ext cx="1370888" cy="461665"/>
          </a:xfrm>
          <a:prstGeom prst="rect">
            <a:avLst/>
          </a:prstGeom>
          <a:noFill/>
        </p:spPr>
        <p:txBody>
          <a:bodyPr wrap="none" rtlCol="0">
            <a:spAutoFit/>
          </a:bodyPr>
          <a:lstStyle/>
          <a:p>
            <a:r>
              <a:rPr lang="fr-FR" sz="1200" b="1" dirty="0" smtClean="0">
                <a:latin typeface="Comic Sans MS" pitchFamily="66" charset="0"/>
              </a:rPr>
              <a:t>Joseph </a:t>
            </a:r>
            <a:r>
              <a:rPr lang="fr-FR" sz="1200" b="1" dirty="0" err="1" smtClean="0">
                <a:latin typeface="Comic Sans MS" pitchFamily="66" charset="0"/>
              </a:rPr>
              <a:t>Brahic</a:t>
            </a:r>
            <a:r>
              <a:rPr lang="fr-FR" sz="1200" b="1" dirty="0" smtClean="0">
                <a:latin typeface="Comic Sans MS" pitchFamily="66" charset="0"/>
              </a:rPr>
              <a:t> </a:t>
            </a:r>
          </a:p>
          <a:p>
            <a:r>
              <a:rPr lang="fr-FR" sz="1200" dirty="0" smtClean="0">
                <a:latin typeface="Comic Sans MS" pitchFamily="66" charset="0"/>
              </a:rPr>
              <a:t>ou Brait meunier</a:t>
            </a:r>
            <a:endParaRPr lang="fr-FR" sz="1200" dirty="0">
              <a:latin typeface="Comic Sans MS" pitchFamily="66" charset="0"/>
            </a:endParaRPr>
          </a:p>
        </p:txBody>
      </p:sp>
      <p:pic>
        <p:nvPicPr>
          <p:cNvPr id="33" name="Picture 13"/>
          <p:cNvPicPr>
            <a:picLocks noChangeAspect="1" noChangeArrowheads="1"/>
          </p:cNvPicPr>
          <p:nvPr/>
        </p:nvPicPr>
        <p:blipFill>
          <a:blip r:embed="rId17" cstate="print">
            <a:lum contrast="30000"/>
          </a:blip>
          <a:srcRect/>
          <a:stretch>
            <a:fillRect/>
          </a:stretch>
        </p:blipFill>
        <p:spPr bwMode="auto">
          <a:xfrm>
            <a:off x="142852" y="7039272"/>
            <a:ext cx="1476375" cy="466725"/>
          </a:xfrm>
          <a:prstGeom prst="rect">
            <a:avLst/>
          </a:prstGeom>
          <a:noFill/>
          <a:ln w="9525">
            <a:noFill/>
            <a:miter lim="800000"/>
            <a:headEnd/>
            <a:tailEnd/>
          </a:ln>
        </p:spPr>
      </p:pic>
      <p:pic>
        <p:nvPicPr>
          <p:cNvPr id="34" name="Picture 23"/>
          <p:cNvPicPr>
            <a:picLocks noChangeAspect="1" noChangeArrowheads="1"/>
          </p:cNvPicPr>
          <p:nvPr/>
        </p:nvPicPr>
        <p:blipFill>
          <a:blip r:embed="rId18" cstate="print">
            <a:lum contrast="30000"/>
          </a:blip>
          <a:srcRect/>
          <a:stretch>
            <a:fillRect/>
          </a:stretch>
        </p:blipFill>
        <p:spPr bwMode="auto">
          <a:xfrm>
            <a:off x="5143512" y="3714744"/>
            <a:ext cx="1485900" cy="609600"/>
          </a:xfrm>
          <a:prstGeom prst="rect">
            <a:avLst/>
          </a:prstGeom>
          <a:noFill/>
          <a:ln w="9525">
            <a:noFill/>
            <a:miter lim="800000"/>
            <a:headEnd/>
            <a:tailEnd/>
          </a:ln>
          <a:effectLst/>
        </p:spPr>
      </p:pic>
      <p:pic>
        <p:nvPicPr>
          <p:cNvPr id="35" name="Picture 26"/>
          <p:cNvPicPr>
            <a:picLocks noChangeAspect="1" noChangeArrowheads="1"/>
          </p:cNvPicPr>
          <p:nvPr/>
        </p:nvPicPr>
        <p:blipFill>
          <a:blip r:embed="rId19" cstate="print">
            <a:lum contrast="30000"/>
          </a:blip>
          <a:srcRect/>
          <a:stretch>
            <a:fillRect/>
          </a:stretch>
        </p:blipFill>
        <p:spPr bwMode="auto">
          <a:xfrm>
            <a:off x="214290" y="8286776"/>
            <a:ext cx="1214446" cy="360217"/>
          </a:xfrm>
          <a:prstGeom prst="rect">
            <a:avLst/>
          </a:prstGeom>
          <a:noFill/>
          <a:ln w="9525">
            <a:noFill/>
            <a:miter lim="800000"/>
            <a:headEnd/>
            <a:tailEnd/>
          </a:ln>
          <a:effectLst/>
        </p:spPr>
      </p:pic>
      <p:sp>
        <p:nvSpPr>
          <p:cNvPr id="38" name="ZoneTexte 37"/>
          <p:cNvSpPr txBox="1"/>
          <p:nvPr/>
        </p:nvSpPr>
        <p:spPr>
          <a:xfrm>
            <a:off x="142852" y="7500958"/>
            <a:ext cx="1372492" cy="461665"/>
          </a:xfrm>
          <a:prstGeom prst="rect">
            <a:avLst/>
          </a:prstGeom>
          <a:noFill/>
        </p:spPr>
        <p:txBody>
          <a:bodyPr wrap="none" rtlCol="0">
            <a:spAutoFit/>
          </a:bodyPr>
          <a:lstStyle/>
          <a:p>
            <a:r>
              <a:rPr lang="fr-FR" sz="1200" dirty="0" smtClean="0">
                <a:latin typeface="Comic Sans MS" pitchFamily="66" charset="0"/>
              </a:rPr>
              <a:t>Simon </a:t>
            </a:r>
            <a:r>
              <a:rPr lang="fr-FR" sz="1200" dirty="0" err="1" smtClean="0">
                <a:latin typeface="Comic Sans MS" pitchFamily="66" charset="0"/>
              </a:rPr>
              <a:t>Dauverny</a:t>
            </a:r>
            <a:r>
              <a:rPr lang="fr-FR" sz="1200" dirty="0" smtClean="0">
                <a:latin typeface="Comic Sans MS" pitchFamily="66" charset="0"/>
              </a:rPr>
              <a:t> </a:t>
            </a:r>
          </a:p>
          <a:p>
            <a:r>
              <a:rPr lang="fr-FR" sz="1200" dirty="0" smtClean="0">
                <a:latin typeface="Comic Sans MS" pitchFamily="66" charset="0"/>
              </a:rPr>
              <a:t>Me cordonnier</a:t>
            </a:r>
            <a:endParaRPr lang="fr-FR" sz="1200" dirty="0">
              <a:latin typeface="Comic Sans MS" pitchFamily="66" charset="0"/>
            </a:endParaRPr>
          </a:p>
        </p:txBody>
      </p:sp>
      <p:sp>
        <p:nvSpPr>
          <p:cNvPr id="39" name="ZoneTexte 38"/>
          <p:cNvSpPr txBox="1"/>
          <p:nvPr/>
        </p:nvSpPr>
        <p:spPr>
          <a:xfrm>
            <a:off x="4929198" y="4286248"/>
            <a:ext cx="2016899" cy="646331"/>
          </a:xfrm>
          <a:prstGeom prst="rect">
            <a:avLst/>
          </a:prstGeom>
          <a:noFill/>
        </p:spPr>
        <p:txBody>
          <a:bodyPr wrap="none" rtlCol="0">
            <a:spAutoFit/>
          </a:bodyPr>
          <a:lstStyle/>
          <a:p>
            <a:r>
              <a:rPr lang="fr-FR" sz="1200" b="1" dirty="0" smtClean="0">
                <a:latin typeface="Comic Sans MS" pitchFamily="66" charset="0"/>
              </a:rPr>
              <a:t>Jean Dumas</a:t>
            </a:r>
            <a:r>
              <a:rPr lang="fr-FR" sz="1200" dirty="0" smtClean="0">
                <a:latin typeface="Comic Sans MS" pitchFamily="66" charset="0"/>
              </a:rPr>
              <a:t>, important</a:t>
            </a:r>
          </a:p>
          <a:p>
            <a:r>
              <a:rPr lang="fr-FR" sz="1200" dirty="0" smtClean="0">
                <a:latin typeface="Comic Sans MS" pitchFamily="66" charset="0"/>
              </a:rPr>
              <a:t>propriétaire et facturier </a:t>
            </a:r>
          </a:p>
          <a:p>
            <a:r>
              <a:rPr lang="fr-FR" sz="1200" dirty="0" smtClean="0">
                <a:latin typeface="Comic Sans MS" pitchFamily="66" charset="0"/>
              </a:rPr>
              <a:t>en laine</a:t>
            </a:r>
            <a:endParaRPr lang="fr-FR" sz="1200" dirty="0">
              <a:latin typeface="Comic Sans MS" pitchFamily="66" charset="0"/>
            </a:endParaRPr>
          </a:p>
        </p:txBody>
      </p:sp>
      <p:sp>
        <p:nvSpPr>
          <p:cNvPr id="40" name="ZoneTexte 39"/>
          <p:cNvSpPr txBox="1"/>
          <p:nvPr/>
        </p:nvSpPr>
        <p:spPr>
          <a:xfrm>
            <a:off x="1500174" y="8286776"/>
            <a:ext cx="2036135" cy="276999"/>
          </a:xfrm>
          <a:prstGeom prst="rect">
            <a:avLst/>
          </a:prstGeom>
          <a:noFill/>
        </p:spPr>
        <p:txBody>
          <a:bodyPr wrap="none" rtlCol="0">
            <a:spAutoFit/>
          </a:bodyPr>
          <a:lstStyle/>
          <a:p>
            <a:r>
              <a:rPr lang="fr-FR" sz="1200" dirty="0" smtClean="0">
                <a:latin typeface="Comic Sans MS" pitchFamily="66" charset="0"/>
              </a:rPr>
              <a:t>Louis </a:t>
            </a:r>
            <a:r>
              <a:rPr lang="fr-FR" sz="1200" dirty="0" err="1" smtClean="0">
                <a:latin typeface="Comic Sans MS" pitchFamily="66" charset="0"/>
              </a:rPr>
              <a:t>Atteyrac</a:t>
            </a:r>
            <a:r>
              <a:rPr lang="fr-FR" sz="1200" dirty="0" smtClean="0">
                <a:latin typeface="Comic Sans MS" pitchFamily="66" charset="0"/>
              </a:rPr>
              <a:t>, journalier</a:t>
            </a:r>
            <a:endParaRPr lang="fr-FR" sz="1200" dirty="0">
              <a:latin typeface="Comic Sans MS" pitchFamily="66" charset="0"/>
            </a:endParaRPr>
          </a:p>
        </p:txBody>
      </p:sp>
      <p:sp>
        <p:nvSpPr>
          <p:cNvPr id="41" name="ZoneTexte 40"/>
          <p:cNvSpPr txBox="1"/>
          <p:nvPr/>
        </p:nvSpPr>
        <p:spPr>
          <a:xfrm>
            <a:off x="214290" y="142844"/>
            <a:ext cx="6643710" cy="1938992"/>
          </a:xfrm>
          <a:prstGeom prst="rect">
            <a:avLst/>
          </a:prstGeom>
          <a:noFill/>
        </p:spPr>
        <p:txBody>
          <a:bodyPr wrap="square" rtlCol="0">
            <a:spAutoFit/>
          </a:bodyPr>
          <a:lstStyle/>
          <a:p>
            <a:pPr algn="just"/>
            <a:r>
              <a:rPr lang="fr-FR" sz="1200" dirty="0" smtClean="0">
                <a:solidFill>
                  <a:prstClr val="black"/>
                </a:solidFill>
                <a:latin typeface="Comic Sans MS" panose="030F0702030302020204" pitchFamily="66" charset="0"/>
              </a:rPr>
              <a:t>Les hommes qui apposent leurs noms dans les registres paroissiaux appartiennent sans surprise à ce même groupe d’hommes de loi, propriétaires importants, Maître chirurgien mais l’on repère également des artisans,</a:t>
            </a:r>
            <a:r>
              <a:rPr lang="fr-FR" sz="1200" dirty="0" smtClean="0">
                <a:solidFill>
                  <a:srgbClr val="FF0000"/>
                </a:solidFill>
                <a:latin typeface="Comic Sans MS" panose="030F0702030302020204" pitchFamily="66" charset="0"/>
              </a:rPr>
              <a:t> </a:t>
            </a:r>
            <a:r>
              <a:rPr lang="fr-FR" sz="1200" dirty="0" smtClean="0">
                <a:solidFill>
                  <a:prstClr val="black"/>
                </a:solidFill>
                <a:latin typeface="Comic Sans MS" panose="030F0702030302020204" pitchFamily="66" charset="0"/>
              </a:rPr>
              <a:t>d’anciens soldats (sergent, officier).. Pourtant, la maitrise de l’écriture (signatures) est parfois nouvellement acquise à la génération de la fin du siècle. Ainsi, par exemple, Matthieu </a:t>
            </a:r>
            <a:r>
              <a:rPr lang="fr-FR" sz="1200" dirty="0" err="1" smtClean="0">
                <a:solidFill>
                  <a:prstClr val="black"/>
                </a:solidFill>
                <a:latin typeface="Comic Sans MS" panose="030F0702030302020204" pitchFamily="66" charset="0"/>
              </a:rPr>
              <a:t>Duffès</a:t>
            </a:r>
            <a:r>
              <a:rPr lang="fr-FR" sz="1200" dirty="0" smtClean="0">
                <a:solidFill>
                  <a:prstClr val="black"/>
                </a:solidFill>
                <a:latin typeface="Comic Sans MS" panose="030F0702030302020204" pitchFamily="66" charset="0"/>
              </a:rPr>
              <a:t> d’Orgnac ne sait pas signer, mais son fils Louis </a:t>
            </a:r>
            <a:r>
              <a:rPr lang="fr-FR" sz="1200" dirty="0" err="1" smtClean="0">
                <a:solidFill>
                  <a:prstClr val="black"/>
                </a:solidFill>
                <a:latin typeface="Comic Sans MS" panose="030F0702030302020204" pitchFamily="66" charset="0"/>
              </a:rPr>
              <a:t>Duffès</a:t>
            </a:r>
            <a:r>
              <a:rPr lang="fr-FR" sz="1200" dirty="0" smtClean="0">
                <a:solidFill>
                  <a:prstClr val="black"/>
                </a:solidFill>
                <a:latin typeface="Comic Sans MS" panose="030F0702030302020204" pitchFamily="66" charset="0"/>
              </a:rPr>
              <a:t> qui se marie à St André signe et devient membre du Conseil municipal. Si Pierre Ducros ne sait le faire, ses deux fils dont l’un est devenu Maitre </a:t>
            </a:r>
            <a:r>
              <a:rPr lang="fr-FR" sz="1200" dirty="0" err="1" smtClean="0">
                <a:solidFill>
                  <a:prstClr val="black"/>
                </a:solidFill>
                <a:latin typeface="Comic Sans MS" panose="030F0702030302020204" pitchFamily="66" charset="0"/>
              </a:rPr>
              <a:t>broquier</a:t>
            </a:r>
            <a:r>
              <a:rPr lang="fr-FR" sz="1200" dirty="0" smtClean="0">
                <a:solidFill>
                  <a:prstClr val="black"/>
                </a:solidFill>
                <a:latin typeface="Comic Sans MS" panose="030F0702030302020204" pitchFamily="66" charset="0"/>
              </a:rPr>
              <a:t> à </a:t>
            </a:r>
            <a:r>
              <a:rPr lang="fr-FR" sz="1200" dirty="0" err="1" smtClean="0">
                <a:solidFill>
                  <a:prstClr val="black"/>
                </a:solidFill>
                <a:latin typeface="Comic Sans MS" panose="030F0702030302020204" pitchFamily="66" charset="0"/>
              </a:rPr>
              <a:t>Chazelles</a:t>
            </a:r>
            <a:r>
              <a:rPr lang="fr-FR" sz="1200" dirty="0" smtClean="0">
                <a:solidFill>
                  <a:prstClr val="black"/>
                </a:solidFill>
                <a:latin typeface="Comic Sans MS" panose="030F0702030302020204" pitchFamily="66" charset="0"/>
              </a:rPr>
              <a:t> écrivent leurs noms.. Plusieurs exemples semblables laissent penser à un progrès de l’alphabétisation. grâce aux efforts du Roi et de l’Eglise dans la deuxième moitié du XVIII</a:t>
            </a:r>
            <a:r>
              <a:rPr lang="fr-FR" sz="1200" baseline="30000" dirty="0" smtClean="0">
                <a:solidFill>
                  <a:prstClr val="black"/>
                </a:solidFill>
                <a:latin typeface="Comic Sans MS" panose="030F0702030302020204" pitchFamily="66" charset="0"/>
              </a:rPr>
              <a:t>ème</a:t>
            </a:r>
            <a:r>
              <a:rPr lang="fr-FR" sz="1200" dirty="0" smtClean="0">
                <a:solidFill>
                  <a:prstClr val="black"/>
                </a:solidFill>
                <a:latin typeface="Comic Sans MS" panose="030F0702030302020204" pitchFamily="66" charset="0"/>
              </a:rPr>
              <a:t> siècle. </a:t>
            </a:r>
          </a:p>
        </p:txBody>
      </p:sp>
      <p:sp>
        <p:nvSpPr>
          <p:cNvPr id="43" name="Forme libre 42"/>
          <p:cNvSpPr/>
          <p:nvPr/>
        </p:nvSpPr>
        <p:spPr>
          <a:xfrm>
            <a:off x="150596" y="8239125"/>
            <a:ext cx="1040544" cy="228600"/>
          </a:xfrm>
          <a:custGeom>
            <a:avLst/>
            <a:gdLst>
              <a:gd name="connsiteX0" fmla="*/ 30379 w 1040544"/>
              <a:gd name="connsiteY0" fmla="*/ 228600 h 228600"/>
              <a:gd name="connsiteX1" fmla="*/ 87529 w 1040544"/>
              <a:gd name="connsiteY1" fmla="*/ 209550 h 228600"/>
              <a:gd name="connsiteX2" fmla="*/ 182779 w 1040544"/>
              <a:gd name="connsiteY2" fmla="*/ 180975 h 228600"/>
              <a:gd name="connsiteX3" fmla="*/ 211354 w 1040544"/>
              <a:gd name="connsiteY3" fmla="*/ 171450 h 228600"/>
              <a:gd name="connsiteX4" fmla="*/ 239929 w 1040544"/>
              <a:gd name="connsiteY4" fmla="*/ 161925 h 228600"/>
              <a:gd name="connsiteX5" fmla="*/ 516154 w 1040544"/>
              <a:gd name="connsiteY5" fmla="*/ 152400 h 228600"/>
              <a:gd name="connsiteX6" fmla="*/ 544729 w 1040544"/>
              <a:gd name="connsiteY6" fmla="*/ 142875 h 228600"/>
              <a:gd name="connsiteX7" fmla="*/ 563779 w 1040544"/>
              <a:gd name="connsiteY7" fmla="*/ 114300 h 228600"/>
              <a:gd name="connsiteX8" fmla="*/ 735229 w 1040544"/>
              <a:gd name="connsiteY8" fmla="*/ 104775 h 228600"/>
              <a:gd name="connsiteX9" fmla="*/ 868579 w 1040544"/>
              <a:gd name="connsiteY9" fmla="*/ 76200 h 228600"/>
              <a:gd name="connsiteX10" fmla="*/ 897154 w 1040544"/>
              <a:gd name="connsiteY10" fmla="*/ 85725 h 228600"/>
              <a:gd name="connsiteX11" fmla="*/ 954304 w 1040544"/>
              <a:gd name="connsiteY11" fmla="*/ 114300 h 228600"/>
              <a:gd name="connsiteX12" fmla="*/ 982879 w 1040544"/>
              <a:gd name="connsiteY12" fmla="*/ 95250 h 228600"/>
              <a:gd name="connsiteX13" fmla="*/ 1040029 w 1040544"/>
              <a:gd name="connsiteY13" fmla="*/ 76200 h 228600"/>
              <a:gd name="connsiteX14" fmla="*/ 1030504 w 1040544"/>
              <a:gd name="connsiteY14" fmla="*/ 9525 h 228600"/>
              <a:gd name="connsiteX15" fmla="*/ 1001929 w 1040544"/>
              <a:gd name="connsiteY15" fmla="*/ 0 h 228600"/>
              <a:gd name="connsiteX16" fmla="*/ 230404 w 1040544"/>
              <a:gd name="connsiteY16" fmla="*/ 9525 h 228600"/>
              <a:gd name="connsiteX17" fmla="*/ 144679 w 1040544"/>
              <a:gd name="connsiteY17" fmla="*/ 38100 h 228600"/>
              <a:gd name="connsiteX18" fmla="*/ 116104 w 1040544"/>
              <a:gd name="connsiteY18" fmla="*/ 47625 h 228600"/>
              <a:gd name="connsiteX19" fmla="*/ 78004 w 1040544"/>
              <a:gd name="connsiteY19" fmla="*/ 57150 h 228600"/>
              <a:gd name="connsiteX20" fmla="*/ 20854 w 1040544"/>
              <a:gd name="connsiteY20" fmla="*/ 76200 h 228600"/>
              <a:gd name="connsiteX21" fmla="*/ 1804 w 1040544"/>
              <a:gd name="connsiteY21" fmla="*/ 104775 h 228600"/>
              <a:gd name="connsiteX22" fmla="*/ 20854 w 1040544"/>
              <a:gd name="connsiteY22" fmla="*/ 171450 h 228600"/>
              <a:gd name="connsiteX23" fmla="*/ 30379 w 1040544"/>
              <a:gd name="connsiteY23" fmla="*/ 228600 h 228600"/>
              <a:gd name="connsiteX24" fmla="*/ 30379 w 1040544"/>
              <a:gd name="connsiteY24"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0544" h="228600">
                <a:moveTo>
                  <a:pt x="30379" y="228600"/>
                </a:moveTo>
                <a:cubicBezTo>
                  <a:pt x="39904" y="225425"/>
                  <a:pt x="68048" y="214420"/>
                  <a:pt x="87529" y="209550"/>
                </a:cubicBezTo>
                <a:cubicBezTo>
                  <a:pt x="145110" y="195155"/>
                  <a:pt x="113210" y="204165"/>
                  <a:pt x="182779" y="180975"/>
                </a:cubicBezTo>
                <a:lnTo>
                  <a:pt x="211354" y="171450"/>
                </a:lnTo>
                <a:cubicBezTo>
                  <a:pt x="220879" y="168275"/>
                  <a:pt x="229895" y="162271"/>
                  <a:pt x="239929" y="161925"/>
                </a:cubicBezTo>
                <a:lnTo>
                  <a:pt x="516154" y="152400"/>
                </a:lnTo>
                <a:cubicBezTo>
                  <a:pt x="525679" y="149225"/>
                  <a:pt x="536889" y="149147"/>
                  <a:pt x="544729" y="142875"/>
                </a:cubicBezTo>
                <a:cubicBezTo>
                  <a:pt x="553668" y="135724"/>
                  <a:pt x="552554" y="116545"/>
                  <a:pt x="563779" y="114300"/>
                </a:cubicBezTo>
                <a:cubicBezTo>
                  <a:pt x="619906" y="103075"/>
                  <a:pt x="678079" y="107950"/>
                  <a:pt x="735229" y="104775"/>
                </a:cubicBezTo>
                <a:cubicBezTo>
                  <a:pt x="816663" y="77630"/>
                  <a:pt x="772454" y="88216"/>
                  <a:pt x="868579" y="76200"/>
                </a:cubicBezTo>
                <a:cubicBezTo>
                  <a:pt x="878104" y="79375"/>
                  <a:pt x="888174" y="81235"/>
                  <a:pt x="897154" y="85725"/>
                </a:cubicBezTo>
                <a:cubicBezTo>
                  <a:pt x="971012" y="122654"/>
                  <a:pt x="882480" y="90359"/>
                  <a:pt x="954304" y="114300"/>
                </a:cubicBezTo>
                <a:cubicBezTo>
                  <a:pt x="963829" y="107950"/>
                  <a:pt x="972418" y="99899"/>
                  <a:pt x="982879" y="95250"/>
                </a:cubicBezTo>
                <a:cubicBezTo>
                  <a:pt x="1001229" y="87095"/>
                  <a:pt x="1040029" y="76200"/>
                  <a:pt x="1040029" y="76200"/>
                </a:cubicBezTo>
                <a:cubicBezTo>
                  <a:pt x="1036854" y="53975"/>
                  <a:pt x="1040544" y="29605"/>
                  <a:pt x="1030504" y="9525"/>
                </a:cubicBezTo>
                <a:cubicBezTo>
                  <a:pt x="1026014" y="545"/>
                  <a:pt x="1011969" y="0"/>
                  <a:pt x="1001929" y="0"/>
                </a:cubicBezTo>
                <a:cubicBezTo>
                  <a:pt x="744734" y="0"/>
                  <a:pt x="487579" y="6350"/>
                  <a:pt x="230404" y="9525"/>
                </a:cubicBezTo>
                <a:lnTo>
                  <a:pt x="144679" y="38100"/>
                </a:lnTo>
                <a:cubicBezTo>
                  <a:pt x="135154" y="41275"/>
                  <a:pt x="125844" y="45190"/>
                  <a:pt x="116104" y="47625"/>
                </a:cubicBezTo>
                <a:cubicBezTo>
                  <a:pt x="103404" y="50800"/>
                  <a:pt x="90543" y="53388"/>
                  <a:pt x="78004" y="57150"/>
                </a:cubicBezTo>
                <a:cubicBezTo>
                  <a:pt x="58770" y="62920"/>
                  <a:pt x="20854" y="76200"/>
                  <a:pt x="20854" y="76200"/>
                </a:cubicBezTo>
                <a:cubicBezTo>
                  <a:pt x="14504" y="85725"/>
                  <a:pt x="3423" y="93442"/>
                  <a:pt x="1804" y="104775"/>
                </a:cubicBezTo>
                <a:cubicBezTo>
                  <a:pt x="0" y="117402"/>
                  <a:pt x="17746" y="157463"/>
                  <a:pt x="20854" y="171450"/>
                </a:cubicBezTo>
                <a:cubicBezTo>
                  <a:pt x="25044" y="190303"/>
                  <a:pt x="25073" y="210030"/>
                  <a:pt x="30379" y="228600"/>
                </a:cubicBezTo>
                <a:lnTo>
                  <a:pt x="30379" y="2286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6021288" y="8532440"/>
            <a:ext cx="373820" cy="276999"/>
          </a:xfrm>
          <a:prstGeom prst="rect">
            <a:avLst/>
          </a:prstGeom>
          <a:noFill/>
        </p:spPr>
        <p:txBody>
          <a:bodyPr wrap="none" rtlCol="0">
            <a:spAutoFit/>
          </a:bodyPr>
          <a:lstStyle/>
          <a:p>
            <a:r>
              <a:rPr lang="fr-FR" sz="1200" b="1" dirty="0" smtClean="0">
                <a:latin typeface="Comic Sans MS" pitchFamily="66" charset="0"/>
              </a:rPr>
              <a:t>23</a:t>
            </a:r>
            <a:endParaRPr lang="fr-FR" sz="1200" b="1" dirty="0">
              <a:latin typeface="Comic Sans MS" pitchFamily="66"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870D0843-5208-4390-BCCE-82E9743F8756}"/>
              </a:ext>
            </a:extLst>
          </p:cNvPr>
          <p:cNvSpPr>
            <a:spLocks noGrp="1"/>
          </p:cNvSpPr>
          <p:nvPr>
            <p:ph type="sldNum" sz="quarter" idx="12"/>
          </p:nvPr>
        </p:nvSpPr>
        <p:spPr>
          <a:xfrm>
            <a:off x="5072074" y="8657167"/>
            <a:ext cx="1600200" cy="486833"/>
          </a:xfrm>
        </p:spPr>
        <p:txBody>
          <a:bodyPr/>
          <a:lstStyle/>
          <a:p>
            <a:fld id="{88FF42DF-82A7-4623-8844-46488C73A759}" type="slidenum">
              <a:rPr lang="fr-FR" b="1" smtClean="0">
                <a:solidFill>
                  <a:schemeClr val="tx1">
                    <a:lumMod val="95000"/>
                    <a:lumOff val="5000"/>
                  </a:schemeClr>
                </a:solidFill>
                <a:latin typeface="Comic Sans MS" pitchFamily="66" charset="0"/>
              </a:rPr>
              <a:pPr/>
              <a:t>25</a:t>
            </a:fld>
            <a:endParaRPr lang="fr-FR" b="1" dirty="0">
              <a:solidFill>
                <a:schemeClr val="tx1">
                  <a:lumMod val="95000"/>
                  <a:lumOff val="5000"/>
                </a:schemeClr>
              </a:solidFill>
              <a:latin typeface="Comic Sans MS" pitchFamily="66" charset="0"/>
            </a:endParaRPr>
          </a:p>
        </p:txBody>
      </p:sp>
      <p:sp>
        <p:nvSpPr>
          <p:cNvPr id="3" name="ZoneTexte 2">
            <a:extLst>
              <a:ext uri="{FF2B5EF4-FFF2-40B4-BE49-F238E27FC236}">
                <a16:creationId xmlns:a16="http://schemas.microsoft.com/office/drawing/2014/main" xmlns="" id="{9009DAD9-53F0-4883-8610-42F73C75D914}"/>
              </a:ext>
            </a:extLst>
          </p:cNvPr>
          <p:cNvSpPr txBox="1"/>
          <p:nvPr/>
        </p:nvSpPr>
        <p:spPr>
          <a:xfrm>
            <a:off x="260648" y="251520"/>
            <a:ext cx="6408712" cy="8648521"/>
          </a:xfrm>
          <a:prstGeom prst="rect">
            <a:avLst/>
          </a:prstGeom>
          <a:noFill/>
        </p:spPr>
        <p:txBody>
          <a:bodyPr wrap="square" rtlCol="0">
            <a:spAutoFit/>
          </a:bodyPr>
          <a:lstStyle/>
          <a:p>
            <a:pPr algn="just"/>
            <a:r>
              <a:rPr lang="fr-FR" sz="1200" dirty="0" smtClean="0">
                <a:solidFill>
                  <a:prstClr val="black"/>
                </a:solidFill>
                <a:latin typeface="Comic Sans MS" panose="030F0702030302020204" pitchFamily="66" charset="0"/>
              </a:rPr>
              <a:t>     La bibliothèque des Graffand</a:t>
            </a:r>
            <a:r>
              <a:rPr lang="fr-FR" sz="1200" dirty="0" smtClean="0">
                <a:latin typeface="Comic Sans MS" pitchFamily="66" charset="0"/>
              </a:rPr>
              <a:t> *</a:t>
            </a:r>
            <a:r>
              <a:rPr lang="fr-FR" sz="1200" baseline="30000" dirty="0" smtClean="0">
                <a:latin typeface="Comic Sans MS" pitchFamily="66" charset="0"/>
              </a:rPr>
              <a:t>1</a:t>
            </a:r>
            <a:r>
              <a:rPr lang="fr-FR" sz="1200" dirty="0" smtClean="0">
                <a:solidFill>
                  <a:prstClr val="black"/>
                </a:solidFill>
                <a:latin typeface="Comic Sans MS" panose="030F0702030302020204" pitchFamily="66" charset="0"/>
              </a:rPr>
              <a:t> témoigne d’une culture d’ «honnête homme» du </a:t>
            </a:r>
            <a:r>
              <a:rPr lang="fr-FR" sz="1200" dirty="0" err="1" smtClean="0">
                <a:solidFill>
                  <a:prstClr val="black"/>
                </a:solidFill>
                <a:latin typeface="Comic Sans MS" panose="030F0702030302020204" pitchFamily="66" charset="0"/>
              </a:rPr>
              <a:t>XVIII</a:t>
            </a:r>
            <a:r>
              <a:rPr lang="fr-FR" sz="1200" baseline="30000" dirty="0" err="1" smtClean="0">
                <a:solidFill>
                  <a:prstClr val="black"/>
                </a:solidFill>
                <a:latin typeface="Comic Sans MS" panose="030F0702030302020204" pitchFamily="66" charset="0"/>
              </a:rPr>
              <a:t>éme</a:t>
            </a:r>
            <a:r>
              <a:rPr lang="fr-FR" sz="1200" baseline="30000"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 On y trouve </a:t>
            </a:r>
            <a:r>
              <a:rPr lang="fr-FR" sz="1200" dirty="0" smtClean="0">
                <a:latin typeface="Comic Sans MS" pitchFamily="66" charset="0"/>
              </a:rPr>
              <a:t>les livres religieux traditionnels et des livres de droit propres à leur fonction d’avocat et notaire . Elle montre aussi une curiosité et l’intérêt porté à l’histoire et la géographie («état de la France », une «histoire </a:t>
            </a:r>
            <a:r>
              <a:rPr lang="fr-FR" sz="1200" dirty="0" err="1" smtClean="0">
                <a:latin typeface="Comic Sans MS" pitchFamily="66" charset="0"/>
              </a:rPr>
              <a:t>prophane</a:t>
            </a:r>
            <a:r>
              <a:rPr lang="fr-FR" sz="1200" dirty="0" smtClean="0">
                <a:latin typeface="Comic Sans MS" pitchFamily="66" charset="0"/>
              </a:rPr>
              <a:t> de l’Europe»..) ainsi que les sciences ( chimie et physique, biologie).</a:t>
            </a:r>
          </a:p>
          <a:p>
            <a:pPr algn="just"/>
            <a:r>
              <a:rPr lang="fr-FR" sz="1200" dirty="0" smtClean="0">
                <a:latin typeface="Comic Sans MS" pitchFamily="66" charset="0"/>
              </a:rPr>
              <a:t>     Cette ouverture d’esprit aux idées nouvelles se manifeste par la présence d’œuvres littéraires des Lumières de la fin XVIII</a:t>
            </a:r>
            <a:r>
              <a:rPr lang="fr-FR" sz="1200" baseline="30000" dirty="0" smtClean="0">
                <a:latin typeface="Comic Sans MS" pitchFamily="66" charset="0"/>
              </a:rPr>
              <a:t>ème</a:t>
            </a:r>
            <a:r>
              <a:rPr lang="fr-FR" sz="1200" dirty="0" smtClean="0">
                <a:latin typeface="Comic Sans MS" pitchFamily="66" charset="0"/>
              </a:rPr>
              <a:t> ( Rousseau «Julie ou la nouvelle Héloïse », Bernardin de St Pierre « Etude de la nature » et Voltaire « Œuvres complètes » T. 1 ).</a:t>
            </a:r>
          </a:p>
          <a:p>
            <a:pPr algn="just"/>
            <a:r>
              <a:rPr lang="fr-FR" sz="1200" dirty="0" smtClean="0">
                <a:latin typeface="Comic Sans MS" pitchFamily="66" charset="0"/>
              </a:rPr>
              <a:t>     Mais même chez un notable, cette littérature ne semble pas influer sur leur attitude politique puisque Jean Graffand et son fils, jean Antoine, adoptent des positions royalistes pendant la révolution:  Jean Antoine est accusé de s’être compromis dans les camps de Jales, hostiles à la Révolution et soupçonné d’émigration (à tort selon lui *</a:t>
            </a:r>
            <a:r>
              <a:rPr lang="fr-FR" sz="1200" baseline="30000" dirty="0" smtClean="0">
                <a:latin typeface="Comic Sans MS" pitchFamily="66" charset="0"/>
              </a:rPr>
              <a:t>2</a:t>
            </a:r>
            <a:r>
              <a:rPr lang="fr-FR" sz="1200" dirty="0" smtClean="0">
                <a:latin typeface="Comic Sans MS" pitchFamily="66" charset="0"/>
              </a:rPr>
              <a:t> …)</a:t>
            </a:r>
          </a:p>
          <a:p>
            <a:pPr lvl="0" algn="just"/>
            <a:r>
              <a:rPr lang="fr-FR" sz="1200" baseline="30000"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    Ces notables de St André semblent bénéficier d’une image favorable: Les Masques armés en 1783 rendent visite aux deux avocats notaires mais se retirent car</a:t>
            </a:r>
            <a:r>
              <a:rPr lang="fr-FR" sz="1200" i="1" dirty="0" smtClean="0">
                <a:latin typeface="Comic Sans MS" panose="030F0702030302020204" pitchFamily="66" charset="0"/>
              </a:rPr>
              <a:t> « ils n’en voulaient qu’aux praticiens et procureurs qui les ruinaient </a:t>
            </a:r>
            <a:r>
              <a:rPr lang="fr-FR" sz="1200" dirty="0" smtClean="0">
                <a:latin typeface="Comic Sans MS" panose="030F0702030302020204" pitchFamily="66" charset="0"/>
              </a:rPr>
              <a:t>»</a:t>
            </a:r>
            <a:r>
              <a:rPr lang="fr-FR" sz="1200" dirty="0" smtClean="0">
                <a:solidFill>
                  <a:srgbClr val="FF0000"/>
                </a:solidFill>
                <a:latin typeface="Comic Sans MS" panose="030F0702030302020204" pitchFamily="66" charset="0"/>
              </a:rPr>
              <a:t> </a:t>
            </a:r>
            <a:r>
              <a:rPr lang="fr-FR" sz="1200" dirty="0" smtClean="0">
                <a:latin typeface="Comic Sans MS" panose="030F0702030302020204" pitchFamily="66" charset="0"/>
              </a:rPr>
              <a:t>rapporte Jean Graffand.</a:t>
            </a:r>
          </a:p>
          <a:p>
            <a:pPr lvl="0" algn="just"/>
            <a:r>
              <a:rPr lang="fr-FR" sz="1200" dirty="0" smtClean="0">
                <a:solidFill>
                  <a:prstClr val="black"/>
                </a:solidFill>
                <a:latin typeface="Comic Sans MS" panose="030F0702030302020204" pitchFamily="66" charset="0"/>
              </a:rPr>
              <a:t>En 1783, si le juge </a:t>
            </a:r>
            <a:r>
              <a:rPr lang="fr-FR" sz="1200" dirty="0" err="1" smtClean="0">
                <a:solidFill>
                  <a:prstClr val="black"/>
                </a:solidFill>
                <a:latin typeface="Comic Sans MS" panose="030F0702030302020204" pitchFamily="66" charset="0"/>
              </a:rPr>
              <a:t>Boissin</a:t>
            </a:r>
            <a:r>
              <a:rPr lang="fr-FR" sz="1200" dirty="0" smtClean="0">
                <a:solidFill>
                  <a:prstClr val="black"/>
                </a:solidFill>
                <a:latin typeface="Comic Sans MS" panose="030F0702030302020204" pitchFamily="66" charset="0"/>
              </a:rPr>
              <a:t> Laroche </a:t>
            </a:r>
            <a:r>
              <a:rPr lang="fr-FR" sz="1200" i="1" dirty="0" smtClean="0">
                <a:solidFill>
                  <a:prstClr val="black"/>
                </a:solidFill>
                <a:latin typeface="Comic Sans MS" panose="030F0702030302020204" pitchFamily="66" charset="0"/>
              </a:rPr>
              <a:t>ne «fut pas tout à fait à l’abri d’insulte », </a:t>
            </a:r>
            <a:r>
              <a:rPr lang="fr-FR" sz="1200" dirty="0" smtClean="0">
                <a:solidFill>
                  <a:prstClr val="black"/>
                </a:solidFill>
                <a:latin typeface="Comic Sans MS" panose="030F0702030302020204" pitchFamily="66" charset="0"/>
              </a:rPr>
              <a:t>c’est que, faute de connaissances des affaires, il </a:t>
            </a:r>
            <a:r>
              <a:rPr lang="fr-FR" sz="1200" i="1" dirty="0" smtClean="0">
                <a:solidFill>
                  <a:prstClr val="black"/>
                </a:solidFill>
                <a:latin typeface="Comic Sans MS" panose="030F0702030302020204" pitchFamily="66" charset="0"/>
              </a:rPr>
              <a:t>« fait appel aux lumières d’autrui </a:t>
            </a:r>
            <a:r>
              <a:rPr lang="fr-FR" sz="1200" dirty="0" smtClean="0">
                <a:latin typeface="Comic Sans MS" pitchFamily="66" charset="0"/>
              </a:rPr>
              <a:t> *</a:t>
            </a:r>
            <a:r>
              <a:rPr lang="fr-FR" sz="1200" baseline="30000" dirty="0" smtClean="0">
                <a:latin typeface="Comic Sans MS" pitchFamily="66" charset="0"/>
              </a:rPr>
              <a:t>3</a:t>
            </a:r>
            <a:r>
              <a:rPr lang="fr-FR" sz="1200" dirty="0" smtClean="0">
                <a:latin typeface="Comic Sans MS" pitchFamily="66" charset="0"/>
              </a:rPr>
              <a:t> </a:t>
            </a:r>
            <a:r>
              <a:rPr lang="fr-FR" sz="1200" i="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et confie les affaires de St André au Sieur </a:t>
            </a:r>
            <a:r>
              <a:rPr lang="fr-FR" sz="1200" dirty="0" err="1" smtClean="0">
                <a:solidFill>
                  <a:prstClr val="black"/>
                </a:solidFill>
                <a:latin typeface="Comic Sans MS" panose="030F0702030302020204" pitchFamily="66" charset="0"/>
              </a:rPr>
              <a:t>Perrochon</a:t>
            </a:r>
            <a:r>
              <a:rPr lang="fr-FR" sz="1200" dirty="0" smtClean="0">
                <a:solidFill>
                  <a:prstClr val="black"/>
                </a:solidFill>
                <a:latin typeface="Comic Sans MS" panose="030F0702030302020204" pitchFamily="66" charset="0"/>
              </a:rPr>
              <a:t> venu de St </a:t>
            </a:r>
            <a:r>
              <a:rPr lang="fr-FR" sz="1200" dirty="0" err="1" smtClean="0">
                <a:solidFill>
                  <a:prstClr val="black"/>
                </a:solidFill>
                <a:latin typeface="Comic Sans MS" panose="030F0702030302020204" pitchFamily="66" charset="0"/>
              </a:rPr>
              <a:t>Ambroix</a:t>
            </a:r>
            <a:r>
              <a:rPr lang="fr-FR" sz="1200" dirty="0" smtClean="0">
                <a:solidFill>
                  <a:prstClr val="black"/>
                </a:solidFill>
                <a:latin typeface="Comic Sans MS" panose="030F0702030302020204" pitchFamily="66" charset="0"/>
              </a:rPr>
              <a:t>.</a:t>
            </a: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 </a:t>
            </a:r>
            <a:r>
              <a:rPr lang="fr-FR" sz="1200" b="1" dirty="0" smtClean="0">
                <a:solidFill>
                  <a:prstClr val="black"/>
                </a:solidFill>
                <a:latin typeface="Comic Sans MS" panose="030F0702030302020204" pitchFamily="66" charset="0"/>
              </a:rPr>
              <a:t>Conclusion</a:t>
            </a:r>
          </a:p>
          <a:p>
            <a:pPr lvl="0" algn="just"/>
            <a:r>
              <a:rPr lang="fr-FR" sz="1200" dirty="0" smtClean="0">
                <a:solidFill>
                  <a:prstClr val="black"/>
                </a:solidFill>
                <a:latin typeface="Comic Sans MS" panose="030F0702030302020204" pitchFamily="66" charset="0"/>
              </a:rPr>
              <a:t>    La fonction première des activités économiques du village a pour but de </a:t>
            </a:r>
            <a:r>
              <a:rPr lang="fr-FR" sz="1200" b="1" dirty="0" smtClean="0">
                <a:solidFill>
                  <a:prstClr val="black"/>
                </a:solidFill>
                <a:latin typeface="Comic Sans MS" panose="030F0702030302020204" pitchFamily="66" charset="0"/>
              </a:rPr>
              <a:t>satisfaire les besoins de ses habitants</a:t>
            </a:r>
            <a:r>
              <a:rPr lang="fr-FR" sz="1200" dirty="0" smtClean="0">
                <a:solidFill>
                  <a:prstClr val="black"/>
                </a:solidFill>
                <a:latin typeface="Comic Sans MS" panose="030F0702030302020204" pitchFamily="66" charset="0"/>
              </a:rPr>
              <a:t>: se nourrir, se vêtir, se loger; elles s’appuient sur les productions locales : denrées agricoles consommées sur place pour la plus grande part, ou produits qui sont travaillés  dans le village par les artisans. Cependant St André est déficitaire pour l’alimentation de ses habitants qui doivent </a:t>
            </a:r>
            <a:r>
              <a:rPr lang="fr-FR" sz="1200" b="1" dirty="0" smtClean="0">
                <a:solidFill>
                  <a:prstClr val="black"/>
                </a:solidFill>
                <a:latin typeface="Comic Sans MS" panose="030F0702030302020204" pitchFamily="66" charset="0"/>
              </a:rPr>
              <a:t>s’approvisionner</a:t>
            </a:r>
            <a:r>
              <a:rPr lang="fr-FR" sz="1200" dirty="0" smtClean="0">
                <a:solidFill>
                  <a:prstClr val="black"/>
                </a:solidFill>
                <a:latin typeface="Comic Sans MS" panose="030F0702030302020204" pitchFamily="66" charset="0"/>
              </a:rPr>
              <a:t> sur les marchés voisins notamment le marché de St </a:t>
            </a:r>
            <a:r>
              <a:rPr lang="fr-FR" sz="1200" dirty="0" err="1" smtClean="0">
                <a:solidFill>
                  <a:prstClr val="black"/>
                </a:solidFill>
                <a:latin typeface="Comic Sans MS" panose="030F0702030302020204" pitchFamily="66" charset="0"/>
              </a:rPr>
              <a:t>Ambroix</a:t>
            </a:r>
            <a:r>
              <a:rPr lang="fr-FR" sz="1200" dirty="0" smtClean="0">
                <a:solidFill>
                  <a:prstClr val="black"/>
                </a:solidFill>
                <a:latin typeface="Comic Sans MS" panose="030F0702030302020204" pitchFamily="66" charset="0"/>
              </a:rPr>
              <a:t> où ils peuvent acheter à crédit en attendant la vente des cocons; les artisans doivent aussi acheter des produits bruts pour leur activité (cuir des cordonniers, fer du maréchal ferrant, toiles tissées pour les tailleurs d’habits.. Les achats à l’extérieur sont donc nécessaires mais limités pour la grande majorité des habitants de la paroisse. La verrerie seule nécessite des achats régionaux ( </a:t>
            </a:r>
            <a:r>
              <a:rPr lang="fr-FR" sz="1200" dirty="0" err="1" smtClean="0">
                <a:solidFill>
                  <a:prstClr val="black"/>
                </a:solidFill>
                <a:latin typeface="Comic Sans MS" panose="030F0702030302020204" pitchFamily="66" charset="0"/>
              </a:rPr>
              <a:t>cf</a:t>
            </a:r>
            <a:r>
              <a:rPr lang="fr-FR" sz="1200" dirty="0" smtClean="0">
                <a:solidFill>
                  <a:prstClr val="black"/>
                </a:solidFill>
                <a:latin typeface="Comic Sans MS" panose="030F0702030302020204" pitchFamily="66" charset="0"/>
              </a:rPr>
              <a:t> </a:t>
            </a:r>
            <a:r>
              <a:rPr lang="fr-FR" sz="1200" dirty="0" err="1" smtClean="0">
                <a:solidFill>
                  <a:prstClr val="black"/>
                </a:solidFill>
                <a:latin typeface="Comic Sans MS" panose="030F0702030302020204" pitchFamily="66" charset="0"/>
              </a:rPr>
              <a:t>Dequeylard</a:t>
            </a:r>
            <a:r>
              <a:rPr lang="fr-FR" sz="1200" dirty="0" smtClean="0">
                <a:solidFill>
                  <a:prstClr val="black"/>
                </a:solidFill>
                <a:latin typeface="Comic Sans MS" panose="030F0702030302020204" pitchFamily="66" charset="0"/>
              </a:rPr>
              <a:t> du Mas de la Baume)</a:t>
            </a:r>
          </a:p>
          <a:p>
            <a:pPr algn="just"/>
            <a:r>
              <a:rPr lang="fr-FR" sz="1200" dirty="0" smtClean="0">
                <a:solidFill>
                  <a:prstClr val="black"/>
                </a:solidFill>
                <a:latin typeface="Comic Sans MS" panose="030F0702030302020204" pitchFamily="66" charset="0"/>
              </a:rPr>
              <a:t>Des négociants du village </a:t>
            </a:r>
            <a:r>
              <a:rPr lang="fr-FR" sz="1200" b="1" dirty="0" smtClean="0">
                <a:solidFill>
                  <a:prstClr val="black"/>
                </a:solidFill>
                <a:latin typeface="Comic Sans MS" panose="030F0702030302020204" pitchFamily="66" charset="0"/>
              </a:rPr>
              <a:t>vendent</a:t>
            </a:r>
            <a:r>
              <a:rPr lang="fr-FR" sz="1200" dirty="0" smtClean="0">
                <a:solidFill>
                  <a:prstClr val="black"/>
                </a:solidFill>
                <a:latin typeface="Comic Sans MS" panose="030F0702030302020204" pitchFamily="66" charset="0"/>
              </a:rPr>
              <a:t> essentiellement dans un espace proche</a:t>
            </a:r>
          </a:p>
          <a:p>
            <a:pPr algn="just">
              <a:buFontTx/>
              <a:buChar char="-"/>
            </a:pPr>
            <a:r>
              <a:rPr lang="fr-FR" sz="1200" dirty="0" smtClean="0">
                <a:solidFill>
                  <a:prstClr val="black"/>
                </a:solidFill>
                <a:latin typeface="Comic Sans MS" panose="030F0702030302020204" pitchFamily="66" charset="0"/>
              </a:rPr>
              <a:t> des produits bruts non agricoles ( cocons, laine…) car, à l’exception peut-être d’un peu de vin, la priorité donnée aux céréales ne permet pas le développement de cultures commercialisables. </a:t>
            </a:r>
          </a:p>
          <a:p>
            <a:pPr algn="just">
              <a:buFontTx/>
              <a:buChar char="-"/>
            </a:pPr>
            <a:r>
              <a:rPr lang="fr-FR" sz="1200" dirty="0" smtClean="0">
                <a:solidFill>
                  <a:prstClr val="black"/>
                </a:solidFill>
                <a:latin typeface="Comic Sans MS" panose="030F0702030302020204" pitchFamily="66" charset="0"/>
              </a:rPr>
              <a:t> des produits semi-finis (fils fabriqués à la maison…); le fil de soie, même si sa destination finale est Lyon est vendu par St André à des intermédiaires (d’Aubenas, St </a:t>
            </a:r>
            <a:r>
              <a:rPr lang="fr-FR" sz="1200" dirty="0" err="1" smtClean="0">
                <a:solidFill>
                  <a:prstClr val="black"/>
                </a:solidFill>
                <a:latin typeface="Comic Sans MS" panose="030F0702030302020204" pitchFamily="66" charset="0"/>
              </a:rPr>
              <a:t>Ambroix</a:t>
            </a:r>
            <a:r>
              <a:rPr lang="fr-FR" sz="1200" dirty="0" smtClean="0">
                <a:solidFill>
                  <a:prstClr val="black"/>
                </a:solidFill>
                <a:latin typeface="Comic Sans MS" panose="030F0702030302020204" pitchFamily="66" charset="0"/>
              </a:rPr>
              <a:t>?) faute de moulinages dans le village. Ces produits sont de valeur modeste..</a:t>
            </a:r>
          </a:p>
          <a:p>
            <a:pPr algn="just">
              <a:buFontTx/>
              <a:buChar char="-"/>
            </a:pPr>
            <a:r>
              <a:rPr lang="fr-FR" sz="1200" dirty="0" smtClean="0">
                <a:solidFill>
                  <a:prstClr val="black"/>
                </a:solidFill>
                <a:latin typeface="Comic Sans MS" panose="030F0702030302020204" pitchFamily="66" charset="0"/>
              </a:rPr>
              <a:t> seuls deux produits finis de valeur plus forte sont vendus : produits verriers et bas de soie.</a:t>
            </a:r>
          </a:p>
          <a:p>
            <a:pPr algn="just"/>
            <a:endParaRPr lang="fr-FR" sz="1200"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a:t>
            </a:r>
            <a:r>
              <a:rPr lang="fr-FR" sz="1000" baseline="30000" dirty="0" smtClean="0">
                <a:latin typeface="Comic Sans MS" pitchFamily="66" charset="0"/>
              </a:rPr>
              <a:t>1</a:t>
            </a:r>
            <a:r>
              <a:rPr lang="fr-FR" sz="1000" dirty="0" smtClean="0">
                <a:latin typeface="Comic Sans MS" pitchFamily="66" charset="0"/>
              </a:rPr>
              <a:t>  archives personnelles de la Famille Graffand  inventaire de la bibliothèque Graffand par M. Grimaud</a:t>
            </a:r>
            <a:endParaRPr lang="fr-FR" sz="1000" dirty="0" smtClean="0">
              <a:solidFill>
                <a:prstClr val="black"/>
              </a:solidFill>
              <a:latin typeface="Comic Sans MS" panose="030F0702030302020204" pitchFamily="66" charset="0"/>
            </a:endParaRPr>
          </a:p>
          <a:p>
            <a:pPr algn="just"/>
            <a:r>
              <a:rPr lang="fr-FR" sz="1000" dirty="0" smtClean="0">
                <a:latin typeface="Comic Sans MS" pitchFamily="66" charset="0"/>
              </a:rPr>
              <a:t>*</a:t>
            </a:r>
            <a:r>
              <a:rPr lang="fr-FR" sz="1000" baseline="30000" dirty="0" smtClean="0">
                <a:latin typeface="Comic Sans MS" pitchFamily="66" charset="0"/>
              </a:rPr>
              <a:t>2</a:t>
            </a:r>
            <a:r>
              <a:rPr lang="fr-FR" sz="1000" dirty="0" smtClean="0">
                <a:latin typeface="Comic Sans MS" pitchFamily="66" charset="0"/>
              </a:rPr>
              <a:t> «Protestation de Jean Antoine Graffand contre sa nomination de commissaire envoyé par l’Assemblée de </a:t>
            </a:r>
            <a:r>
              <a:rPr lang="fr-FR" sz="1000" dirty="0" err="1" smtClean="0">
                <a:latin typeface="Comic Sans MS" pitchFamily="66" charset="0"/>
              </a:rPr>
              <a:t>Jalès</a:t>
            </a:r>
            <a:r>
              <a:rPr lang="fr-FR" sz="1000" dirty="0" smtClean="0">
                <a:latin typeface="Comic Sans MS" pitchFamily="66" charset="0"/>
              </a:rPr>
              <a:t> » 17 février 1791 : ADA L.313.6</a:t>
            </a:r>
          </a:p>
          <a:p>
            <a:pPr algn="just"/>
            <a:r>
              <a:rPr lang="fr-FR" sz="1000" dirty="0" smtClean="0">
                <a:latin typeface="Comic Sans MS" pitchFamily="66" charset="0"/>
              </a:rPr>
              <a:t>*</a:t>
            </a:r>
            <a:r>
              <a:rPr lang="fr-FR" sz="1000" baseline="30000" dirty="0" smtClean="0">
                <a:latin typeface="Comic Sans MS" pitchFamily="66" charset="0"/>
              </a:rPr>
              <a:t>3</a:t>
            </a:r>
            <a:r>
              <a:rPr lang="fr-FR" sz="1000" dirty="0" smtClean="0">
                <a:latin typeface="Comic Sans MS" pitchFamily="66" charset="0"/>
              </a:rPr>
              <a:t> Lettre de </a:t>
            </a:r>
            <a:r>
              <a:rPr lang="fr-FR" sz="1000" dirty="0" err="1" smtClean="0">
                <a:latin typeface="Comic Sans MS" pitchFamily="66" charset="0"/>
              </a:rPr>
              <a:t>Champetier</a:t>
            </a:r>
            <a:endParaRPr lang="fr-FR" sz="1000" dirty="0" smtClean="0">
              <a:latin typeface="Comic Sans MS" pitchFamily="66" charset="0"/>
            </a:endParaRPr>
          </a:p>
        </p:txBody>
      </p:sp>
    </p:spTree>
    <p:extLst>
      <p:ext uri="{BB962C8B-B14F-4D97-AF65-F5344CB8AC3E}">
        <p14:creationId xmlns:p14="http://schemas.microsoft.com/office/powerpoint/2010/main" val="4248220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FF42DF-82A7-4623-8844-46488C73A759}" type="slidenum">
              <a:rPr lang="fr-FR" b="1" smtClean="0">
                <a:solidFill>
                  <a:schemeClr val="tx1"/>
                </a:solidFill>
              </a:rPr>
              <a:pPr/>
              <a:t>26</a:t>
            </a:fld>
            <a:endParaRPr lang="fr-FR" b="1">
              <a:solidFill>
                <a:schemeClr val="tx1"/>
              </a:solidFill>
            </a:endParaRPr>
          </a:p>
        </p:txBody>
      </p:sp>
      <p:sp>
        <p:nvSpPr>
          <p:cNvPr id="4" name="Rectangle 3"/>
          <p:cNvSpPr/>
          <p:nvPr/>
        </p:nvSpPr>
        <p:spPr>
          <a:xfrm>
            <a:off x="214290" y="357158"/>
            <a:ext cx="6643710" cy="2677656"/>
          </a:xfrm>
          <a:prstGeom prst="rect">
            <a:avLst/>
          </a:prstGeom>
        </p:spPr>
        <p:txBody>
          <a:bodyPr wrap="square">
            <a:spAutoFit/>
          </a:bodyPr>
          <a:lstStyle/>
          <a:p>
            <a:pPr algn="just"/>
            <a:r>
              <a:rPr lang="fr-FR" sz="1200" dirty="0" smtClean="0">
                <a:solidFill>
                  <a:prstClr val="black"/>
                </a:solidFill>
                <a:latin typeface="Comic Sans MS" panose="030F0702030302020204" pitchFamily="66" charset="0"/>
              </a:rPr>
              <a:t> - cependant, deux types de produits finis sont expédiés plus loin: les bas de soie et les produits verriers qu’un marchand particulier recruté par contrat avec le verrier vient chercher, se charge de transporter ( à dos de mulets pour St André très probablement faute de voie d’eau) et de vendre ensuite. Seuls ces produits finis ( bas de soie , de    laine? ) et surtout  la verrerie s’insèrent dans des circuits commerciaux plus amples. </a:t>
            </a:r>
          </a:p>
          <a:p>
            <a:pPr algn="just"/>
            <a:endParaRPr lang="fr-FR" sz="1200" dirty="0" smtClean="0">
              <a:solidFill>
                <a:prstClr val="black"/>
              </a:solidFill>
              <a:latin typeface="Comic Sans MS" panose="030F0702030302020204" pitchFamily="66" charset="0"/>
            </a:endParaRPr>
          </a:p>
          <a:p>
            <a:pPr algn="just"/>
            <a:r>
              <a:rPr lang="fr-FR" sz="1200" dirty="0" smtClean="0">
                <a:solidFill>
                  <a:prstClr val="black"/>
                </a:solidFill>
                <a:latin typeface="Comic Sans MS" panose="030F0702030302020204" pitchFamily="66" charset="0"/>
              </a:rPr>
              <a:t>    Entre isolement et ouverture, St André privilégie encore, pour la plupart de ses habitants, la communauté du village comme centre de la vie économique et sociale, même si des notables, « bourgeois », hommes de loi, deux militaires dont un </a:t>
            </a:r>
            <a:r>
              <a:rPr lang="fr-FR" sz="1200" dirty="0" err="1" smtClean="0">
                <a:solidFill>
                  <a:prstClr val="black"/>
                </a:solidFill>
                <a:latin typeface="Comic Sans MS" panose="030F0702030302020204" pitchFamily="66" charset="0"/>
              </a:rPr>
              <a:t>Boissin</a:t>
            </a:r>
            <a:r>
              <a:rPr lang="fr-FR" sz="1200" dirty="0" smtClean="0">
                <a:solidFill>
                  <a:prstClr val="black"/>
                </a:solidFill>
                <a:latin typeface="Comic Sans MS" panose="030F0702030302020204" pitchFamily="66" charset="0"/>
              </a:rPr>
              <a:t> Laroche qui a</a:t>
            </a:r>
            <a:endParaRPr lang="fr-FR" sz="1200" dirty="0" smtClean="0">
              <a:latin typeface="Comic Sans MS" panose="030F0702030302020204" pitchFamily="66" charset="0"/>
            </a:endParaRPr>
          </a:p>
          <a:p>
            <a:pPr algn="just"/>
            <a:r>
              <a:rPr lang="fr-FR" sz="1200" dirty="0" smtClean="0">
                <a:solidFill>
                  <a:prstClr val="black"/>
                </a:solidFill>
                <a:latin typeface="Comic Sans MS" panose="030F0702030302020204" pitchFamily="66" charset="0"/>
              </a:rPr>
              <a:t>été officier de la Compagnie des Indes, négociants.. et bien sûr les verriers disposent de réseaux plus vastes et parfois semble-t-il, d’un accès à une culture nouvelle. Les débuts encore modestes de la culture commerciale de la vigne (dont les prémices sont notés fin XVIII</a:t>
            </a:r>
            <a:r>
              <a:rPr lang="fr-FR" sz="1200" baseline="30000" dirty="0" smtClean="0">
                <a:solidFill>
                  <a:prstClr val="black"/>
                </a:solidFill>
                <a:latin typeface="Comic Sans MS" panose="030F0702030302020204" pitchFamily="66" charset="0"/>
              </a:rPr>
              <a:t>ème</a:t>
            </a:r>
            <a:r>
              <a:rPr lang="fr-FR" sz="1200" dirty="0" smtClean="0">
                <a:solidFill>
                  <a:prstClr val="black"/>
                </a:solidFill>
                <a:latin typeface="Comic Sans MS" panose="030F0702030302020204" pitchFamily="66" charset="0"/>
              </a:rPr>
              <a:t>)</a:t>
            </a:r>
            <a:r>
              <a:rPr lang="fr-FR" sz="1200" baseline="30000"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et l’essor de la sériciculture jettent les bases d’une possible ouverture vers des horizons plus larges et  d’une insertion dans l’économie régionale et nationale.</a:t>
            </a:r>
            <a:endParaRPr lang="fr-FR" sz="1200" dirty="0">
              <a:latin typeface="Comic Sans MS" panose="030F0702030302020204" pitchFamily="66"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1D90CC73-B455-49B4-ACF7-C492062A9AD2}"/>
              </a:ext>
            </a:extLst>
          </p:cNvPr>
          <p:cNvSpPr>
            <a:spLocks noGrp="1"/>
          </p:cNvSpPr>
          <p:nvPr>
            <p:ph type="sldNum" sz="quarter" idx="12"/>
          </p:nvPr>
        </p:nvSpPr>
        <p:spPr>
          <a:xfrm>
            <a:off x="5085184" y="8657167"/>
            <a:ext cx="1600200" cy="486833"/>
          </a:xfrm>
        </p:spPr>
        <p:txBody>
          <a:bodyPr/>
          <a:lstStyle/>
          <a:p>
            <a:fld id="{88FF42DF-82A7-4623-8844-46488C73A759}" type="slidenum">
              <a:rPr lang="fr-FR" b="1" smtClean="0">
                <a:solidFill>
                  <a:schemeClr val="tx1"/>
                </a:solidFill>
              </a:rPr>
              <a:pPr/>
              <a:t>27</a:t>
            </a:fld>
            <a:endParaRPr lang="fr-FR" b="1" dirty="0">
              <a:solidFill>
                <a:schemeClr val="tx1"/>
              </a:solidFill>
            </a:endParaRPr>
          </a:p>
        </p:txBody>
      </p:sp>
      <p:sp>
        <p:nvSpPr>
          <p:cNvPr id="3" name="ZoneTexte 2">
            <a:extLst>
              <a:ext uri="{FF2B5EF4-FFF2-40B4-BE49-F238E27FC236}">
                <a16:creationId xmlns:a16="http://schemas.microsoft.com/office/drawing/2014/main" xmlns="" id="{38112532-AD97-4A7E-BFEF-822594C89F76}"/>
              </a:ext>
            </a:extLst>
          </p:cNvPr>
          <p:cNvSpPr txBox="1"/>
          <p:nvPr/>
        </p:nvSpPr>
        <p:spPr>
          <a:xfrm>
            <a:off x="260648" y="179512"/>
            <a:ext cx="6597352" cy="9546203"/>
          </a:xfrm>
          <a:prstGeom prst="rect">
            <a:avLst/>
          </a:prstGeom>
          <a:noFill/>
        </p:spPr>
        <p:txBody>
          <a:bodyPr wrap="square" rtlCol="0">
            <a:spAutoFit/>
          </a:bodyPr>
          <a:lstStyle/>
          <a:p>
            <a:r>
              <a:rPr lang="fr-FR" b="1" dirty="0">
                <a:solidFill>
                  <a:srgbClr val="FF0000"/>
                </a:solidFill>
                <a:latin typeface="Comic Sans MS" panose="030F0702030302020204" pitchFamily="66" charset="0"/>
              </a:rPr>
              <a:t>II) Vivre ou survivre ?</a:t>
            </a:r>
          </a:p>
          <a:p>
            <a:endParaRPr lang="fr-FR" sz="1400" b="1" dirty="0">
              <a:solidFill>
                <a:srgbClr val="336600"/>
              </a:solidFill>
              <a:latin typeface="Comic Sans MS" panose="030F0702030302020204" pitchFamily="66" charset="0"/>
            </a:endParaRPr>
          </a:p>
          <a:p>
            <a:r>
              <a:rPr lang="fr-FR" sz="1400" b="1" dirty="0">
                <a:solidFill>
                  <a:srgbClr val="336600"/>
                </a:solidFill>
                <a:latin typeface="Comic Sans MS" panose="030F0702030302020204" pitchFamily="66" charset="0"/>
              </a:rPr>
              <a:t>     A) </a:t>
            </a:r>
            <a:r>
              <a:rPr lang="fr-FR" sz="1400" b="1" dirty="0">
                <a:solidFill>
                  <a:srgbClr val="00823B"/>
                </a:solidFill>
                <a:latin typeface="Comic Sans MS" panose="030F0702030302020204" pitchFamily="66" charset="0"/>
              </a:rPr>
              <a:t>Le cahier de doléances trace un sombre tableau de la vie des</a:t>
            </a:r>
          </a:p>
          <a:p>
            <a:r>
              <a:rPr lang="fr-FR" sz="1400" b="1" dirty="0">
                <a:solidFill>
                  <a:srgbClr val="00823B"/>
                </a:solidFill>
                <a:latin typeface="Comic Sans MS" panose="030F0702030302020204" pitchFamily="66" charset="0"/>
              </a:rPr>
              <a:t>     habitants de St André en 1789</a:t>
            </a:r>
            <a:r>
              <a:rPr lang="fr-FR" sz="1400" b="1" dirty="0">
                <a:solidFill>
                  <a:srgbClr val="336600"/>
                </a:solidFill>
                <a:latin typeface="Comic Sans MS" panose="030F0702030302020204" pitchFamily="66" charset="0"/>
              </a:rPr>
              <a:t>.</a:t>
            </a:r>
          </a:p>
          <a:p>
            <a:endParaRPr lang="fr-FR" sz="1400" b="1" dirty="0">
              <a:solidFill>
                <a:srgbClr val="336600"/>
              </a:solidFill>
              <a:latin typeface="Comic Sans MS" panose="030F0702030302020204" pitchFamily="66" charset="0"/>
            </a:endParaRPr>
          </a:p>
          <a:p>
            <a:pPr algn="just"/>
            <a:r>
              <a:rPr lang="fr-FR" sz="1200" dirty="0">
                <a:latin typeface="Comic Sans MS" panose="030F0702030302020204" pitchFamily="66" charset="0"/>
              </a:rPr>
              <a:t>   </a:t>
            </a:r>
            <a:r>
              <a:rPr lang="fr-FR" sz="1200" b="1" dirty="0" smtClean="0">
                <a:latin typeface="Comic Sans MS" panose="030F0702030302020204" pitchFamily="66" charset="0"/>
              </a:rPr>
              <a:t>La paroisse est </a:t>
            </a:r>
            <a:r>
              <a:rPr lang="fr-FR" sz="1200" b="1" dirty="0">
                <a:latin typeface="Comic Sans MS" panose="030F0702030302020204" pitchFamily="66" charset="0"/>
              </a:rPr>
              <a:t>défavorisée par la nature</a:t>
            </a:r>
            <a:r>
              <a:rPr lang="fr-FR" sz="1200" dirty="0">
                <a:latin typeface="Comic Sans MS" panose="030F0702030302020204" pitchFamily="66" charset="0"/>
              </a:rPr>
              <a:t>: un climat violent avec de brutaux accidents climatiques et donc une forte irrégularité de la production; « </a:t>
            </a:r>
            <a:r>
              <a:rPr lang="fr-FR" sz="1200" i="1" dirty="0">
                <a:latin typeface="Comic Sans MS" panose="030F0702030302020204" pitchFamily="66" charset="0"/>
              </a:rPr>
              <a:t>un terrain sec et aride qui ne produit qu’à force de bras quelque peu de grains qui à peine suffit aux habitants pour les sustenter la moitié de l’année »</a:t>
            </a:r>
            <a:r>
              <a:rPr lang="fr-FR" sz="1200" dirty="0">
                <a:latin typeface="Comic Sans MS" panose="030F0702030302020204" pitchFamily="66" charset="0"/>
              </a:rPr>
              <a:t>.</a:t>
            </a:r>
            <a:r>
              <a:rPr lang="fr-FR" sz="1200" i="1" dirty="0">
                <a:latin typeface="Comic Sans MS" panose="030F0702030302020204" pitchFamily="66" charset="0"/>
              </a:rPr>
              <a:t> </a:t>
            </a:r>
            <a:r>
              <a:rPr lang="fr-FR" sz="1200" dirty="0">
                <a:latin typeface="Comic Sans MS" panose="030F0702030302020204" pitchFamily="66" charset="0"/>
              </a:rPr>
              <a:t>Le  produit des </a:t>
            </a:r>
            <a:r>
              <a:rPr lang="fr-FR" sz="1200" i="1" dirty="0">
                <a:latin typeface="Comic Sans MS" panose="030F0702030302020204" pitchFamily="66" charset="0"/>
              </a:rPr>
              <a:t>« quelques cocons »</a:t>
            </a:r>
            <a:r>
              <a:rPr lang="fr-FR" sz="1200" dirty="0">
                <a:latin typeface="Comic Sans MS" panose="030F0702030302020204" pitchFamily="66" charset="0"/>
              </a:rPr>
              <a:t>(!..)</a:t>
            </a:r>
            <a:r>
              <a:rPr lang="fr-FR" sz="1200" i="1" dirty="0">
                <a:latin typeface="Comic Sans MS" panose="030F0702030302020204" pitchFamily="66" charset="0"/>
              </a:rPr>
              <a:t>  est employé au paiement des impositions mises sur  notre communauté »</a:t>
            </a:r>
          </a:p>
          <a:p>
            <a:pPr algn="just"/>
            <a:r>
              <a:rPr lang="fr-FR" sz="1200" dirty="0">
                <a:latin typeface="Comic Sans MS" panose="030F0702030302020204" pitchFamily="66" charset="0"/>
              </a:rPr>
              <a:t>   C’est d’abord le Seigneur qui prélève les </a:t>
            </a:r>
            <a:r>
              <a:rPr lang="fr-FR" sz="1200" b="1" dirty="0">
                <a:latin typeface="Comic Sans MS" panose="030F0702030302020204" pitchFamily="66" charset="0"/>
              </a:rPr>
              <a:t>droits féodaux </a:t>
            </a:r>
            <a:r>
              <a:rPr lang="fr-FR" sz="1200" dirty="0">
                <a:latin typeface="Comic Sans MS" panose="030F0702030302020204" pitchFamily="66" charset="0"/>
              </a:rPr>
              <a:t>: on est mal renseigné sur ces droits à St André car le terrier ( recensant les droits du Comte du Roure de Banne sur le village) a été </a:t>
            </a:r>
            <a:r>
              <a:rPr lang="fr-FR" sz="1200" dirty="0" smtClean="0">
                <a:latin typeface="Comic Sans MS" panose="030F0702030302020204" pitchFamily="66" charset="0"/>
              </a:rPr>
              <a:t>brûlé en </a:t>
            </a:r>
            <a:r>
              <a:rPr lang="fr-FR" sz="1200" dirty="0">
                <a:latin typeface="Comic Sans MS" panose="030F0702030302020204" pitchFamily="66" charset="0"/>
              </a:rPr>
              <a:t>octobre  1793. </a:t>
            </a:r>
            <a:endParaRPr lang="fr-FR" sz="1200" dirty="0" smtClean="0">
              <a:latin typeface="Comic Sans MS" panose="030F0702030302020204" pitchFamily="66" charset="0"/>
            </a:endParaRPr>
          </a:p>
          <a:p>
            <a:pPr algn="just"/>
            <a:r>
              <a:rPr lang="fr-FR" sz="1200" dirty="0" smtClean="0">
                <a:latin typeface="Comic Sans MS" panose="030F0702030302020204" pitchFamily="66" charset="0"/>
              </a:rPr>
              <a:t>Le Seigneur possède droits de justice ( Juge seigneurial </a:t>
            </a:r>
            <a:r>
              <a:rPr lang="fr-FR" sz="1200" dirty="0" err="1" smtClean="0">
                <a:latin typeface="Comic Sans MS" panose="030F0702030302020204" pitchFamily="66" charset="0"/>
              </a:rPr>
              <a:t>Boissin</a:t>
            </a:r>
            <a:r>
              <a:rPr lang="fr-FR" sz="1200" dirty="0" smtClean="0">
                <a:latin typeface="Comic Sans MS" panose="030F0702030302020204" pitchFamily="66" charset="0"/>
              </a:rPr>
              <a:t> Laroche) ; </a:t>
            </a:r>
            <a:endParaRPr lang="fr-FR" sz="1200" dirty="0">
              <a:latin typeface="Comic Sans MS" panose="030F0702030302020204" pitchFamily="66" charset="0"/>
            </a:endParaRPr>
          </a:p>
          <a:p>
            <a:pPr algn="just"/>
            <a:r>
              <a:rPr lang="fr-FR" sz="1200" dirty="0">
                <a:latin typeface="Comic Sans MS" panose="030F0702030302020204" pitchFamily="66" charset="0"/>
              </a:rPr>
              <a:t>Ces droits pouvaient concerner le moulin de </a:t>
            </a:r>
            <a:r>
              <a:rPr lang="fr-FR" sz="1200" dirty="0" err="1">
                <a:latin typeface="Comic Sans MS" panose="030F0702030302020204" pitchFamily="66" charset="0"/>
              </a:rPr>
              <a:t>Bechas</a:t>
            </a:r>
            <a:r>
              <a:rPr lang="fr-FR" sz="1200" dirty="0">
                <a:latin typeface="Comic Sans MS" panose="030F0702030302020204" pitchFamily="66" charset="0"/>
              </a:rPr>
              <a:t> </a:t>
            </a:r>
            <a:r>
              <a:rPr lang="fr-FR" sz="1200" dirty="0" smtClean="0">
                <a:latin typeface="Comic Sans MS" panose="030F0702030302020204" pitchFamily="66" charset="0"/>
              </a:rPr>
              <a:t>: </a:t>
            </a:r>
            <a:r>
              <a:rPr lang="fr-FR" sz="1200" dirty="0">
                <a:latin typeface="Comic Sans MS" panose="030F0702030302020204" pitchFamily="66" charset="0"/>
              </a:rPr>
              <a:t>il appartient au </a:t>
            </a:r>
            <a:r>
              <a:rPr lang="fr-FR" sz="1200" dirty="0" smtClean="0">
                <a:latin typeface="Comic Sans MS" panose="030F0702030302020204" pitchFamily="66" charset="0"/>
              </a:rPr>
              <a:t>Comte qui y installe un meunier: il est probable que </a:t>
            </a:r>
            <a:r>
              <a:rPr lang="fr-FR" sz="1200" dirty="0">
                <a:latin typeface="Comic Sans MS" panose="030F0702030302020204" pitchFamily="66" charset="0"/>
              </a:rPr>
              <a:t>les habitants étaient obligés d’y moudre  leur céréales et de payer une redevance au seigneur </a:t>
            </a:r>
            <a:r>
              <a:rPr lang="fr-FR" sz="1200" dirty="0" smtClean="0">
                <a:latin typeface="Comic Sans MS" panose="030F0702030302020204" pitchFamily="66" charset="0"/>
              </a:rPr>
              <a:t>(moulin </a:t>
            </a:r>
            <a:r>
              <a:rPr lang="fr-FR" sz="1200" dirty="0">
                <a:latin typeface="Comic Sans MS" panose="030F0702030302020204" pitchFamily="66" charset="0"/>
              </a:rPr>
              <a:t>banal</a:t>
            </a:r>
            <a:r>
              <a:rPr lang="fr-FR" sz="1200" dirty="0" smtClean="0">
                <a:latin typeface="Comic Sans MS" panose="030F0702030302020204" pitchFamily="66" charset="0"/>
              </a:rPr>
              <a:t>) *</a:t>
            </a:r>
            <a:r>
              <a:rPr lang="fr-FR" sz="1200" baseline="30000" dirty="0" smtClean="0">
                <a:latin typeface="Comic Sans MS" panose="030F0702030302020204" pitchFamily="66" charset="0"/>
              </a:rPr>
              <a:t>1</a:t>
            </a:r>
            <a:r>
              <a:rPr lang="fr-FR" sz="1200" dirty="0" smtClean="0">
                <a:latin typeface="Comic Sans MS" panose="030F0702030302020204" pitchFamily="66" charset="0"/>
              </a:rPr>
              <a:t>. </a:t>
            </a:r>
            <a:r>
              <a:rPr lang="fr-FR" sz="1200" dirty="0">
                <a:latin typeface="Comic Sans MS" panose="030F0702030302020204" pitchFamily="66" charset="0"/>
              </a:rPr>
              <a:t>De même pour l’usage des </a:t>
            </a:r>
            <a:r>
              <a:rPr lang="fr-FR" sz="1200" dirty="0" smtClean="0">
                <a:latin typeface="Comic Sans MS" panose="030F0702030302020204" pitchFamily="66" charset="0"/>
              </a:rPr>
              <a:t>fours qui apparaissent comme « four des habitants de </a:t>
            </a:r>
            <a:r>
              <a:rPr lang="fr-FR" sz="1200" dirty="0" err="1" smtClean="0">
                <a:latin typeface="Comic Sans MS" panose="030F0702030302020204" pitchFamily="66" charset="0"/>
              </a:rPr>
              <a:t>Chadouillet</a:t>
            </a:r>
            <a:r>
              <a:rPr lang="fr-FR" sz="1200" dirty="0" smtClean="0">
                <a:latin typeface="Comic Sans MS" panose="030F0702030302020204" pitchFamily="66" charset="0"/>
              </a:rPr>
              <a:t>.. four des habitants de Lacroix »: plutôt communaux?*</a:t>
            </a:r>
            <a:r>
              <a:rPr lang="fr-FR" sz="1200" baseline="30000" dirty="0" smtClean="0">
                <a:latin typeface="Comic Sans MS" panose="030F0702030302020204" pitchFamily="66" charset="0"/>
              </a:rPr>
              <a:t>2</a:t>
            </a:r>
            <a:r>
              <a:rPr lang="fr-FR" sz="1200" dirty="0" smtClean="0">
                <a:solidFill>
                  <a:schemeClr val="tx1">
                    <a:lumMod val="95000"/>
                    <a:lumOff val="5000"/>
                  </a:schemeClr>
                </a:solidFill>
                <a:latin typeface="Comic Sans MS" panose="030F0702030302020204" pitchFamily="66" charset="0"/>
              </a:rPr>
              <a:t>. Les redevances seigneuriales sont multiples par exemple le champart sur les récoltes, lods et ventes..… </a:t>
            </a:r>
            <a:endParaRPr lang="fr-FR" sz="1200" dirty="0">
              <a:latin typeface="Comic Sans MS" panose="030F0702030302020204" pitchFamily="66" charset="0"/>
            </a:endParaRPr>
          </a:p>
          <a:p>
            <a:pPr algn="just"/>
            <a:r>
              <a:rPr lang="fr-FR" sz="1200" dirty="0" smtClean="0">
                <a:latin typeface="Comic Sans MS" panose="030F0702030302020204" pitchFamily="66" charset="0"/>
              </a:rPr>
              <a:t>Les </a:t>
            </a:r>
            <a:r>
              <a:rPr lang="fr-FR" sz="1200" dirty="0">
                <a:latin typeface="Comic Sans MS" panose="030F0702030302020204" pitchFamily="66" charset="0"/>
              </a:rPr>
              <a:t>prélèvements qu’effectue la Commanderie de </a:t>
            </a:r>
            <a:r>
              <a:rPr lang="fr-FR" sz="1200" dirty="0" err="1">
                <a:latin typeface="Comic Sans MS" panose="030F0702030302020204" pitchFamily="66" charset="0"/>
              </a:rPr>
              <a:t>Jalès</a:t>
            </a:r>
            <a:r>
              <a:rPr lang="fr-FR" sz="1200" dirty="0">
                <a:latin typeface="Comic Sans MS" panose="030F0702030302020204" pitchFamily="66" charset="0"/>
              </a:rPr>
              <a:t> à St André sont dénoncés dans le cahier de doléances:</a:t>
            </a:r>
          </a:p>
          <a:p>
            <a:r>
              <a:rPr lang="fr-FR" sz="1200" dirty="0">
                <a:latin typeface="Comic Sans MS" panose="030F0702030302020204" pitchFamily="66" charset="0"/>
              </a:rPr>
              <a:t>« </a:t>
            </a:r>
            <a:r>
              <a:rPr lang="fr-FR" sz="1200" i="1" dirty="0">
                <a:latin typeface="Comic Sans MS" panose="030F0702030302020204" pitchFamily="66" charset="0"/>
              </a:rPr>
              <a:t>Une grande partie du terrain de notre communauté paie le </a:t>
            </a:r>
            <a:endParaRPr lang="fr-FR" sz="1200" i="1" dirty="0" smtClean="0">
              <a:latin typeface="Comic Sans MS" panose="030F0702030302020204" pitchFamily="66" charset="0"/>
            </a:endParaRPr>
          </a:p>
          <a:p>
            <a:r>
              <a:rPr lang="fr-FR" sz="1200" i="1" dirty="0" smtClean="0">
                <a:latin typeface="Comic Sans MS" panose="030F0702030302020204" pitchFamily="66" charset="0"/>
              </a:rPr>
              <a:t>quart </a:t>
            </a:r>
            <a:r>
              <a:rPr lang="fr-FR" sz="1200" i="1" dirty="0">
                <a:latin typeface="Comic Sans MS" panose="030F0702030302020204" pitchFamily="66" charset="0"/>
              </a:rPr>
              <a:t>des fruits à l’ordre de Malte. </a:t>
            </a:r>
          </a:p>
          <a:p>
            <a:r>
              <a:rPr lang="fr-FR" sz="1200" i="1" dirty="0">
                <a:latin typeface="Comic Sans MS" panose="030F0702030302020204" pitchFamily="66" charset="0"/>
              </a:rPr>
              <a:t>La moitié du produit est prise pour la culture de la terre</a:t>
            </a:r>
          </a:p>
          <a:p>
            <a:r>
              <a:rPr lang="fr-FR" sz="1200" i="1" dirty="0">
                <a:latin typeface="Comic Sans MS" panose="030F0702030302020204" pitchFamily="66" charset="0"/>
              </a:rPr>
              <a:t> et il est évident que cet </a:t>
            </a:r>
            <a:r>
              <a:rPr lang="fr-FR" sz="1200" b="1" i="1" dirty="0">
                <a:latin typeface="Comic Sans MS" panose="030F0702030302020204" pitchFamily="66" charset="0"/>
              </a:rPr>
              <a:t>ordre retire, avec son quart</a:t>
            </a:r>
            <a:r>
              <a:rPr lang="fr-FR" sz="1200" i="1" dirty="0">
                <a:latin typeface="Comic Sans MS" panose="030F0702030302020204" pitchFamily="66" charset="0"/>
              </a:rPr>
              <a:t>,     </a:t>
            </a:r>
          </a:p>
          <a:p>
            <a:r>
              <a:rPr lang="fr-FR" sz="1200" i="1" dirty="0">
                <a:latin typeface="Comic Sans MS" panose="030F0702030302020204" pitchFamily="66" charset="0"/>
              </a:rPr>
              <a:t> la moitié quitte du </a:t>
            </a:r>
            <a:r>
              <a:rPr lang="fr-FR" sz="1200" b="1" i="1" dirty="0">
                <a:latin typeface="Comic Sans MS" panose="030F0702030302020204" pitchFamily="66" charset="0"/>
              </a:rPr>
              <a:t>revenu des dites terres</a:t>
            </a:r>
          </a:p>
          <a:p>
            <a:r>
              <a:rPr lang="fr-FR" sz="1200" i="1" dirty="0">
                <a:latin typeface="Comic Sans MS" panose="030F0702030302020204" pitchFamily="66" charset="0"/>
              </a:rPr>
              <a:t>Il parait donc juste que cet ordre doive au moins  supporter </a:t>
            </a:r>
          </a:p>
          <a:p>
            <a:r>
              <a:rPr lang="fr-FR" sz="1200" i="1" dirty="0">
                <a:latin typeface="Comic Sans MS" panose="030F0702030302020204" pitchFamily="66" charset="0"/>
              </a:rPr>
              <a:t>la moitié des charges auxquelles ces fonds sont soumis »</a:t>
            </a:r>
          </a:p>
          <a:p>
            <a:endParaRPr lang="fr-FR" sz="1200" i="1" dirty="0">
              <a:latin typeface="Comic Sans MS" panose="030F0702030302020204" pitchFamily="66" charset="0"/>
            </a:endParaRPr>
          </a:p>
          <a:p>
            <a:r>
              <a:rPr lang="fr-FR" sz="1200" i="1" dirty="0">
                <a:latin typeface="Comic Sans MS" panose="030F0702030302020204" pitchFamily="66" charset="0"/>
              </a:rPr>
              <a:t>                                                                                       </a:t>
            </a:r>
            <a:r>
              <a:rPr lang="fr-FR" sz="1200" i="1" dirty="0" smtClean="0">
                <a:latin typeface="Comic Sans MS" panose="030F0702030302020204" pitchFamily="66" charset="0"/>
              </a:rPr>
              <a:t>     </a:t>
            </a:r>
            <a:r>
              <a:rPr lang="fr-FR" sz="1000" b="1" dirty="0">
                <a:latin typeface="Comic Sans MS" panose="030F0702030302020204" pitchFamily="66" charset="0"/>
              </a:rPr>
              <a:t>St André et les prélèvements de</a:t>
            </a:r>
          </a:p>
          <a:p>
            <a:r>
              <a:rPr lang="fr-FR" sz="1000" b="1" dirty="0">
                <a:latin typeface="Comic Sans MS" panose="030F0702030302020204" pitchFamily="66" charset="0"/>
              </a:rPr>
              <a:t>                                                                           l’ordre de Malte de la commanderie </a:t>
            </a:r>
          </a:p>
          <a:p>
            <a:r>
              <a:rPr lang="fr-FR" sz="1000" b="1" dirty="0">
                <a:latin typeface="Comic Sans MS" panose="030F0702030302020204" pitchFamily="66" charset="0"/>
              </a:rPr>
              <a:t>                                                                                          de </a:t>
            </a:r>
            <a:r>
              <a:rPr lang="fr-FR" sz="1000" b="1" dirty="0" err="1">
                <a:latin typeface="Comic Sans MS" panose="030F0702030302020204" pitchFamily="66" charset="0"/>
              </a:rPr>
              <a:t>Jalès</a:t>
            </a:r>
            <a:endParaRPr lang="fr-FR" sz="1000" b="1" dirty="0">
              <a:latin typeface="Comic Sans MS" panose="030F0702030302020204" pitchFamily="66" charset="0"/>
            </a:endParaRPr>
          </a:p>
          <a:p>
            <a:r>
              <a:rPr lang="fr-FR" sz="1000" b="1" dirty="0">
                <a:latin typeface="Comic Sans MS" panose="030F0702030302020204" pitchFamily="66" charset="0"/>
              </a:rPr>
              <a:t>                                                                               </a:t>
            </a:r>
            <a:endParaRPr lang="fr-FR" sz="1200" dirty="0">
              <a:latin typeface="Comic Sans MS" panose="030F0702030302020204" pitchFamily="66" charset="0"/>
            </a:endParaRPr>
          </a:p>
          <a:p>
            <a:endParaRPr lang="fr-FR" sz="1200" dirty="0">
              <a:solidFill>
                <a:srgbClr val="FF0000"/>
              </a:solidFill>
              <a:latin typeface="Comic Sans MS" panose="030F0702030302020204" pitchFamily="66" charset="0"/>
            </a:endParaRPr>
          </a:p>
          <a:p>
            <a:endParaRPr lang="fr-FR" sz="1000" dirty="0" smtClean="0">
              <a:solidFill>
                <a:srgbClr val="FF0000"/>
              </a:solidFill>
              <a:latin typeface="Comic Sans MS" panose="030F0702030302020204" pitchFamily="66" charset="0"/>
            </a:endParaRPr>
          </a:p>
          <a:p>
            <a:endParaRPr lang="fr-FR" sz="1000" dirty="0" smtClean="0">
              <a:solidFill>
                <a:srgbClr val="FF0000"/>
              </a:solidFill>
              <a:latin typeface="Comic Sans MS" panose="030F0702030302020204" pitchFamily="66" charset="0"/>
            </a:endParaRPr>
          </a:p>
          <a:p>
            <a:endParaRPr lang="fr-FR" sz="1000" dirty="0" smtClean="0">
              <a:solidFill>
                <a:srgbClr val="FF0000"/>
              </a:solidFill>
              <a:latin typeface="Comic Sans MS" panose="030F0702030302020204" pitchFamily="66" charset="0"/>
            </a:endParaRPr>
          </a:p>
          <a:p>
            <a:endParaRPr lang="fr-FR" sz="1000" dirty="0" smtClean="0">
              <a:solidFill>
                <a:srgbClr val="FF0000"/>
              </a:solidFill>
              <a:latin typeface="Comic Sans MS" panose="030F0702030302020204" pitchFamily="66" charset="0"/>
            </a:endParaRPr>
          </a:p>
          <a:p>
            <a:endParaRPr lang="fr-FR" sz="1000" dirty="0" smtClean="0">
              <a:solidFill>
                <a:srgbClr val="FF0000"/>
              </a:solidFill>
              <a:latin typeface="Comic Sans MS" panose="030F0702030302020204" pitchFamily="66" charset="0"/>
            </a:endParaRPr>
          </a:p>
          <a:p>
            <a:endParaRPr lang="fr-FR" sz="1000" dirty="0" smtClean="0">
              <a:solidFill>
                <a:srgbClr val="FF0000"/>
              </a:solidFill>
              <a:latin typeface="Comic Sans MS" panose="030F0702030302020204" pitchFamily="66" charset="0"/>
            </a:endParaRPr>
          </a:p>
          <a:p>
            <a:endParaRPr lang="fr-FR" sz="1000" dirty="0" smtClean="0">
              <a:solidFill>
                <a:srgbClr val="FF0000"/>
              </a:solidFill>
              <a:latin typeface="Comic Sans MS" panose="030F0702030302020204" pitchFamily="66" charset="0"/>
            </a:endParaRPr>
          </a:p>
          <a:p>
            <a:endParaRPr lang="fr-FR" sz="1000" dirty="0" smtClean="0">
              <a:latin typeface="Comic Sans MS" panose="030F0702030302020204" pitchFamily="66" charset="0"/>
            </a:endParaRPr>
          </a:p>
          <a:p>
            <a:endParaRPr lang="fr-FR" sz="1000" dirty="0" smtClean="0">
              <a:latin typeface="Comic Sans MS" panose="030F0702030302020204" pitchFamily="66" charset="0"/>
            </a:endParaRPr>
          </a:p>
          <a:p>
            <a:endParaRPr lang="fr-FR" sz="1000" dirty="0" smtClean="0">
              <a:latin typeface="Comic Sans MS" panose="030F0702030302020204" pitchFamily="66" charset="0"/>
            </a:endParaRPr>
          </a:p>
          <a:p>
            <a:r>
              <a:rPr lang="fr-FR" sz="1000" dirty="0" smtClean="0">
                <a:latin typeface="Comic Sans MS" panose="030F0702030302020204" pitchFamily="66" charset="0"/>
              </a:rPr>
              <a:t>*</a:t>
            </a:r>
            <a:r>
              <a:rPr lang="fr-FR" sz="1000" baseline="30000" dirty="0" smtClean="0">
                <a:latin typeface="Comic Sans MS" panose="030F0702030302020204" pitchFamily="66" charset="0"/>
              </a:rPr>
              <a:t>1</a:t>
            </a:r>
            <a:r>
              <a:rPr lang="fr-FR" sz="1000" dirty="0" smtClean="0">
                <a:latin typeface="Comic Sans MS" panose="030F0702030302020204" pitchFamily="66" charset="0"/>
              </a:rPr>
              <a:t> Cependant, il pouvait aussi exister un accord du Seigneur avec la paroisse leur laissant le droit de  moudre au moulin à usage « communal » sans redevance au seigneur</a:t>
            </a:r>
          </a:p>
          <a:p>
            <a:r>
              <a:rPr lang="fr-FR" sz="1100" baseline="30000" dirty="0" smtClean="0">
                <a:latin typeface="Comic Sans MS" panose="030F0702030302020204" pitchFamily="66" charset="0"/>
              </a:rPr>
              <a:t>*</a:t>
            </a:r>
            <a:r>
              <a:rPr lang="fr-FR" sz="1000" baseline="30000" dirty="0" smtClean="0">
                <a:latin typeface="Comic Sans MS" panose="030F0702030302020204" pitchFamily="66" charset="0"/>
              </a:rPr>
              <a:t>2</a:t>
            </a:r>
            <a:r>
              <a:rPr lang="fr-FR" sz="1000" baseline="30000" dirty="0" smtClean="0">
                <a:solidFill>
                  <a:schemeClr val="tx1">
                    <a:lumMod val="95000"/>
                    <a:lumOff val="5000"/>
                  </a:schemeClr>
                </a:solidFill>
                <a:latin typeface="Comic Sans MS" panose="030F0702030302020204" pitchFamily="66" charset="0"/>
              </a:rPr>
              <a:t>  </a:t>
            </a:r>
            <a:r>
              <a:rPr lang="fr-FR" sz="1000" dirty="0" smtClean="0">
                <a:solidFill>
                  <a:schemeClr val="tx1">
                    <a:lumMod val="95000"/>
                    <a:lumOff val="5000"/>
                  </a:schemeClr>
                </a:solidFill>
                <a:latin typeface="Comic Sans MS" panose="030F0702030302020204" pitchFamily="66" charset="0"/>
              </a:rPr>
              <a:t>Mais pas de mention dans les peu nombreux documents municipaux de la présence de fours communaux</a:t>
            </a:r>
            <a:endParaRPr lang="fr-FR" sz="1000" baseline="30000" dirty="0" smtClean="0">
              <a:solidFill>
                <a:srgbClr val="FF0000"/>
              </a:solidFill>
              <a:latin typeface="Comic Sans MS" panose="030F0702030302020204" pitchFamily="66" charset="0"/>
            </a:endParaRPr>
          </a:p>
          <a:p>
            <a:endParaRPr lang="fr-FR" sz="1000" dirty="0" smtClean="0">
              <a:solidFill>
                <a:srgbClr val="FF0000"/>
              </a:solidFill>
              <a:latin typeface="Comic Sans MS" panose="030F0702030302020204" pitchFamily="66" charset="0"/>
            </a:endParaRPr>
          </a:p>
          <a:p>
            <a:r>
              <a:rPr lang="fr-FR" sz="1100" dirty="0" smtClean="0">
                <a:latin typeface="Comic Sans MS" panose="030F0702030302020204" pitchFamily="66" charset="0"/>
              </a:rPr>
              <a:t>.</a:t>
            </a:r>
          </a:p>
          <a:p>
            <a:r>
              <a:rPr lang="fr-FR" sz="1200" dirty="0" smtClean="0">
                <a:latin typeface="Comic Sans MS" panose="030F0702030302020204" pitchFamily="66" charset="0"/>
              </a:rPr>
              <a:t> </a:t>
            </a:r>
            <a:endParaRPr lang="fr-FR" sz="1200" dirty="0">
              <a:latin typeface="Comic Sans MS" panose="030F0702030302020204" pitchFamily="66" charset="0"/>
            </a:endParaRPr>
          </a:p>
          <a:p>
            <a:r>
              <a:rPr lang="fr-FR" sz="1200" dirty="0">
                <a:latin typeface="Comic Sans MS" panose="030F0702030302020204" pitchFamily="66" charset="0"/>
              </a:rPr>
              <a:t> </a:t>
            </a:r>
          </a:p>
        </p:txBody>
      </p:sp>
      <p:sp>
        <p:nvSpPr>
          <p:cNvPr id="12" name="Rectangle 11">
            <a:extLst>
              <a:ext uri="{FF2B5EF4-FFF2-40B4-BE49-F238E27FC236}">
                <a16:creationId xmlns:a16="http://schemas.microsoft.com/office/drawing/2014/main" xmlns="" id="{EC44709D-7B89-4E3E-9361-6382DF48D499}"/>
              </a:ext>
            </a:extLst>
          </p:cNvPr>
          <p:cNvSpPr/>
          <p:nvPr/>
        </p:nvSpPr>
        <p:spPr>
          <a:xfrm>
            <a:off x="4797152" y="4499992"/>
            <a:ext cx="737771" cy="136815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t>½ du produit de la récolte  payée par cultivateur pour les frais de la culture</a:t>
            </a:r>
          </a:p>
        </p:txBody>
      </p:sp>
      <p:sp>
        <p:nvSpPr>
          <p:cNvPr id="13" name="Rectangle 12">
            <a:extLst>
              <a:ext uri="{FF2B5EF4-FFF2-40B4-BE49-F238E27FC236}">
                <a16:creationId xmlns:a16="http://schemas.microsoft.com/office/drawing/2014/main" xmlns="" id="{5C638ADD-FCEF-42C4-86C6-045AD90CF17C}"/>
              </a:ext>
            </a:extLst>
          </p:cNvPr>
          <p:cNvSpPr/>
          <p:nvPr/>
        </p:nvSpPr>
        <p:spPr>
          <a:xfrm>
            <a:off x="5554158" y="4499992"/>
            <a:ext cx="683154" cy="72008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800" dirty="0"/>
              <a:t>¼ du </a:t>
            </a:r>
            <a:r>
              <a:rPr lang="fr-FR" sz="800" dirty="0" smtClean="0"/>
              <a:t>produit de </a:t>
            </a:r>
            <a:r>
              <a:rPr lang="fr-FR" sz="800" dirty="0"/>
              <a:t>récolte</a:t>
            </a:r>
          </a:p>
          <a:p>
            <a:r>
              <a:rPr lang="fr-FR" sz="800" dirty="0"/>
              <a:t>au cultivateur</a:t>
            </a:r>
          </a:p>
        </p:txBody>
      </p:sp>
      <p:sp>
        <p:nvSpPr>
          <p:cNvPr id="16" name="Rectangle 15">
            <a:extLst>
              <a:ext uri="{FF2B5EF4-FFF2-40B4-BE49-F238E27FC236}">
                <a16:creationId xmlns:a16="http://schemas.microsoft.com/office/drawing/2014/main" xmlns="" id="{011B69D8-AB97-4EE5-97E1-06175303C1F0}"/>
              </a:ext>
            </a:extLst>
          </p:cNvPr>
          <p:cNvSpPr/>
          <p:nvPr/>
        </p:nvSpPr>
        <p:spPr>
          <a:xfrm>
            <a:off x="4437112" y="4716016"/>
            <a:ext cx="144015" cy="26311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xmlns="" id="{804EAA7B-F1A4-4911-AEDB-063C8821A0E8}"/>
              </a:ext>
            </a:extLst>
          </p:cNvPr>
          <p:cNvSpPr/>
          <p:nvPr/>
        </p:nvSpPr>
        <p:spPr>
          <a:xfrm>
            <a:off x="4365104" y="5076056"/>
            <a:ext cx="121730" cy="144016"/>
          </a:xfrm>
          <a:prstGeom prst="rect">
            <a:avLst/>
          </a:prstGeom>
          <a:solidFill>
            <a:srgbClr val="00823B"/>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xmlns="" id="{831DB332-6060-4A05-8F15-A6593F88E050}"/>
              </a:ext>
            </a:extLst>
          </p:cNvPr>
          <p:cNvSpPr/>
          <p:nvPr/>
        </p:nvSpPr>
        <p:spPr>
          <a:xfrm>
            <a:off x="3645024" y="5220072"/>
            <a:ext cx="90487" cy="963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xmlns="" id="{068C2178-5B32-4ACD-852E-0FE4E837E8BF}"/>
              </a:ext>
            </a:extLst>
          </p:cNvPr>
          <p:cNvPicPr>
            <a:picLocks noChangeAspect="1"/>
          </p:cNvPicPr>
          <p:nvPr/>
        </p:nvPicPr>
        <p:blipFill>
          <a:blip r:embed="rId2" cstate="print"/>
          <a:stretch>
            <a:fillRect/>
          </a:stretch>
        </p:blipFill>
        <p:spPr>
          <a:xfrm>
            <a:off x="2852936" y="4644008"/>
            <a:ext cx="160660" cy="160660"/>
          </a:xfrm>
          <a:prstGeom prst="rect">
            <a:avLst/>
          </a:prstGeom>
        </p:spPr>
      </p:pic>
      <p:sp>
        <p:nvSpPr>
          <p:cNvPr id="14" name="Rectangle 13">
            <a:extLst>
              <a:ext uri="{FF2B5EF4-FFF2-40B4-BE49-F238E27FC236}">
                <a16:creationId xmlns:a16="http://schemas.microsoft.com/office/drawing/2014/main" xmlns="" id="{441AFBEE-F405-449E-9919-75ECE672D917}"/>
              </a:ext>
            </a:extLst>
          </p:cNvPr>
          <p:cNvSpPr/>
          <p:nvPr/>
        </p:nvSpPr>
        <p:spPr>
          <a:xfrm>
            <a:off x="5517233" y="5220072"/>
            <a:ext cx="720080" cy="648072"/>
          </a:xfrm>
          <a:prstGeom prst="rect">
            <a:avLst/>
          </a:prstGeom>
          <a:solidFill>
            <a:srgbClr val="00823B"/>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800" dirty="0">
                <a:solidFill>
                  <a:prstClr val="white"/>
                </a:solidFill>
              </a:rPr>
              <a:t>¼ du produit de récolte</a:t>
            </a:r>
          </a:p>
          <a:p>
            <a:pPr lvl="0"/>
            <a:r>
              <a:rPr lang="fr-FR" sz="800" dirty="0">
                <a:solidFill>
                  <a:prstClr val="white"/>
                </a:solidFill>
              </a:rPr>
              <a:t>à l’ordre de Malte</a:t>
            </a:r>
          </a:p>
        </p:txBody>
      </p:sp>
      <p:sp>
        <p:nvSpPr>
          <p:cNvPr id="18" name="Rectangle 17">
            <a:extLst>
              <a:ext uri="{FF2B5EF4-FFF2-40B4-BE49-F238E27FC236}">
                <a16:creationId xmlns:a16="http://schemas.microsoft.com/office/drawing/2014/main" xmlns="" id="{C901BD36-550B-425E-A462-98F91204F6D4}"/>
              </a:ext>
            </a:extLst>
          </p:cNvPr>
          <p:cNvSpPr/>
          <p:nvPr/>
        </p:nvSpPr>
        <p:spPr>
          <a:xfrm>
            <a:off x="5517232" y="4499992"/>
            <a:ext cx="720080" cy="1368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descr="Résultat de recherche d'images pour &quot;commanderie de Jalès&quot;"/>
          <p:cNvPicPr>
            <a:picLocks noChangeAspect="1" noChangeArrowheads="1"/>
          </p:cNvPicPr>
          <p:nvPr/>
        </p:nvPicPr>
        <p:blipFill>
          <a:blip r:embed="rId3" cstate="print"/>
          <a:srcRect/>
          <a:stretch>
            <a:fillRect/>
          </a:stretch>
        </p:blipFill>
        <p:spPr bwMode="auto">
          <a:xfrm>
            <a:off x="332656" y="5796136"/>
            <a:ext cx="3528392" cy="2353941"/>
          </a:xfrm>
          <a:prstGeom prst="rect">
            <a:avLst/>
          </a:prstGeom>
          <a:noFill/>
        </p:spPr>
      </p:pic>
      <p:sp>
        <p:nvSpPr>
          <p:cNvPr id="19458" name="AutoShape 2" descr="Résultat de recherche d'imag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9" name="Image 18" descr="index.jpg"/>
          <p:cNvPicPr>
            <a:picLocks noChangeAspect="1"/>
          </p:cNvPicPr>
          <p:nvPr/>
        </p:nvPicPr>
        <p:blipFill>
          <a:blip r:embed="rId4" cstate="print"/>
          <a:stretch>
            <a:fillRect/>
          </a:stretch>
        </p:blipFill>
        <p:spPr>
          <a:xfrm>
            <a:off x="4077072" y="6444208"/>
            <a:ext cx="2597009" cy="1728192"/>
          </a:xfrm>
          <a:prstGeom prst="rect">
            <a:avLst/>
          </a:prstGeom>
        </p:spPr>
      </p:pic>
      <p:sp>
        <p:nvSpPr>
          <p:cNvPr id="22" name="ZoneTexte 21"/>
          <p:cNvSpPr txBox="1"/>
          <p:nvPr/>
        </p:nvSpPr>
        <p:spPr>
          <a:xfrm>
            <a:off x="332656" y="7884368"/>
            <a:ext cx="1622560" cy="276999"/>
          </a:xfrm>
          <a:prstGeom prst="rect">
            <a:avLst/>
          </a:prstGeom>
          <a:noFill/>
        </p:spPr>
        <p:txBody>
          <a:bodyPr wrap="none" rtlCol="0">
            <a:spAutoFit/>
          </a:bodyPr>
          <a:lstStyle/>
          <a:p>
            <a:r>
              <a:rPr lang="fr-FR" sz="1200" b="1" dirty="0" smtClean="0">
                <a:solidFill>
                  <a:schemeClr val="bg1"/>
                </a:solidFill>
              </a:rPr>
              <a:t>Commanderie de </a:t>
            </a:r>
            <a:r>
              <a:rPr lang="fr-FR" sz="1200" b="1" dirty="0" err="1" smtClean="0">
                <a:solidFill>
                  <a:schemeClr val="bg1"/>
                </a:solidFill>
              </a:rPr>
              <a:t>Jalès</a:t>
            </a:r>
            <a:endParaRPr lang="fr-FR" sz="1200" b="1" dirty="0">
              <a:solidFill>
                <a:schemeClr val="bg1"/>
              </a:solidFill>
            </a:endParaRPr>
          </a:p>
        </p:txBody>
      </p:sp>
      <p:sp>
        <p:nvSpPr>
          <p:cNvPr id="23" name="ZoneTexte 22"/>
          <p:cNvSpPr txBox="1"/>
          <p:nvPr/>
        </p:nvSpPr>
        <p:spPr>
          <a:xfrm>
            <a:off x="4077072" y="6444208"/>
            <a:ext cx="2255746" cy="276999"/>
          </a:xfrm>
          <a:prstGeom prst="rect">
            <a:avLst/>
          </a:prstGeom>
          <a:noFill/>
        </p:spPr>
        <p:txBody>
          <a:bodyPr wrap="none" rtlCol="0">
            <a:spAutoFit/>
          </a:bodyPr>
          <a:lstStyle/>
          <a:p>
            <a:r>
              <a:rPr lang="fr-FR" sz="1200" b="1" dirty="0" smtClean="0">
                <a:latin typeface="Comic Sans MS" pitchFamily="66" charset="0"/>
              </a:rPr>
              <a:t>Chapelle de la Commanderie</a:t>
            </a:r>
            <a:endParaRPr lang="fr-FR" sz="1200" b="1" dirty="0">
              <a:latin typeface="Comic Sans MS" pitchFamily="66" charset="0"/>
            </a:endParaRPr>
          </a:p>
        </p:txBody>
      </p:sp>
    </p:spTree>
    <p:extLst>
      <p:ext uri="{BB962C8B-B14F-4D97-AF65-F5344CB8AC3E}">
        <p14:creationId xmlns:p14="http://schemas.microsoft.com/office/powerpoint/2010/main" val="2766023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39B3E18F-6750-4981-A930-2F1763029033}"/>
              </a:ext>
            </a:extLst>
          </p:cNvPr>
          <p:cNvSpPr>
            <a:spLocks noGrp="1"/>
          </p:cNvSpPr>
          <p:nvPr>
            <p:ph type="sldNum" sz="quarter" idx="12"/>
          </p:nvPr>
        </p:nvSpPr>
        <p:spPr>
          <a:xfrm>
            <a:off x="5013176" y="8532440"/>
            <a:ext cx="1600200" cy="486833"/>
          </a:xfrm>
        </p:spPr>
        <p:txBody>
          <a:bodyPr/>
          <a:lstStyle/>
          <a:p>
            <a:fld id="{88FF42DF-82A7-4623-8844-46488C73A759}" type="slidenum">
              <a:rPr lang="fr-FR" b="1" smtClean="0">
                <a:solidFill>
                  <a:schemeClr val="tx1"/>
                </a:solidFill>
                <a:latin typeface="Comic Sans MS" pitchFamily="66" charset="0"/>
              </a:rPr>
              <a:pPr/>
              <a:t>28</a:t>
            </a:fld>
            <a:endParaRPr lang="fr-FR" b="1" dirty="0">
              <a:solidFill>
                <a:schemeClr val="tx1"/>
              </a:solidFill>
              <a:latin typeface="Comic Sans MS" pitchFamily="66" charset="0"/>
            </a:endParaRPr>
          </a:p>
        </p:txBody>
      </p:sp>
      <p:sp>
        <p:nvSpPr>
          <p:cNvPr id="3" name="ZoneTexte 2">
            <a:extLst>
              <a:ext uri="{FF2B5EF4-FFF2-40B4-BE49-F238E27FC236}">
                <a16:creationId xmlns:a16="http://schemas.microsoft.com/office/drawing/2014/main" xmlns="" id="{A74B3EFC-3974-4311-B9B4-3243B7F7ED27}"/>
              </a:ext>
            </a:extLst>
          </p:cNvPr>
          <p:cNvSpPr txBox="1"/>
          <p:nvPr/>
        </p:nvSpPr>
        <p:spPr>
          <a:xfrm>
            <a:off x="260648" y="179512"/>
            <a:ext cx="6597352" cy="8679299"/>
          </a:xfrm>
          <a:prstGeom prst="rect">
            <a:avLst/>
          </a:prstGeom>
          <a:noFill/>
        </p:spPr>
        <p:txBody>
          <a:bodyPr wrap="square" rtlCol="0">
            <a:spAutoFit/>
          </a:bodyPr>
          <a:lstStyle/>
          <a:p>
            <a:pPr algn="just"/>
            <a:r>
              <a:rPr lang="fr-FR" sz="1200" dirty="0" smtClean="0">
                <a:latin typeface="Comic Sans MS" panose="030F0702030302020204" pitchFamily="66" charset="0"/>
              </a:rPr>
              <a:t>    Au  cours des siècles, certains droits seigneuriaux étaient tombés dans l’oubli. Avant la Révolution, les seigneurs veulent à nouveau restaurer ces droits ( réaction seigneuriale) en brandissant leurs vieux terriers où ils sont mentionnés. Que ce soit le Comte du </a:t>
            </a:r>
            <a:r>
              <a:rPr lang="fr-FR" sz="1200" dirty="0" err="1" smtClean="0">
                <a:latin typeface="Comic Sans MS" panose="030F0702030302020204" pitchFamily="66" charset="0"/>
              </a:rPr>
              <a:t>Roure</a:t>
            </a:r>
            <a:r>
              <a:rPr lang="fr-FR" sz="1200" dirty="0" smtClean="0">
                <a:latin typeface="Comic Sans MS" panose="030F0702030302020204" pitchFamily="66" charset="0"/>
              </a:rPr>
              <a:t> ou la Commanderie de </a:t>
            </a:r>
            <a:r>
              <a:rPr lang="fr-FR" sz="1200" dirty="0" err="1" smtClean="0">
                <a:latin typeface="Comic Sans MS" panose="030F0702030302020204" pitchFamily="66" charset="0"/>
              </a:rPr>
              <a:t>Jalès</a:t>
            </a:r>
            <a:r>
              <a:rPr lang="fr-FR" sz="1200" dirty="0" smtClean="0">
                <a:latin typeface="Comic Sans MS" panose="030F0702030302020204" pitchFamily="66" charset="0"/>
              </a:rPr>
              <a:t>, une telle réaction est perceptible à partir d’évènements ponctuels : en effet l’Ordre de Malte établit une dîme des châtaignes au début du XVIIIème puis, récupère des droits seigneuriaux « </a:t>
            </a:r>
            <a:r>
              <a:rPr lang="fr-FR" sz="1200" i="1" dirty="0" smtClean="0">
                <a:latin typeface="Comic Sans MS" panose="030F0702030302020204" pitchFamily="66" charset="0"/>
              </a:rPr>
              <a:t>usurpés par la famille du </a:t>
            </a:r>
            <a:r>
              <a:rPr lang="fr-FR" sz="1200" i="1" dirty="0" err="1" smtClean="0">
                <a:latin typeface="Comic Sans MS" panose="030F0702030302020204" pitchFamily="66" charset="0"/>
              </a:rPr>
              <a:t>Roure</a:t>
            </a:r>
            <a:r>
              <a:rPr lang="fr-FR" sz="1200" dirty="0" smtClean="0">
                <a:latin typeface="Comic Sans MS" panose="030F0702030302020204" pitchFamily="66" charset="0"/>
              </a:rPr>
              <a:t> »</a:t>
            </a:r>
            <a:r>
              <a:rPr lang="fr-FR" sz="1200" dirty="0" smtClean="0">
                <a:solidFill>
                  <a:prstClr val="black"/>
                </a:solidFill>
                <a:latin typeface="Comic Sans MS" panose="030F0702030302020204" pitchFamily="66" charset="0"/>
              </a:rPr>
              <a:t> *</a:t>
            </a:r>
            <a:r>
              <a:rPr lang="fr-FR" sz="1200" b="1" baseline="30000" dirty="0" smtClean="0">
                <a:solidFill>
                  <a:prstClr val="black"/>
                </a:solidFill>
                <a:latin typeface="Comic Sans MS" panose="030F0702030302020204" pitchFamily="66" charset="0"/>
              </a:rPr>
              <a:t>1</a:t>
            </a:r>
            <a:r>
              <a:rPr lang="fr-FR" sz="1200" dirty="0" smtClean="0">
                <a:latin typeface="Comic Sans MS" panose="030F0702030302020204" pitchFamily="66" charset="0"/>
              </a:rPr>
              <a:t> et augmente considérablement les redevances en y incluant notamment les feuilles de mûriers. Le Comte du </a:t>
            </a:r>
            <a:r>
              <a:rPr lang="fr-FR" sz="1200" dirty="0" err="1" smtClean="0">
                <a:latin typeface="Comic Sans MS" panose="030F0702030302020204" pitchFamily="66" charset="0"/>
              </a:rPr>
              <a:t>Roure</a:t>
            </a:r>
            <a:r>
              <a:rPr lang="fr-FR" sz="1200" dirty="0" smtClean="0">
                <a:latin typeface="Comic Sans MS" panose="030F0702030302020204" pitchFamily="66" charset="0"/>
              </a:rPr>
              <a:t> demande au notaire </a:t>
            </a:r>
            <a:r>
              <a:rPr lang="fr-FR" sz="1200" dirty="0" err="1" smtClean="0">
                <a:latin typeface="Comic Sans MS" panose="030F0702030302020204" pitchFamily="66" charset="0"/>
              </a:rPr>
              <a:t>Guez</a:t>
            </a:r>
            <a:r>
              <a:rPr lang="fr-FR" sz="1200" dirty="0" smtClean="0">
                <a:latin typeface="Comic Sans MS" panose="030F0702030302020204" pitchFamily="66" charset="0"/>
              </a:rPr>
              <a:t> de mettre en ordre ses archives familiales : il s’agit de retrouver trace des anciens droits tombés dans l’oubli… Pourtant à  St André, aucune doléance explicite à l’encontre du Comte du </a:t>
            </a:r>
            <a:r>
              <a:rPr lang="fr-FR" sz="1200" dirty="0" err="1" smtClean="0">
                <a:latin typeface="Comic Sans MS" panose="030F0702030302020204" pitchFamily="66" charset="0"/>
              </a:rPr>
              <a:t>Roure</a:t>
            </a:r>
            <a:r>
              <a:rPr lang="fr-FR" sz="1200" dirty="0" smtClean="0">
                <a:latin typeface="Comic Sans MS" panose="030F0702030302020204" pitchFamily="66" charset="0"/>
              </a:rPr>
              <a:t> n’est exprimée dans le cahier de doléances en 1789</a:t>
            </a:r>
            <a:r>
              <a:rPr lang="fr-FR" sz="1200" dirty="0" smtClean="0">
                <a:solidFill>
                  <a:prstClr val="black"/>
                </a:solidFill>
                <a:latin typeface="Comic Sans MS" panose="030F0702030302020204" pitchFamily="66" charset="0"/>
              </a:rPr>
              <a:t>. Ces terriers, symbole</a:t>
            </a:r>
            <a:r>
              <a:rPr lang="fr-FR" sz="1200" dirty="0" smtClean="0">
                <a:latin typeface="Comic Sans MS" panose="030F0702030302020204" pitchFamily="66" charset="0"/>
              </a:rPr>
              <a:t> </a:t>
            </a:r>
            <a:r>
              <a:rPr lang="fr-FR" sz="1200" dirty="0" smtClean="0">
                <a:solidFill>
                  <a:prstClr val="black"/>
                </a:solidFill>
                <a:latin typeface="Comic Sans MS" panose="030F0702030302020204" pitchFamily="66" charset="0"/>
              </a:rPr>
              <a:t>d’injustice, suscitent la colère du Tiers état dans le Royaume. A St André, il faut attendre le 20 octobre 1793 pour que Boisson, ancien feudiste*</a:t>
            </a:r>
            <a:r>
              <a:rPr lang="fr-FR" sz="1200" baseline="30000" dirty="0" smtClean="0">
                <a:solidFill>
                  <a:prstClr val="black"/>
                </a:solidFill>
                <a:latin typeface="Comic Sans MS" panose="030F0702030302020204" pitchFamily="66" charset="0"/>
              </a:rPr>
              <a:t>2</a:t>
            </a:r>
            <a:r>
              <a:rPr lang="fr-FR" sz="1200" dirty="0" smtClean="0">
                <a:solidFill>
                  <a:prstClr val="black"/>
                </a:solidFill>
                <a:latin typeface="Comic Sans MS" panose="030F0702030302020204" pitchFamily="66" charset="0"/>
              </a:rPr>
              <a:t> du Comte du </a:t>
            </a:r>
            <a:r>
              <a:rPr lang="fr-FR" sz="1200" dirty="0" err="1" smtClean="0">
                <a:solidFill>
                  <a:prstClr val="black"/>
                </a:solidFill>
                <a:latin typeface="Comic Sans MS" panose="030F0702030302020204" pitchFamily="66" charset="0"/>
              </a:rPr>
              <a:t>Roure</a:t>
            </a:r>
            <a:r>
              <a:rPr lang="fr-FR" sz="1200" dirty="0" smtClean="0">
                <a:solidFill>
                  <a:prstClr val="black"/>
                </a:solidFill>
                <a:latin typeface="Comic Sans MS" panose="030F0702030302020204" pitchFamily="66" charset="0"/>
              </a:rPr>
              <a:t>, citoyen de </a:t>
            </a:r>
            <a:r>
              <a:rPr lang="fr-FR" sz="1200" dirty="0" err="1" smtClean="0">
                <a:solidFill>
                  <a:prstClr val="black"/>
                </a:solidFill>
                <a:latin typeface="Comic Sans MS" panose="030F0702030302020204" pitchFamily="66" charset="0"/>
              </a:rPr>
              <a:t>Vagnas</a:t>
            </a:r>
            <a:r>
              <a:rPr lang="fr-FR" sz="1200" dirty="0" smtClean="0">
                <a:solidFill>
                  <a:prstClr val="black"/>
                </a:solidFill>
                <a:latin typeface="Comic Sans MS" panose="030F0702030302020204" pitchFamily="66" charset="0"/>
              </a:rPr>
              <a:t> </a:t>
            </a:r>
            <a:r>
              <a:rPr lang="fr-FR" sz="1200" i="1" dirty="0" smtClean="0">
                <a:solidFill>
                  <a:prstClr val="black"/>
                </a:solidFill>
                <a:latin typeface="Comic Sans MS" panose="030F0702030302020204" pitchFamily="66" charset="0"/>
              </a:rPr>
              <a:t>«  déclarant qu’il a en main les titres du ci devant comte du </a:t>
            </a:r>
            <a:r>
              <a:rPr lang="fr-FR" sz="1200" i="1" dirty="0" err="1" smtClean="0">
                <a:solidFill>
                  <a:prstClr val="black"/>
                </a:solidFill>
                <a:latin typeface="Comic Sans MS" panose="030F0702030302020204" pitchFamily="66" charset="0"/>
              </a:rPr>
              <a:t>Roure</a:t>
            </a:r>
            <a:r>
              <a:rPr lang="fr-FR" sz="1200" i="1" dirty="0" smtClean="0">
                <a:solidFill>
                  <a:prstClr val="black"/>
                </a:solidFill>
                <a:latin typeface="Comic Sans MS" panose="030F0702030302020204" pitchFamily="66" charset="0"/>
              </a:rPr>
              <a:t> établissant des droits féodaux en sa faveur sur les habitants de St André, invite… la municipalité à nommer un ou deux commissaires pour les venir retirer à </a:t>
            </a:r>
            <a:r>
              <a:rPr lang="fr-FR" sz="1200" i="1" dirty="0" err="1" smtClean="0">
                <a:solidFill>
                  <a:prstClr val="black"/>
                </a:solidFill>
                <a:latin typeface="Comic Sans MS" panose="030F0702030302020204" pitchFamily="66" charset="0"/>
              </a:rPr>
              <a:t>Vagnas</a:t>
            </a:r>
            <a:r>
              <a:rPr lang="fr-FR" sz="1200" i="1" dirty="0" smtClean="0">
                <a:solidFill>
                  <a:prstClr val="black"/>
                </a:solidFill>
                <a:latin typeface="Comic Sans MS" panose="030F0702030302020204" pitchFamily="66" charset="0"/>
              </a:rPr>
              <a:t>..</a:t>
            </a:r>
            <a:r>
              <a:rPr lang="fr-FR" sz="1200" dirty="0" smtClean="0">
                <a:solidFill>
                  <a:prstClr val="black"/>
                </a:solidFill>
                <a:latin typeface="Comic Sans MS" panose="030F0702030302020204" pitchFamily="66" charset="0"/>
              </a:rPr>
              <a:t> » ; il rappelle explicitement ensuite que « </a:t>
            </a:r>
            <a:r>
              <a:rPr lang="fr-FR" sz="1200" i="1" dirty="0" smtClean="0">
                <a:solidFill>
                  <a:prstClr val="black"/>
                </a:solidFill>
                <a:latin typeface="Comic Sans MS" panose="030F0702030302020204" pitchFamily="66" charset="0"/>
              </a:rPr>
              <a:t>conformément à la loi  du 17 Juillet dernier</a:t>
            </a:r>
            <a:r>
              <a:rPr lang="fr-FR" sz="1200" dirty="0" smtClean="0">
                <a:solidFill>
                  <a:prstClr val="black"/>
                </a:solidFill>
                <a:latin typeface="Comic Sans MS" panose="030F0702030302020204" pitchFamily="66" charset="0"/>
              </a:rPr>
              <a:t>», ces papiers devront être </a:t>
            </a:r>
            <a:r>
              <a:rPr lang="fr-FR" sz="1200" i="1" dirty="0" smtClean="0">
                <a:solidFill>
                  <a:prstClr val="black"/>
                </a:solidFill>
                <a:latin typeface="Comic Sans MS" panose="030F0702030302020204" pitchFamily="66" charset="0"/>
              </a:rPr>
              <a:t>« brûlés publiquement et en présence du conseil général de la commune ». </a:t>
            </a:r>
            <a:r>
              <a:rPr lang="fr-FR" sz="1200" dirty="0" smtClean="0">
                <a:solidFill>
                  <a:prstClr val="black"/>
                </a:solidFill>
                <a:latin typeface="Comic Sans MS" panose="030F0702030302020204" pitchFamily="66" charset="0"/>
              </a:rPr>
              <a:t>Une notification succincte en fin de délibération du conseil  du jour suivant </a:t>
            </a:r>
            <a:r>
              <a:rPr lang="fr-FR" sz="1200" i="1" dirty="0" smtClean="0">
                <a:solidFill>
                  <a:prstClr val="black"/>
                </a:solidFill>
                <a:latin typeface="Comic Sans MS" panose="030F0702030302020204" pitchFamily="66" charset="0"/>
              </a:rPr>
              <a:t>«  les papiers ont été brûlés en présence du conseil général de la commune et des habitants de St André », </a:t>
            </a:r>
            <a:r>
              <a:rPr lang="fr-FR" sz="1200" dirty="0" smtClean="0">
                <a:solidFill>
                  <a:prstClr val="black"/>
                </a:solidFill>
                <a:latin typeface="Comic Sans MS" panose="030F0702030302020204" pitchFamily="66" charset="0"/>
              </a:rPr>
              <a:t>veut montrer que la municipalité, suspecte de manque d’ardeur révolutionnaire auprès des autorités, se conforme aux lois; mais cela ne déclenche pas une grande ferveur populaire….</a:t>
            </a:r>
          </a:p>
          <a:p>
            <a:pPr lvl="0" algn="just"/>
            <a:r>
              <a:rPr lang="fr-FR" sz="1200" dirty="0" smtClean="0">
                <a:solidFill>
                  <a:prstClr val="black"/>
                </a:solidFill>
                <a:latin typeface="Comic Sans MS" panose="030F0702030302020204" pitchFamily="66" charset="0"/>
              </a:rPr>
              <a:t> </a:t>
            </a: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endParaRPr lang="fr-FR" sz="1200"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Sa </a:t>
            </a:r>
            <a:r>
              <a:rPr lang="fr-FR" sz="1200" b="1" dirty="0" smtClean="0">
                <a:solidFill>
                  <a:prstClr val="black"/>
                </a:solidFill>
                <a:latin typeface="Comic Sans MS" panose="030F0702030302020204" pitchFamily="66" charset="0"/>
              </a:rPr>
              <a:t>perception</a:t>
            </a:r>
            <a:r>
              <a:rPr lang="fr-FR" sz="1200" dirty="0" smtClean="0">
                <a:solidFill>
                  <a:prstClr val="black"/>
                </a:solidFill>
                <a:latin typeface="Comic Sans MS" panose="030F0702030302020204" pitchFamily="66" charset="0"/>
              </a:rPr>
              <a:t> est l’objet de quatorze délibérations du conseil municipal sur les dix-huit séances de janvier 1786 (où commence le registre) à août 1789 (où il s’interrompt). </a:t>
            </a:r>
            <a:endParaRPr lang="fr-FR" sz="1200" b="1" baseline="30000" dirty="0" smtClean="0">
              <a:solidFill>
                <a:prstClr val="black"/>
              </a:solidFill>
              <a:latin typeface="Comic Sans MS" panose="030F0702030302020204" pitchFamily="66" charset="0"/>
            </a:endParaRPr>
          </a:p>
          <a:p>
            <a:pPr lvl="0" algn="just"/>
            <a:endParaRPr lang="fr-FR" sz="1200" b="1" baseline="30000" dirty="0" smtClean="0">
              <a:solidFill>
                <a:prstClr val="black"/>
              </a:solidFill>
              <a:latin typeface="Comic Sans MS" panose="030F0702030302020204" pitchFamily="66" charset="0"/>
            </a:endParaRPr>
          </a:p>
          <a:p>
            <a:pPr algn="just"/>
            <a:endParaRPr lang="fr-FR" sz="1000" dirty="0" smtClean="0">
              <a:solidFill>
                <a:prstClr val="black"/>
              </a:solidFill>
              <a:latin typeface="Comic Sans MS" panose="030F0702030302020204" pitchFamily="66" charset="0"/>
            </a:endParaRPr>
          </a:p>
          <a:p>
            <a:pPr algn="just"/>
            <a:r>
              <a:rPr lang="fr-FR" sz="1000" dirty="0" smtClean="0">
                <a:solidFill>
                  <a:prstClr val="black"/>
                </a:solidFill>
                <a:latin typeface="Comic Sans MS" panose="030F0702030302020204" pitchFamily="66" charset="0"/>
              </a:rPr>
              <a:t>*</a:t>
            </a:r>
            <a:r>
              <a:rPr lang="fr-FR" sz="1000" b="1" baseline="30000" dirty="0" smtClean="0">
                <a:solidFill>
                  <a:prstClr val="black"/>
                </a:solidFill>
                <a:latin typeface="Comic Sans MS" panose="030F0702030302020204" pitchFamily="66" charset="0"/>
              </a:rPr>
              <a:t>1</a:t>
            </a:r>
            <a:r>
              <a:rPr lang="fr-FR" sz="1000" dirty="0" smtClean="0">
                <a:solidFill>
                  <a:prstClr val="black"/>
                </a:solidFill>
                <a:latin typeface="Comic Sans MS" panose="030F0702030302020204" pitchFamily="66" charset="0"/>
              </a:rPr>
              <a:t>  Arrêt du Parlement de Toulouse Septembre 1754</a:t>
            </a:r>
          </a:p>
          <a:p>
            <a:pPr algn="just"/>
            <a:r>
              <a:rPr lang="fr-FR" sz="1000" dirty="0" smtClean="0">
                <a:solidFill>
                  <a:prstClr val="black"/>
                </a:solidFill>
                <a:latin typeface="Comic Sans MS" panose="030F0702030302020204" pitchFamily="66" charset="0"/>
              </a:rPr>
              <a:t>*</a:t>
            </a:r>
            <a:r>
              <a:rPr lang="fr-FR" sz="1000" baseline="30000" dirty="0" smtClean="0">
                <a:solidFill>
                  <a:prstClr val="black"/>
                </a:solidFill>
                <a:latin typeface="Comic Sans MS" panose="030F0702030302020204" pitchFamily="66" charset="0"/>
              </a:rPr>
              <a:t>2</a:t>
            </a:r>
            <a:r>
              <a:rPr lang="fr-FR" sz="1000" dirty="0" smtClean="0">
                <a:solidFill>
                  <a:prstClr val="black"/>
                </a:solidFill>
                <a:latin typeface="Comic Sans MS" panose="030F0702030302020204" pitchFamily="66" charset="0"/>
              </a:rPr>
              <a:t> </a:t>
            </a:r>
            <a:r>
              <a:rPr lang="fr-FR" sz="1000" baseline="30000" dirty="0" smtClean="0">
                <a:solidFill>
                  <a:prstClr val="black"/>
                </a:solidFill>
                <a:latin typeface="Comic Sans MS" panose="030F0702030302020204" pitchFamily="66" charset="0"/>
              </a:rPr>
              <a:t> </a:t>
            </a:r>
            <a:r>
              <a:rPr lang="fr-FR" sz="1000" dirty="0" smtClean="0">
                <a:solidFill>
                  <a:prstClr val="black"/>
                </a:solidFill>
                <a:latin typeface="Comic Sans MS" panose="030F0702030302020204" pitchFamily="66" charset="0"/>
              </a:rPr>
              <a:t>spécialiste du droit féodal</a:t>
            </a:r>
          </a:p>
          <a:p>
            <a:pPr algn="just"/>
            <a:r>
              <a:rPr lang="fr-FR" sz="1000" dirty="0" smtClean="0">
                <a:solidFill>
                  <a:prstClr val="black"/>
                </a:solidFill>
                <a:latin typeface="Comic Sans MS" panose="030F0702030302020204" pitchFamily="66" charset="0"/>
              </a:rPr>
              <a:t>*</a:t>
            </a:r>
            <a:r>
              <a:rPr lang="fr-FR" sz="800" b="1" baseline="30000" dirty="0" smtClean="0">
                <a:solidFill>
                  <a:prstClr val="black"/>
                </a:solidFill>
                <a:latin typeface="Comic Sans MS" panose="030F0702030302020204" pitchFamily="66" charset="0"/>
              </a:rPr>
              <a:t>3</a:t>
            </a:r>
            <a:r>
              <a:rPr lang="fr-FR" sz="1000" dirty="0" smtClean="0">
                <a:solidFill>
                  <a:prstClr val="black"/>
                </a:solidFill>
                <a:latin typeface="Comic Sans MS" panose="030F0702030302020204" pitchFamily="66" charset="0"/>
              </a:rPr>
              <a:t>  ce qui  peut être en fonction des sources utilisées : rôle de la taille que les nobles ne payent donc pas.</a:t>
            </a:r>
          </a:p>
          <a:p>
            <a:pPr algn="just"/>
            <a:r>
              <a:rPr lang="fr-FR" sz="1000" dirty="0" smtClean="0">
                <a:solidFill>
                  <a:prstClr val="black"/>
                </a:solidFill>
                <a:latin typeface="Comic Sans MS" panose="030F0702030302020204" pitchFamily="66" charset="0"/>
              </a:rPr>
              <a:t>Mais C. Veau de la Nouvelle, noble, déclare ses terres pour la taille: ce ne sont donc pas des terres nobles.</a:t>
            </a:r>
          </a:p>
          <a:p>
            <a:pPr lvl="0" algn="just"/>
            <a:r>
              <a:rPr lang="fr-FR" sz="1000" dirty="0" smtClean="0">
                <a:solidFill>
                  <a:prstClr val="black"/>
                </a:solidFill>
                <a:latin typeface="Comic Sans MS" panose="030F0702030302020204" pitchFamily="66" charset="0"/>
              </a:rPr>
              <a:t>	</a:t>
            </a:r>
            <a:endParaRPr lang="fr-FR" sz="1000" dirty="0">
              <a:solidFill>
                <a:prstClr val="black"/>
              </a:solidFill>
              <a:latin typeface="Comic Sans MS" panose="030F0702030302020204" pitchFamily="66" charset="0"/>
            </a:endParaRPr>
          </a:p>
        </p:txBody>
      </p:sp>
      <p:pic>
        <p:nvPicPr>
          <p:cNvPr id="4" name="Image 3">
            <a:extLst>
              <a:ext uri="{FF2B5EF4-FFF2-40B4-BE49-F238E27FC236}">
                <a16:creationId xmlns="" xmlns:a16="http://schemas.microsoft.com/office/drawing/2014/main" id="{F048F1DD-2E6E-439B-B0B7-48600EE646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9249" y="4354837"/>
            <a:ext cx="2151715" cy="2665436"/>
          </a:xfrm>
          <a:prstGeom prst="rect">
            <a:avLst/>
          </a:prstGeom>
        </p:spPr>
      </p:pic>
      <p:sp>
        <p:nvSpPr>
          <p:cNvPr id="5" name="ZoneTexte 4">
            <a:extLst>
              <a:ext uri="{FF2B5EF4-FFF2-40B4-BE49-F238E27FC236}">
                <a16:creationId xmlns="" xmlns:a16="http://schemas.microsoft.com/office/drawing/2014/main" id="{4C331BF4-05EE-434E-9C76-21E981338591}"/>
              </a:ext>
            </a:extLst>
          </p:cNvPr>
          <p:cNvSpPr txBox="1"/>
          <p:nvPr/>
        </p:nvSpPr>
        <p:spPr>
          <a:xfrm>
            <a:off x="4387457" y="4139952"/>
            <a:ext cx="2470543" cy="600164"/>
          </a:xfrm>
          <a:prstGeom prst="rect">
            <a:avLst/>
          </a:prstGeom>
          <a:noFill/>
        </p:spPr>
        <p:txBody>
          <a:bodyPr wrap="square" rtlCol="0">
            <a:spAutoFit/>
          </a:bodyPr>
          <a:lstStyle/>
          <a:p>
            <a:r>
              <a:rPr lang="fr-FR" sz="1100" dirty="0">
                <a:latin typeface="Comic Sans MS" panose="030F0702030302020204" pitchFamily="66" charset="0"/>
              </a:rPr>
              <a:t>« Un </a:t>
            </a:r>
            <a:r>
              <a:rPr lang="fr-FR" sz="1100" dirty="0" err="1">
                <a:latin typeface="Comic Sans MS" panose="030F0702030302020204" pitchFamily="66" charset="0"/>
              </a:rPr>
              <a:t>païsant</a:t>
            </a:r>
            <a:r>
              <a:rPr lang="fr-FR" sz="1100" dirty="0">
                <a:latin typeface="Comic Sans MS" panose="030F0702030302020204" pitchFamily="66" charset="0"/>
              </a:rPr>
              <a:t> portant un Prélat </a:t>
            </a:r>
            <a:r>
              <a:rPr lang="fr-FR" sz="1100" dirty="0" smtClean="0">
                <a:latin typeface="Comic Sans MS" panose="030F0702030302020204" pitchFamily="66" charset="0"/>
              </a:rPr>
              <a:t>et</a:t>
            </a:r>
          </a:p>
          <a:p>
            <a:r>
              <a:rPr lang="fr-FR" sz="1100" dirty="0" smtClean="0">
                <a:latin typeface="Comic Sans MS" panose="030F0702030302020204" pitchFamily="66" charset="0"/>
              </a:rPr>
              <a:t>   un </a:t>
            </a:r>
            <a:r>
              <a:rPr lang="fr-FR" sz="1100" dirty="0">
                <a:latin typeface="Comic Sans MS" panose="030F0702030302020204" pitchFamily="66" charset="0"/>
              </a:rPr>
              <a:t>Noble » </a:t>
            </a:r>
          </a:p>
          <a:p>
            <a:r>
              <a:rPr lang="fr-FR" sz="1100" dirty="0">
                <a:latin typeface="Comic Sans MS" panose="030F0702030302020204" pitchFamily="66" charset="0"/>
              </a:rPr>
              <a:t>   </a:t>
            </a:r>
            <a:r>
              <a:rPr lang="fr-FR" sz="1000" dirty="0">
                <a:latin typeface="Comic Sans MS" panose="030F0702030302020204" pitchFamily="66" charset="0"/>
              </a:rPr>
              <a:t>1789 Paris</a:t>
            </a:r>
          </a:p>
        </p:txBody>
      </p:sp>
      <p:sp>
        <p:nvSpPr>
          <p:cNvPr id="8" name="Rectangle 7"/>
          <p:cNvSpPr/>
          <p:nvPr/>
        </p:nvSpPr>
        <p:spPr>
          <a:xfrm>
            <a:off x="260648" y="4211960"/>
            <a:ext cx="4071954" cy="3046988"/>
          </a:xfrm>
          <a:prstGeom prst="rect">
            <a:avLst/>
          </a:prstGeom>
        </p:spPr>
        <p:txBody>
          <a:bodyPr wrap="square">
            <a:spAutoFit/>
          </a:bodyPr>
          <a:lstStyle/>
          <a:p>
            <a:pPr lvl="0" algn="just"/>
            <a:r>
              <a:rPr lang="fr-FR" sz="1200" dirty="0" smtClean="0">
                <a:solidFill>
                  <a:prstClr val="black"/>
                </a:solidFill>
                <a:latin typeface="Comic Sans MS" panose="030F0702030302020204" pitchFamily="66" charset="0"/>
              </a:rPr>
              <a:t>   A ces impôts et redevances s’ajoutent les multiples </a:t>
            </a:r>
            <a:r>
              <a:rPr lang="fr-FR" sz="1200" b="1" dirty="0" smtClean="0">
                <a:solidFill>
                  <a:prstClr val="black"/>
                </a:solidFill>
                <a:latin typeface="Comic Sans MS" panose="030F0702030302020204" pitchFamily="66" charset="0"/>
              </a:rPr>
              <a:t>impôts royaux: </a:t>
            </a:r>
            <a:r>
              <a:rPr lang="fr-FR" sz="1200" dirty="0" smtClean="0">
                <a:solidFill>
                  <a:prstClr val="black"/>
                </a:solidFill>
                <a:latin typeface="Comic Sans MS" panose="030F0702030302020204" pitchFamily="66" charset="0"/>
              </a:rPr>
              <a:t>parmi ceux-ci, la taille en Languedoc est établie sur les terres ( taille réelle); les terres nobles en sont exemptées. </a:t>
            </a:r>
          </a:p>
          <a:p>
            <a:pPr lvl="0" algn="just"/>
            <a:r>
              <a:rPr lang="fr-FR" sz="1200" dirty="0" smtClean="0">
                <a:solidFill>
                  <a:prstClr val="black"/>
                </a:solidFill>
                <a:latin typeface="Comic Sans MS" panose="030F0702030302020204" pitchFamily="66" charset="0"/>
              </a:rPr>
              <a:t>Or, à St André, il ne semble pas y en avoir *</a:t>
            </a:r>
            <a:r>
              <a:rPr lang="fr-FR" sz="1050" b="1" baseline="30000" dirty="0" smtClean="0">
                <a:solidFill>
                  <a:prstClr val="black"/>
                </a:solidFill>
                <a:latin typeface="Comic Sans MS" panose="030F0702030302020204" pitchFamily="66" charset="0"/>
              </a:rPr>
              <a:t>3</a:t>
            </a:r>
            <a:r>
              <a:rPr lang="fr-FR" sz="1200" dirty="0" smtClean="0">
                <a:solidFill>
                  <a:prstClr val="black"/>
                </a:solidFill>
                <a:latin typeface="Comic Sans MS" panose="030F0702030302020204" pitchFamily="66" charset="0"/>
              </a:rPr>
              <a:t> ce  qui pourrait rejoindre l’idée que dans la paroisse, les inégalités devant l’impôt et notamment les privilèges de la noblesse, ne sont pas une préoccupation  majeure ( voir cahier de doléances qui </a:t>
            </a:r>
            <a:r>
              <a:rPr lang="fr-FR" sz="1200" i="1" dirty="0" smtClean="0">
                <a:solidFill>
                  <a:prstClr val="black"/>
                </a:solidFill>
                <a:latin typeface="Comic Sans MS" panose="030F0702030302020204" pitchFamily="66" charset="0"/>
              </a:rPr>
              <a:t>« s’en tient à ce que décidera l’assemblée diocésaine sur ce sujet » </a:t>
            </a:r>
            <a:r>
              <a:rPr lang="fr-FR" sz="1200" dirty="0" smtClean="0">
                <a:solidFill>
                  <a:prstClr val="black"/>
                </a:solidFill>
                <a:latin typeface="Comic Sans MS" panose="030F0702030302020204" pitchFamily="66" charset="0"/>
              </a:rPr>
              <a:t>et ne conteste pas les droits du Comte du </a:t>
            </a:r>
            <a:r>
              <a:rPr lang="fr-FR" sz="1200" dirty="0" err="1" smtClean="0">
                <a:solidFill>
                  <a:prstClr val="black"/>
                </a:solidFill>
                <a:latin typeface="Comic Sans MS" panose="030F0702030302020204" pitchFamily="66" charset="0"/>
              </a:rPr>
              <a:t>Roure</a:t>
            </a:r>
            <a:r>
              <a:rPr lang="fr-FR" sz="1200" i="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alors que, dans les pays de taille personnelle établie sur les personnes et dont étaient exemptés le clergé et les nobles, apparaissait clairement l’inégalité devant l’impôt entre les privilégiés et le Tiers Etat, rassemblant 98% des sujets du Roi de France.</a:t>
            </a:r>
            <a:endParaRPr lang="fr-FR" sz="12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1245931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FF42DF-82A7-4623-8844-46488C73A759}" type="slidenum">
              <a:rPr lang="fr-FR" b="1" smtClean="0">
                <a:solidFill>
                  <a:schemeClr val="tx1"/>
                </a:solidFill>
                <a:latin typeface="Comic Sans MS" pitchFamily="66" charset="0"/>
              </a:rPr>
              <a:pPr/>
              <a:t>29</a:t>
            </a:fld>
            <a:endParaRPr lang="fr-FR" b="1" dirty="0">
              <a:solidFill>
                <a:schemeClr val="tx1"/>
              </a:solidFill>
              <a:latin typeface="Comic Sans MS" pitchFamily="66" charset="0"/>
            </a:endParaRPr>
          </a:p>
        </p:txBody>
      </p:sp>
      <p:sp>
        <p:nvSpPr>
          <p:cNvPr id="3" name="ZoneTexte 2"/>
          <p:cNvSpPr txBox="1"/>
          <p:nvPr/>
        </p:nvSpPr>
        <p:spPr>
          <a:xfrm>
            <a:off x="188640" y="395536"/>
            <a:ext cx="6669360" cy="8740854"/>
          </a:xfrm>
          <a:prstGeom prst="rect">
            <a:avLst/>
          </a:prstGeom>
          <a:noFill/>
        </p:spPr>
        <p:txBody>
          <a:bodyPr wrap="square" rtlCol="0">
            <a:spAutoFit/>
          </a:bodyPr>
          <a:lstStyle/>
          <a:p>
            <a:pPr algn="just"/>
            <a:r>
              <a:rPr lang="fr-FR" sz="1200" dirty="0" smtClean="0">
                <a:solidFill>
                  <a:prstClr val="black"/>
                </a:solidFill>
                <a:latin typeface="Comic Sans MS" panose="030F0702030302020204" pitchFamily="66" charset="0"/>
              </a:rPr>
              <a:t>Chaque année, la paroisse reçoit la mande du diocèse d’Uzès indiquant la somme à payer par St André. Le conseil doit </a:t>
            </a:r>
            <a:r>
              <a:rPr lang="fr-FR" sz="1200" i="1" dirty="0" smtClean="0">
                <a:solidFill>
                  <a:prstClr val="black"/>
                </a:solidFill>
                <a:latin typeface="Comic Sans MS" panose="030F0702030302020204" pitchFamily="66" charset="0"/>
              </a:rPr>
              <a:t>«  faire répartir cette somme entre les habitants du village; il faut aussi y ajouter les deniers municipaux ».</a:t>
            </a:r>
            <a:r>
              <a:rPr lang="fr-FR" sz="1200" dirty="0" smtClean="0">
                <a:solidFill>
                  <a:prstClr val="black"/>
                </a:solidFill>
                <a:latin typeface="Comic Sans MS" panose="030F0702030302020204" pitchFamily="66" charset="0"/>
              </a:rPr>
              <a:t> C’est aussi le conseil qui recrute deux collecteurs volontaires ou.. forcés faute de candidats ; en effet, si ces collecteurs sont rémunérés en proportion de la somme à recouvrer, ils doivent récupérer la totalité de la somme fixée  quitte à   combler le manque de leurs propres deniers , en cas de non-paiement de certains contribuables; c’est aussi une charge qui peut les mettre en conflit avec les autres paroissiens.. La corvée, anciennement journées de travail dues au Roi, est payée en 1789 en numéraire </a:t>
            </a:r>
            <a:r>
              <a:rPr lang="fr-FR" sz="1200" i="1" dirty="0" smtClean="0">
                <a:solidFill>
                  <a:prstClr val="black"/>
                </a:solidFill>
                <a:latin typeface="Comic Sans MS" panose="030F0702030302020204" pitchFamily="66" charset="0"/>
              </a:rPr>
              <a:t>«Nous payons annuellement notre </a:t>
            </a:r>
            <a:r>
              <a:rPr lang="fr-FR" sz="1200" i="1" dirty="0" err="1" smtClean="0">
                <a:solidFill>
                  <a:prstClr val="black"/>
                </a:solidFill>
                <a:latin typeface="Comic Sans MS" panose="030F0702030302020204" pitchFamily="66" charset="0"/>
              </a:rPr>
              <a:t>quote</a:t>
            </a:r>
            <a:r>
              <a:rPr lang="fr-FR" sz="1200" i="1" dirty="0" smtClean="0">
                <a:solidFill>
                  <a:prstClr val="black"/>
                </a:solidFill>
                <a:latin typeface="Comic Sans MS" panose="030F0702030302020204" pitchFamily="66" charset="0"/>
              </a:rPr>
              <a:t> part pour la construction des routes, des grands chemins qui se font dans la province et dans le diocèse et plus encore nous payons  notre portion des sommes employées à la construction des édifices, embellissements des villes principales,…des promenades publiques et on nous refuse de réparer nos chemins qui nous  sont de nécessité indispensable…Toutes ces dépenses extraordinaires tournant au profit des habitants des villes, elles seules devraient les payer. Quelle injustice que les habitants des campagnes soient forcés à de telles contributions! » «  Le clergé et la noblesse profitant plus que personne des grandes routes devraient à proportion de leur revenu payer leur portion de cet impôt »</a:t>
            </a:r>
            <a:r>
              <a:rPr lang="fr-FR" sz="1200" dirty="0" smtClean="0">
                <a:solidFill>
                  <a:prstClr val="black"/>
                </a:solidFill>
                <a:latin typeface="Comic Sans MS" panose="030F0702030302020204" pitchFamily="66" charset="0"/>
              </a:rPr>
              <a:t>*</a:t>
            </a:r>
            <a:r>
              <a:rPr lang="fr-FR" sz="1200" baseline="30000" dirty="0" smtClean="0">
                <a:solidFill>
                  <a:prstClr val="black"/>
                </a:solidFill>
                <a:latin typeface="Comic Sans MS" panose="030F0702030302020204" pitchFamily="66" charset="0"/>
              </a:rPr>
              <a:t>1</a:t>
            </a:r>
            <a:endParaRPr lang="fr-FR" sz="1200" i="1" dirty="0" smtClean="0">
              <a:solidFill>
                <a:prstClr val="black"/>
              </a:solidFill>
              <a:latin typeface="Comic Sans MS" panose="030F0702030302020204" pitchFamily="66" charset="0"/>
            </a:endParaRPr>
          </a:p>
          <a:p>
            <a:pPr algn="just"/>
            <a:endParaRPr lang="fr-FR" sz="1200" i="1" dirty="0" smtClean="0">
              <a:solidFill>
                <a:prstClr val="black"/>
              </a:solidFill>
              <a:latin typeface="Comic Sans MS" panose="030F0702030302020204" pitchFamily="66" charset="0"/>
            </a:endParaRPr>
          </a:p>
          <a:p>
            <a:pPr algn="just"/>
            <a:r>
              <a:rPr lang="fr-FR" sz="1200" dirty="0" smtClean="0">
                <a:solidFill>
                  <a:prstClr val="black"/>
                </a:solidFill>
                <a:latin typeface="Comic Sans MS" panose="030F0702030302020204" pitchFamily="66" charset="0"/>
              </a:rPr>
              <a:t>Devant cette accumulation de charges au profit du Seigneur, du Roi et du Clergé on comprend l’inquiétude des habitants de la paroisse dans le cahier de doléances car si de nouveaux impôts étaient créés </a:t>
            </a:r>
            <a:r>
              <a:rPr lang="fr-FR" sz="1200" i="1" dirty="0" smtClean="0">
                <a:solidFill>
                  <a:prstClr val="black"/>
                </a:solidFill>
                <a:latin typeface="Comic Sans MS" panose="030F0702030302020204" pitchFamily="66" charset="0"/>
              </a:rPr>
              <a:t>«  ce serait nous mettre dans l’impossibilité de payer les anciens et les nouveaux, et même de pouvoir subsister »</a:t>
            </a:r>
            <a:r>
              <a:rPr lang="fr-FR" sz="1200" dirty="0" smtClean="0">
                <a:solidFill>
                  <a:prstClr val="black"/>
                </a:solidFill>
                <a:latin typeface="Comic Sans MS" panose="030F0702030302020204" pitchFamily="66" charset="0"/>
              </a:rPr>
              <a:t>*</a:t>
            </a:r>
            <a:r>
              <a:rPr lang="fr-FR" sz="1200" b="1" baseline="30000" dirty="0" smtClean="0">
                <a:solidFill>
                  <a:prstClr val="black"/>
                </a:solidFill>
                <a:latin typeface="Comic Sans MS" panose="030F0702030302020204" pitchFamily="66" charset="0"/>
              </a:rPr>
              <a:t>1</a:t>
            </a:r>
            <a:r>
              <a:rPr lang="fr-FR" sz="1200" i="1" dirty="0" smtClean="0">
                <a:solidFill>
                  <a:prstClr val="black"/>
                </a:solidFill>
                <a:latin typeface="Comic Sans MS" panose="030F0702030302020204" pitchFamily="66" charset="0"/>
              </a:rPr>
              <a:t>. </a:t>
            </a:r>
          </a:p>
          <a:p>
            <a:pPr algn="just"/>
            <a:r>
              <a:rPr lang="fr-FR" sz="1200" dirty="0" smtClean="0">
                <a:solidFill>
                  <a:prstClr val="black"/>
                </a:solidFill>
                <a:latin typeface="Comic Sans MS" panose="030F0702030302020204" pitchFamily="66" charset="0"/>
              </a:rPr>
              <a:t>Inquiétude touchant à la subsistance de tous ?</a:t>
            </a:r>
          </a:p>
          <a:p>
            <a:pPr algn="just"/>
            <a:endParaRPr lang="fr-FR" sz="1200" dirty="0" smtClean="0">
              <a:solidFill>
                <a:prstClr val="black"/>
              </a:solidFill>
              <a:latin typeface="Comic Sans MS" panose="030F0702030302020204" pitchFamily="66" charset="0"/>
            </a:endParaRPr>
          </a:p>
          <a:p>
            <a:pPr algn="ctr"/>
            <a:r>
              <a:rPr lang="fr-FR" sz="1400" b="1" dirty="0" smtClean="0">
                <a:solidFill>
                  <a:srgbClr val="336600"/>
                </a:solidFill>
                <a:latin typeface="Comic Sans MS" pitchFamily="66" charset="0"/>
              </a:rPr>
              <a:t>B</a:t>
            </a:r>
            <a:r>
              <a:rPr lang="fr-FR" sz="1400" b="1" dirty="0">
                <a:solidFill>
                  <a:srgbClr val="336600"/>
                </a:solidFill>
                <a:latin typeface="Comic Sans MS" pitchFamily="66" charset="0"/>
              </a:rPr>
              <a:t>) Inégalités de revenus </a:t>
            </a:r>
            <a:r>
              <a:rPr lang="fr-FR" sz="1400" b="1" dirty="0" smtClean="0">
                <a:solidFill>
                  <a:srgbClr val="336600"/>
                </a:solidFill>
                <a:latin typeface="Comic Sans MS" pitchFamily="66" charset="0"/>
              </a:rPr>
              <a:t>à </a:t>
            </a:r>
            <a:r>
              <a:rPr lang="fr-FR" sz="1400" b="1" dirty="0">
                <a:solidFill>
                  <a:srgbClr val="336600"/>
                </a:solidFill>
                <a:latin typeface="Comic Sans MS" pitchFamily="66" charset="0"/>
              </a:rPr>
              <a:t>St André </a:t>
            </a:r>
            <a:r>
              <a:rPr lang="fr-FR" sz="1200" b="1" dirty="0">
                <a:solidFill>
                  <a:srgbClr val="336600"/>
                </a:solidFill>
                <a:latin typeface="Comic Sans MS" pitchFamily="66" charset="0"/>
              </a:rPr>
              <a:t>à partir de l’Etat des </a:t>
            </a:r>
            <a:r>
              <a:rPr lang="fr-FR" sz="1200" b="1" dirty="0" smtClean="0">
                <a:solidFill>
                  <a:srgbClr val="336600"/>
                </a:solidFill>
                <a:latin typeface="Comic Sans MS" pitchFamily="66" charset="0"/>
              </a:rPr>
              <a:t>propriétés en 1793 </a:t>
            </a:r>
            <a:endParaRPr lang="fr-FR" sz="1200" b="1" dirty="0">
              <a:solidFill>
                <a:srgbClr val="336600"/>
              </a:solidFill>
              <a:latin typeface="Comic Sans MS" pitchFamily="66" charset="0"/>
            </a:endParaRPr>
          </a:p>
          <a:p>
            <a:pPr algn="ctr"/>
            <a:endParaRPr lang="fr-FR" sz="1200" b="1" dirty="0">
              <a:solidFill>
                <a:srgbClr val="336600"/>
              </a:solidFill>
              <a:latin typeface="Comic Sans MS" pitchFamily="66" charset="0"/>
            </a:endParaRPr>
          </a:p>
          <a:p>
            <a:r>
              <a:rPr lang="fr-FR" sz="1200" b="1" dirty="0">
                <a:latin typeface="Comic Sans MS" pitchFamily="66" charset="0"/>
              </a:rPr>
              <a:t>     1) Ces </a:t>
            </a:r>
            <a:r>
              <a:rPr lang="fr-FR" sz="1200" b="1" dirty="0" smtClean="0">
                <a:latin typeface="Comic Sans MS" pitchFamily="66" charset="0"/>
              </a:rPr>
              <a:t>difficultés pèsent inégalement sur les riches ou pauvres</a:t>
            </a:r>
            <a:endParaRPr lang="fr-FR" sz="1200" b="1" dirty="0">
              <a:latin typeface="Comic Sans MS" pitchFamily="66" charset="0"/>
            </a:endParaRPr>
          </a:p>
          <a:p>
            <a:r>
              <a:rPr lang="fr-FR" sz="1200" b="1" dirty="0">
                <a:latin typeface="Comic Sans MS" pitchFamily="66" charset="0"/>
              </a:rPr>
              <a:t>        </a:t>
            </a:r>
            <a:r>
              <a:rPr lang="fr-FR" sz="1000" dirty="0">
                <a:latin typeface="Comic Sans MS" pitchFamily="66" charset="0"/>
              </a:rPr>
              <a:t>( tableaux annexes</a:t>
            </a:r>
            <a:r>
              <a:rPr lang="fr-FR" sz="1000" dirty="0" smtClean="0">
                <a:latin typeface="Comic Sans MS" pitchFamily="66" charset="0"/>
              </a:rPr>
              <a:t>) : à partir de l’état des propriétés 1793- début 94</a:t>
            </a:r>
            <a:endParaRPr lang="fr-FR" sz="1000" dirty="0">
              <a:latin typeface="Comic Sans MS" pitchFamily="66" charset="0"/>
            </a:endParaRPr>
          </a:p>
          <a:p>
            <a:pPr algn="just"/>
            <a:r>
              <a:rPr lang="fr-FR" sz="1200" dirty="0">
                <a:latin typeface="Comic Sans MS" pitchFamily="66" charset="0"/>
              </a:rPr>
              <a:t>   </a:t>
            </a:r>
            <a:r>
              <a:rPr lang="fr-FR" sz="1200" b="1" dirty="0">
                <a:latin typeface="Comic Sans MS" pitchFamily="66" charset="0"/>
              </a:rPr>
              <a:t>Les habitants </a:t>
            </a:r>
            <a:r>
              <a:rPr lang="fr-FR" sz="1200" b="1" dirty="0" smtClean="0">
                <a:latin typeface="Comic Sans MS" pitchFamily="66" charset="0"/>
              </a:rPr>
              <a:t>aux </a:t>
            </a:r>
            <a:r>
              <a:rPr lang="fr-FR" sz="1200" b="1" dirty="0">
                <a:latin typeface="Comic Sans MS" pitchFamily="66" charset="0"/>
              </a:rPr>
              <a:t>plus hauts revenus fonciers </a:t>
            </a:r>
            <a:r>
              <a:rPr lang="fr-FR" sz="1200" b="1" dirty="0" smtClean="0">
                <a:latin typeface="Comic Sans MS" pitchFamily="66" charset="0"/>
              </a:rPr>
              <a:t>( plus de 200 livres estimés) </a:t>
            </a:r>
            <a:r>
              <a:rPr lang="fr-FR" sz="1200" dirty="0" smtClean="0">
                <a:latin typeface="Comic Sans MS" pitchFamily="66" charset="0"/>
              </a:rPr>
              <a:t>disposent </a:t>
            </a:r>
            <a:r>
              <a:rPr lang="fr-FR" sz="1200" dirty="0">
                <a:latin typeface="Comic Sans MS" pitchFamily="66" charset="0"/>
              </a:rPr>
              <a:t>en même temps des fonctions les plus lucratives et influentes : notaires, juge, ancien procureur fiscal,  membre du clergé, ancien verrier, militaires.. augmentant ainsi leur richesse</a:t>
            </a:r>
            <a:r>
              <a:rPr lang="fr-FR" sz="1200" dirty="0" smtClean="0">
                <a:latin typeface="Comic Sans MS" pitchFamily="66" charset="0"/>
              </a:rPr>
              <a:t>. Un seul tire sa richesse uniquement de la terre (J.A. Jullien à St André). Ils disposent des plus grandes superficies de 20 à 30 hectares, avec des parcelles de grande taille pour la paroisse ( plus d’un ha ). La Veuve Fabre, de famille noble ( Veau de la Nouvelle) épouse d’un ancien notaire de St André: elle est le plus grand propriétaire foncier et possède une terre de presque 10 ha d’un seul tenant au </a:t>
            </a:r>
            <a:r>
              <a:rPr lang="fr-FR" sz="1200" dirty="0" err="1" smtClean="0">
                <a:latin typeface="Comic Sans MS" pitchFamily="66" charset="0"/>
              </a:rPr>
              <a:t>Devois</a:t>
            </a:r>
            <a:r>
              <a:rPr lang="fr-FR" sz="1200" dirty="0" smtClean="0">
                <a:latin typeface="Comic Sans MS" pitchFamily="66" charset="0"/>
              </a:rPr>
              <a:t>, des prés de plus de 2 ha d’une seule pièce.. Il faudrait ajouter qu’ils sont souvent propriétaires de terres dans d’autres paroisses.</a:t>
            </a:r>
          </a:p>
          <a:p>
            <a:pPr algn="just"/>
            <a:r>
              <a:rPr lang="fr-FR" sz="1200" dirty="0" smtClean="0">
                <a:latin typeface="Comic Sans MS" pitchFamily="66" charset="0"/>
              </a:rPr>
              <a:t>   Ces parcelles sont souvent regroupées : Pierre </a:t>
            </a:r>
            <a:r>
              <a:rPr lang="fr-FR" sz="1200" dirty="0" err="1" smtClean="0">
                <a:latin typeface="Comic Sans MS" pitchFamily="66" charset="0"/>
              </a:rPr>
              <a:t>Bonnaure</a:t>
            </a:r>
            <a:r>
              <a:rPr lang="fr-FR" sz="1200" dirty="0" smtClean="0">
                <a:latin typeface="Comic Sans MS" pitchFamily="66" charset="0"/>
              </a:rPr>
              <a:t> de la </a:t>
            </a:r>
            <a:r>
              <a:rPr lang="fr-FR" sz="1200" dirty="0" err="1" smtClean="0">
                <a:latin typeface="Comic Sans MS" pitchFamily="66" charset="0"/>
              </a:rPr>
              <a:t>Peyrille</a:t>
            </a:r>
            <a:r>
              <a:rPr lang="fr-FR" sz="1200" dirty="0" smtClean="0">
                <a:latin typeface="Comic Sans MS" pitchFamily="66" charset="0"/>
              </a:rPr>
              <a:t> possède deux grandes pièces d’un seul tenant autour de sa maison qui représentent 95 % de son revenu.</a:t>
            </a:r>
          </a:p>
          <a:p>
            <a:pPr algn="just"/>
            <a:r>
              <a:rPr lang="fr-FR" sz="1200" dirty="0" smtClean="0">
                <a:latin typeface="Comic Sans MS" pitchFamily="66" charset="0"/>
              </a:rPr>
              <a:t>   Leurs terres, situées le plus souvent dans la vallée, sont de bonne qualité : </a:t>
            </a:r>
            <a:r>
              <a:rPr lang="fr-FR" sz="1200" dirty="0" err="1" smtClean="0">
                <a:latin typeface="Comic Sans MS" pitchFamily="66" charset="0"/>
              </a:rPr>
              <a:t>Boissin</a:t>
            </a:r>
            <a:r>
              <a:rPr lang="fr-FR" sz="1200" dirty="0" smtClean="0">
                <a:latin typeface="Comic Sans MS" pitchFamily="66" charset="0"/>
              </a:rPr>
              <a:t> Laroche (juge de St André) avec « seulement » 15,5 ha, atteint un revenu estimé de 220 livres.. </a:t>
            </a:r>
          </a:p>
          <a:p>
            <a:pPr algn="just"/>
            <a:endParaRPr lang="fr-FR" sz="1200" dirty="0">
              <a:latin typeface="Comic Sans MS" pitchFamily="66" charset="0"/>
            </a:endParaRPr>
          </a:p>
          <a:p>
            <a:pPr algn="just"/>
            <a:r>
              <a:rPr lang="fr-FR" sz="1000" baseline="30000" dirty="0" smtClean="0">
                <a:latin typeface="Comic Sans MS" pitchFamily="66" charset="0"/>
              </a:rPr>
              <a:t>*1 </a:t>
            </a:r>
            <a:r>
              <a:rPr lang="fr-FR" sz="1000" dirty="0" smtClean="0">
                <a:latin typeface="Comic Sans MS" pitchFamily="66" charset="0"/>
              </a:rPr>
              <a:t> cahier de doléances : le but de la Royauté en 1788, en convoquant les Etats Généraux et </a:t>
            </a:r>
          </a:p>
          <a:p>
            <a:pPr algn="just"/>
            <a:r>
              <a:rPr lang="fr-FR" sz="1000" dirty="0" smtClean="0">
                <a:latin typeface="Comic Sans MS" pitchFamily="66" charset="0"/>
              </a:rPr>
              <a:t>demandant la rédaction des cahiers de doléances,  est de résoudre la crise financière de l’Etat.</a:t>
            </a:r>
            <a:endParaRPr lang="fr-FR" sz="1000" baseline="30000" dirty="0">
              <a:latin typeface="Comic Sans MS"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66328" y="107504"/>
            <a:ext cx="6525344" cy="16958489"/>
          </a:xfrm>
          <a:prstGeom prst="rect">
            <a:avLst/>
          </a:prstGeom>
          <a:noFill/>
        </p:spPr>
        <p:txBody>
          <a:bodyPr wrap="square" rtlCol="0">
            <a:spAutoFit/>
          </a:bodyPr>
          <a:lstStyle/>
          <a:p>
            <a:pPr algn="just"/>
            <a:endParaRPr lang="fr-FR" sz="1200" dirty="0">
              <a:latin typeface="Comic Sans MS" pitchFamily="66" charset="0"/>
            </a:endParaRPr>
          </a:p>
          <a:p>
            <a:pPr algn="just"/>
            <a:r>
              <a:rPr lang="fr-FR" sz="1200" b="1" dirty="0">
                <a:latin typeface="Comic Sans MS" pitchFamily="66" charset="0"/>
              </a:rPr>
              <a:t>Les sources </a:t>
            </a:r>
            <a:r>
              <a:rPr lang="fr-FR" sz="1200" dirty="0">
                <a:latin typeface="Comic Sans MS" pitchFamily="66" charset="0"/>
              </a:rPr>
              <a:t>dont on dispose sur la vie économique et sociale à St André sont partielles. </a:t>
            </a:r>
          </a:p>
          <a:p>
            <a:pPr algn="just"/>
            <a:r>
              <a:rPr lang="fr-FR" sz="1200" dirty="0">
                <a:latin typeface="Comic Sans MS" pitchFamily="66" charset="0"/>
              </a:rPr>
              <a:t>   Le </a:t>
            </a:r>
            <a:r>
              <a:rPr lang="fr-FR" sz="1200" b="1" i="1" dirty="0">
                <a:latin typeface="Comic Sans MS" pitchFamily="66" charset="0"/>
              </a:rPr>
              <a:t>cahier de doléances </a:t>
            </a:r>
            <a:r>
              <a:rPr lang="fr-FR" sz="1200" dirty="0">
                <a:latin typeface="Comic Sans MS" pitchFamily="66" charset="0"/>
              </a:rPr>
              <a:t>de St André est rédigé le 10 mars 1789. Louis XVI le 24 janvier 1789 demande à  ses sujets par des lettres patentes de se réunir par ordre (clergé, noblesse et Tiers état) dans tout le Royaume pour inscrire les plaintes de ses peuples et élire des députés en vue de la convocation des Etats Généraux à Versailles le 27 avril 1789:</a:t>
            </a:r>
            <a:r>
              <a:rPr lang="fr-FR" sz="1200" i="1" dirty="0">
                <a:latin typeface="Comic Sans MS" pitchFamily="66" charset="0"/>
              </a:rPr>
              <a:t>« Nous avons besoin du concours de nos fidèles sujets pour nous aider à surmonter toutes les difficultés où nous nous trouvons, relativement à l'état de nos finances, et pour établir, suivant nos vœux, un ordre constant et invariable dans toutes les parties du gouvernement qui intéressent le bonheur de nos sujets et la prospérité de notre royaume. Ces grands motifs nous ont déterminé à </a:t>
            </a:r>
            <a:r>
              <a:rPr lang="fr-FR" sz="1200" b="1" i="1" dirty="0">
                <a:latin typeface="Comic Sans MS" pitchFamily="66" charset="0"/>
              </a:rPr>
              <a:t>convoquer l'assemblée des Etats de toutes les provinces de notre obéissance</a:t>
            </a:r>
            <a:r>
              <a:rPr lang="fr-FR" sz="1200" i="1" dirty="0">
                <a:latin typeface="Comic Sans MS" pitchFamily="66" charset="0"/>
              </a:rPr>
              <a:t>, tant pour nous conseiller et. nous assister dans toutes les choses qui nous seront mises sous les yeux, que pour </a:t>
            </a:r>
            <a:r>
              <a:rPr lang="fr-FR" sz="1200" b="1" i="1" dirty="0">
                <a:latin typeface="Comic Sans MS" pitchFamily="66" charset="0"/>
              </a:rPr>
              <a:t>faire connaître les souhaits et les doléances de nos peuples </a:t>
            </a:r>
            <a:r>
              <a:rPr lang="fr-FR" sz="1200" i="1" dirty="0">
                <a:latin typeface="Comic Sans MS" pitchFamily="66" charset="0"/>
              </a:rPr>
              <a:t>: de manière que, par une mutuelle confiance et par un amour réciproque entre le souverain et ses sujets, il soit apporté le plus promptement possible un remède efficace aux maux de l'Etat… </a:t>
            </a:r>
            <a:endParaRPr lang="fr-FR" sz="1200" i="1" dirty="0"/>
          </a:p>
          <a:p>
            <a:pPr algn="just"/>
            <a:r>
              <a:rPr lang="fr-FR" sz="1200" i="1" dirty="0">
                <a:latin typeface="Comic Sans MS" pitchFamily="66" charset="0"/>
              </a:rPr>
              <a:t>DONNÉ à Versailles, le vingt-quatre janvier mil sept </a:t>
            </a:r>
            <a:r>
              <a:rPr lang="fr-FR" sz="1200" i="1" dirty="0" smtClean="0">
                <a:latin typeface="Comic Sans MS" pitchFamily="66" charset="0"/>
              </a:rPr>
              <a:t>quatre-vingt-neuf ».</a:t>
            </a:r>
            <a:endParaRPr lang="fr-FR" sz="1200" i="1" dirty="0">
              <a:latin typeface="Comic Sans MS" pitchFamily="66" charset="0"/>
            </a:endParaRPr>
          </a:p>
          <a:p>
            <a:pPr algn="just"/>
            <a:r>
              <a:rPr lang="fr-FR" sz="1200" dirty="0" smtClean="0">
                <a:latin typeface="Comic Sans MS" pitchFamily="66" charset="0"/>
              </a:rPr>
              <a:t>Le </a:t>
            </a:r>
            <a:r>
              <a:rPr lang="fr-FR" sz="1200" dirty="0">
                <a:latin typeface="Comic Sans MS" pitchFamily="66" charset="0"/>
              </a:rPr>
              <a:t>10 mars 1789,</a:t>
            </a:r>
            <a:r>
              <a:rPr lang="fr-FR" sz="1200" i="1" dirty="0">
                <a:latin typeface="Comic Sans MS" pitchFamily="66" charset="0"/>
              </a:rPr>
              <a:t> «les habitants de la communauté de St André de </a:t>
            </a:r>
            <a:r>
              <a:rPr lang="fr-FR" sz="1200" i="1" dirty="0" err="1">
                <a:latin typeface="Comic Sans MS" pitchFamily="66" charset="0"/>
              </a:rPr>
              <a:t>Cruzières</a:t>
            </a:r>
            <a:r>
              <a:rPr lang="fr-FR" sz="1200" i="1" dirty="0">
                <a:latin typeface="Comic Sans MS" pitchFamily="66" charset="0"/>
              </a:rPr>
              <a:t> </a:t>
            </a:r>
          </a:p>
          <a:p>
            <a:pPr algn="just"/>
            <a:r>
              <a:rPr lang="fr-FR" sz="1200" dirty="0">
                <a:latin typeface="Comic Sans MS" pitchFamily="66" charset="0"/>
              </a:rPr>
              <a:t>(uniquement du Tiers Etat), </a:t>
            </a:r>
            <a:r>
              <a:rPr lang="fr-FR" sz="1200" i="1" dirty="0">
                <a:latin typeface="Comic Sans MS" pitchFamily="66" charset="0"/>
              </a:rPr>
              <a:t>Diocèse d’Uzès, Sénéchaussée de Nîmes, ici assemblés dans l’église de paroisse, en exécution des ordres de Sa Majesté, rédigent leur cahier de doléances, plaintes et remontrances » </a:t>
            </a:r>
            <a:r>
              <a:rPr lang="fr-FR" sz="1200" dirty="0">
                <a:latin typeface="Comic Sans MS" pitchFamily="66" charset="0"/>
              </a:rPr>
              <a:t>; le Juge de St André , François </a:t>
            </a:r>
            <a:r>
              <a:rPr lang="fr-FR" sz="1200" dirty="0" err="1">
                <a:latin typeface="Comic Sans MS" pitchFamily="66" charset="0"/>
              </a:rPr>
              <a:t>Boissin</a:t>
            </a:r>
            <a:r>
              <a:rPr lang="fr-FR" sz="1200" dirty="0">
                <a:latin typeface="Comic Sans MS" pitchFamily="66" charset="0"/>
              </a:rPr>
              <a:t>, Sieur De La Roche préside la réunion. </a:t>
            </a:r>
          </a:p>
          <a:p>
            <a:pPr algn="just"/>
            <a:r>
              <a:rPr lang="fr-FR" sz="1200" dirty="0">
                <a:latin typeface="Comic Sans MS" pitchFamily="66" charset="0"/>
              </a:rPr>
              <a:t>25 habitants sachant écrire signent:</a:t>
            </a:r>
          </a:p>
          <a:p>
            <a:pPr algn="just"/>
            <a:r>
              <a:rPr lang="fr-FR" sz="1200" dirty="0" err="1">
                <a:latin typeface="Comic Sans MS" pitchFamily="66" charset="0"/>
              </a:rPr>
              <a:t>Graffand</a:t>
            </a:r>
            <a:r>
              <a:rPr lang="fr-FR" sz="1200" dirty="0">
                <a:latin typeface="Comic Sans MS" pitchFamily="66" charset="0"/>
              </a:rPr>
              <a:t>, premier Consul; </a:t>
            </a:r>
            <a:r>
              <a:rPr lang="fr-FR" sz="1200" dirty="0" err="1">
                <a:latin typeface="Comic Sans MS" pitchFamily="66" charset="0"/>
              </a:rPr>
              <a:t>Bonnaure</a:t>
            </a:r>
            <a:r>
              <a:rPr lang="fr-FR" sz="1200" dirty="0">
                <a:latin typeface="Comic Sans MS" pitchFamily="66" charset="0"/>
              </a:rPr>
              <a:t>, second Consul;</a:t>
            </a:r>
          </a:p>
          <a:p>
            <a:pPr algn="just"/>
            <a:r>
              <a:rPr lang="fr-FR" sz="1200" dirty="0" err="1">
                <a:latin typeface="Comic Sans MS" pitchFamily="66" charset="0"/>
              </a:rPr>
              <a:t>Malignon</a:t>
            </a:r>
            <a:r>
              <a:rPr lang="fr-FR" sz="1200" dirty="0">
                <a:latin typeface="Comic Sans MS" pitchFamily="66" charset="0"/>
              </a:rPr>
              <a:t>, procureur fiscal; Dumas; </a:t>
            </a:r>
            <a:r>
              <a:rPr lang="fr-FR" sz="1200" dirty="0" err="1">
                <a:latin typeface="Comic Sans MS" pitchFamily="66" charset="0"/>
              </a:rPr>
              <a:t>Dumas;Thoulouze</a:t>
            </a:r>
            <a:r>
              <a:rPr lang="fr-FR" sz="1200" dirty="0">
                <a:latin typeface="Comic Sans MS" pitchFamily="66" charset="0"/>
              </a:rPr>
              <a:t>;</a:t>
            </a:r>
          </a:p>
          <a:p>
            <a:pPr algn="just"/>
            <a:r>
              <a:rPr lang="fr-FR" sz="1200" dirty="0">
                <a:latin typeface="Comic Sans MS" pitchFamily="66" charset="0"/>
              </a:rPr>
              <a:t>Mathieu; </a:t>
            </a:r>
            <a:r>
              <a:rPr lang="fr-FR" sz="1200" dirty="0" err="1">
                <a:latin typeface="Comic Sans MS" pitchFamily="66" charset="0"/>
              </a:rPr>
              <a:t>Malignon</a:t>
            </a:r>
            <a:r>
              <a:rPr lang="fr-FR" sz="1200" dirty="0">
                <a:latin typeface="Comic Sans MS" pitchFamily="66" charset="0"/>
              </a:rPr>
              <a:t>; Vedel; </a:t>
            </a:r>
            <a:r>
              <a:rPr lang="fr-FR" sz="1200" dirty="0" err="1">
                <a:latin typeface="Comic Sans MS" pitchFamily="66" charset="0"/>
              </a:rPr>
              <a:t>Bonnaure</a:t>
            </a:r>
            <a:r>
              <a:rPr lang="fr-FR" sz="1200" dirty="0">
                <a:latin typeface="Comic Sans MS" pitchFamily="66" charset="0"/>
              </a:rPr>
              <a:t>; </a:t>
            </a:r>
            <a:r>
              <a:rPr lang="fr-FR" sz="1200" dirty="0" err="1">
                <a:latin typeface="Comic Sans MS" pitchFamily="66" charset="0"/>
              </a:rPr>
              <a:t>Roumestant</a:t>
            </a:r>
            <a:r>
              <a:rPr lang="fr-FR" sz="1200" dirty="0">
                <a:latin typeface="Comic Sans MS" pitchFamily="66" charset="0"/>
              </a:rPr>
              <a:t>;</a:t>
            </a:r>
          </a:p>
          <a:p>
            <a:pPr algn="just"/>
            <a:r>
              <a:rPr lang="fr-FR" sz="1200" dirty="0">
                <a:latin typeface="Comic Sans MS" pitchFamily="66" charset="0"/>
              </a:rPr>
              <a:t>Benoit; </a:t>
            </a:r>
            <a:r>
              <a:rPr lang="fr-FR" sz="1200" dirty="0" err="1">
                <a:latin typeface="Comic Sans MS" pitchFamily="66" charset="0"/>
              </a:rPr>
              <a:t>Boissel</a:t>
            </a:r>
            <a:r>
              <a:rPr lang="fr-FR" sz="1200" dirty="0">
                <a:latin typeface="Comic Sans MS" pitchFamily="66" charset="0"/>
              </a:rPr>
              <a:t>; Chamboredon; </a:t>
            </a:r>
            <a:r>
              <a:rPr lang="fr-FR" sz="1200" dirty="0" err="1">
                <a:latin typeface="Comic Sans MS" pitchFamily="66" charset="0"/>
              </a:rPr>
              <a:t>Boissin</a:t>
            </a:r>
            <a:r>
              <a:rPr lang="fr-FR" sz="1200" dirty="0">
                <a:latin typeface="Comic Sans MS" pitchFamily="66" charset="0"/>
              </a:rPr>
              <a:t>; </a:t>
            </a:r>
            <a:r>
              <a:rPr lang="fr-FR" sz="1200" dirty="0" err="1">
                <a:latin typeface="Comic Sans MS" pitchFamily="66" charset="0"/>
              </a:rPr>
              <a:t>Dumas;Gros</a:t>
            </a:r>
            <a:r>
              <a:rPr lang="fr-FR" sz="1200" dirty="0">
                <a:latin typeface="Comic Sans MS" pitchFamily="66" charset="0"/>
              </a:rPr>
              <a:t>; </a:t>
            </a:r>
          </a:p>
          <a:p>
            <a:pPr algn="just"/>
            <a:r>
              <a:rPr lang="fr-FR" sz="1200" dirty="0">
                <a:latin typeface="Comic Sans MS" pitchFamily="66" charset="0"/>
              </a:rPr>
              <a:t>Dumas; Dumas; </a:t>
            </a:r>
            <a:r>
              <a:rPr lang="fr-FR" sz="1200" dirty="0" err="1">
                <a:latin typeface="Comic Sans MS" pitchFamily="66" charset="0"/>
              </a:rPr>
              <a:t>Deslèbres</a:t>
            </a:r>
            <a:r>
              <a:rPr lang="fr-FR" sz="1200" dirty="0">
                <a:latin typeface="Comic Sans MS" pitchFamily="66" charset="0"/>
              </a:rPr>
              <a:t>; Pascal; </a:t>
            </a:r>
            <a:r>
              <a:rPr lang="fr-FR" sz="1200" dirty="0" err="1">
                <a:latin typeface="Comic Sans MS" pitchFamily="66" charset="0"/>
              </a:rPr>
              <a:t>Graffand</a:t>
            </a:r>
            <a:r>
              <a:rPr lang="fr-FR" sz="1200" dirty="0">
                <a:latin typeface="Comic Sans MS" pitchFamily="66" charset="0"/>
              </a:rPr>
              <a:t>; Cellier; </a:t>
            </a:r>
          </a:p>
          <a:p>
            <a:pPr algn="just"/>
            <a:r>
              <a:rPr lang="fr-FR" sz="1200" dirty="0" err="1">
                <a:latin typeface="Comic Sans MS" pitchFamily="66" charset="0"/>
              </a:rPr>
              <a:t>Leiraud</a:t>
            </a:r>
            <a:r>
              <a:rPr lang="fr-FR" sz="1200" dirty="0">
                <a:latin typeface="Comic Sans MS" pitchFamily="66" charset="0"/>
              </a:rPr>
              <a:t>. (</a:t>
            </a:r>
            <a:r>
              <a:rPr lang="fr-FR" sz="1200" dirty="0" err="1">
                <a:latin typeface="Comic Sans MS" pitchFamily="66" charset="0"/>
              </a:rPr>
              <a:t>Boissin</a:t>
            </a:r>
            <a:r>
              <a:rPr lang="fr-FR" sz="1200" dirty="0">
                <a:latin typeface="Comic Sans MS" pitchFamily="66" charset="0"/>
              </a:rPr>
              <a:t>) Delaroche, juge.</a:t>
            </a:r>
          </a:p>
          <a:p>
            <a:pPr algn="just"/>
            <a:r>
              <a:rPr lang="fr-FR" sz="1200" dirty="0">
                <a:latin typeface="Comic Sans MS" pitchFamily="66" charset="0"/>
              </a:rPr>
              <a:t>Si le cahier reflète les préoccupations de l’ensemble </a:t>
            </a:r>
          </a:p>
          <a:p>
            <a:pPr algn="just"/>
            <a:r>
              <a:rPr lang="fr-FR" sz="1200" dirty="0">
                <a:latin typeface="Comic Sans MS" pitchFamily="66" charset="0"/>
              </a:rPr>
              <a:t>de la communauté et nous donne des informations</a:t>
            </a:r>
          </a:p>
          <a:p>
            <a:pPr algn="just"/>
            <a:r>
              <a:rPr lang="fr-FR" sz="1200" dirty="0">
                <a:latin typeface="Comic Sans MS" pitchFamily="66" charset="0"/>
              </a:rPr>
              <a:t>sur sa situation, le dernier article montre son</a:t>
            </a:r>
          </a:p>
          <a:p>
            <a:pPr algn="just"/>
            <a:r>
              <a:rPr lang="fr-FR" sz="1200" dirty="0">
                <a:latin typeface="Comic Sans MS" pitchFamily="66" charset="0"/>
              </a:rPr>
              <a:t>décalage avec les attentes du Roi (problème </a:t>
            </a:r>
          </a:p>
          <a:p>
            <a:pPr algn="just"/>
            <a:r>
              <a:rPr lang="fr-FR" sz="1200" dirty="0">
                <a:latin typeface="Comic Sans MS" pitchFamily="66" charset="0"/>
              </a:rPr>
              <a:t>financier) et de la bourgeoisie  qui a les moyens </a:t>
            </a:r>
          </a:p>
          <a:p>
            <a:pPr algn="just"/>
            <a:r>
              <a:rPr lang="fr-FR" sz="1200" dirty="0">
                <a:latin typeface="Comic Sans MS" pitchFamily="66" charset="0"/>
              </a:rPr>
              <a:t>de formuler ses ambitions et idéaux politiques, </a:t>
            </a:r>
          </a:p>
          <a:p>
            <a:pPr algn="just"/>
            <a:r>
              <a:rPr lang="fr-FR" sz="1200" dirty="0">
                <a:latin typeface="Comic Sans MS" pitchFamily="66" charset="0"/>
              </a:rPr>
              <a:t>sociaux et économiques </a:t>
            </a:r>
            <a:r>
              <a:rPr lang="fr-FR" sz="1200" i="1" dirty="0">
                <a:latin typeface="Comic Sans MS" pitchFamily="66" charset="0"/>
              </a:rPr>
              <a:t>« en ce qui concerne la réformation des abus et l’ordre constant qu’on se propose de mettre dans toutes les parties du gouvernement qui intéressent le bonheur public et la prospérité de l’Etat, lesdits habitants se réfèrent au vœu commun formé dans l’Assemblée </a:t>
            </a:r>
            <a:r>
              <a:rPr lang="fr-FR" sz="1200" i="1" dirty="0" smtClean="0">
                <a:latin typeface="Comic Sans MS" pitchFamily="66" charset="0"/>
              </a:rPr>
              <a:t>diocésaine </a:t>
            </a:r>
            <a:r>
              <a:rPr lang="fr-FR" sz="1200" dirty="0" smtClean="0">
                <a:latin typeface="Comic Sans MS" pitchFamily="66" charset="0"/>
              </a:rPr>
              <a:t>(Uzès) </a:t>
            </a:r>
            <a:r>
              <a:rPr lang="fr-FR" sz="1200" i="1" dirty="0" smtClean="0">
                <a:latin typeface="Comic Sans MS" pitchFamily="66" charset="0"/>
              </a:rPr>
              <a:t>..</a:t>
            </a:r>
            <a:r>
              <a:rPr lang="fr-FR" sz="1200" i="1" dirty="0">
                <a:latin typeface="Comic Sans MS" pitchFamily="66" charset="0"/>
              </a:rPr>
              <a:t> </a:t>
            </a:r>
            <a:r>
              <a:rPr lang="fr-FR" sz="1200" i="1" dirty="0" smtClean="0">
                <a:latin typeface="Comic Sans MS" pitchFamily="66" charset="0"/>
              </a:rPr>
              <a:t>» </a:t>
            </a:r>
            <a:endParaRPr lang="fr-FR" sz="1200" i="1" dirty="0">
              <a:latin typeface="Comic Sans MS" pitchFamily="66" charset="0"/>
            </a:endParaRPr>
          </a:p>
          <a:p>
            <a:pPr algn="just"/>
            <a:r>
              <a:rPr lang="fr-FR" sz="1200" b="1" i="1" dirty="0">
                <a:latin typeface="Comic Sans MS" pitchFamily="66" charset="0"/>
              </a:rPr>
              <a:t>Les registres des délibérations du Conseil municipal </a:t>
            </a:r>
            <a:r>
              <a:rPr lang="fr-FR" sz="1200" dirty="0">
                <a:latin typeface="Comic Sans MS" pitchFamily="66" charset="0"/>
              </a:rPr>
              <a:t>de 1786 à 1810 donnent des informations éparses y compris à des dates postérieures à 1789 qui peuvent apporter des éléments de compréhension pour la période de fin XVIIIème : par exemple les loups n’apparaissent pas à St André seulement  en 1803 ( délibérations de 1803, 1804..), leur présence étant récurrente depuis des décennies…</a:t>
            </a: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p:txBody>
      </p:sp>
      <p:pic>
        <p:nvPicPr>
          <p:cNvPr id="1026" name="Picture 2" descr="C:\Users\Messager\Documents\IMG_20180320_0001.jpg"/>
          <p:cNvPicPr>
            <a:picLocks noChangeAspect="1" noChangeArrowheads="1"/>
          </p:cNvPicPr>
          <p:nvPr/>
        </p:nvPicPr>
        <p:blipFill>
          <a:blip r:embed="rId2" cstate="print">
            <a:lum contrast="10000"/>
          </a:blip>
          <a:srcRect/>
          <a:stretch>
            <a:fillRect/>
          </a:stretch>
        </p:blipFill>
        <p:spPr bwMode="auto">
          <a:xfrm>
            <a:off x="4293096" y="4067944"/>
            <a:ext cx="2322848" cy="2386584"/>
          </a:xfrm>
          <a:prstGeom prst="rect">
            <a:avLst/>
          </a:prstGeom>
          <a:ln>
            <a:solidFill>
              <a:schemeClr val="tx1"/>
            </a:solidFill>
          </a:ln>
          <a:effectLst/>
        </p:spPr>
      </p:pic>
      <p:sp>
        <p:nvSpPr>
          <p:cNvPr id="2" name="Espace réservé du numéro de diapositive 1">
            <a:extLst>
              <a:ext uri="{FF2B5EF4-FFF2-40B4-BE49-F238E27FC236}">
                <a16:creationId xmlns:a16="http://schemas.microsoft.com/office/drawing/2014/main" xmlns="" id="{89050812-9ED9-4925-97D9-769179C95A45}"/>
              </a:ext>
            </a:extLst>
          </p:cNvPr>
          <p:cNvSpPr>
            <a:spLocks noGrp="1"/>
          </p:cNvSpPr>
          <p:nvPr>
            <p:ph type="sldNum" sz="quarter" idx="12"/>
          </p:nvPr>
        </p:nvSpPr>
        <p:spPr/>
        <p:txBody>
          <a:bodyPr/>
          <a:lstStyle/>
          <a:p>
            <a:fld id="{88FF42DF-82A7-4623-8844-46488C73A759}" type="slidenum">
              <a:rPr lang="fr-FR" b="1" smtClean="0">
                <a:solidFill>
                  <a:schemeClr val="tx1">
                    <a:lumMod val="95000"/>
                    <a:lumOff val="5000"/>
                  </a:schemeClr>
                </a:solidFill>
                <a:latin typeface="Comic Sans MS" pitchFamily="66" charset="0"/>
              </a:rPr>
              <a:pPr/>
              <a:t>3</a:t>
            </a:fld>
            <a:endParaRPr lang="fr-FR" b="1" dirty="0">
              <a:solidFill>
                <a:schemeClr val="tx1">
                  <a:lumMod val="95000"/>
                  <a:lumOff val="5000"/>
                </a:schemeClr>
              </a:solidFill>
              <a:latin typeface="Comic Sans MS" pitchFamily="66"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8BB5E587-3227-4DDC-9FA1-59EE4E5FB480}"/>
              </a:ext>
            </a:extLst>
          </p:cNvPr>
          <p:cNvSpPr>
            <a:spLocks noGrp="1"/>
          </p:cNvSpPr>
          <p:nvPr>
            <p:ph type="sldNum" sz="quarter" idx="12"/>
          </p:nvPr>
        </p:nvSpPr>
        <p:spPr/>
        <p:txBody>
          <a:bodyPr/>
          <a:lstStyle/>
          <a:p>
            <a:fld id="{88FF42DF-82A7-4623-8844-46488C73A759}" type="slidenum">
              <a:rPr lang="fr-FR" b="1" smtClean="0">
                <a:solidFill>
                  <a:schemeClr val="tx1"/>
                </a:solidFill>
                <a:latin typeface="Comic Sans MS" pitchFamily="66" charset="0"/>
              </a:rPr>
              <a:pPr/>
              <a:t>30</a:t>
            </a:fld>
            <a:endParaRPr lang="fr-FR" b="1" dirty="0">
              <a:solidFill>
                <a:schemeClr val="tx1"/>
              </a:solidFill>
              <a:latin typeface="Comic Sans MS" pitchFamily="66" charset="0"/>
            </a:endParaRPr>
          </a:p>
        </p:txBody>
      </p:sp>
      <p:sp>
        <p:nvSpPr>
          <p:cNvPr id="3" name="ZoneTexte 2">
            <a:extLst>
              <a:ext uri="{FF2B5EF4-FFF2-40B4-BE49-F238E27FC236}">
                <a16:creationId xmlns:a16="http://schemas.microsoft.com/office/drawing/2014/main" xmlns="" id="{DFF55ED4-373A-4C07-A15A-566C039C6442}"/>
              </a:ext>
            </a:extLst>
          </p:cNvPr>
          <p:cNvSpPr txBox="1"/>
          <p:nvPr/>
        </p:nvSpPr>
        <p:spPr>
          <a:xfrm>
            <a:off x="188640" y="0"/>
            <a:ext cx="6669360" cy="7663636"/>
          </a:xfrm>
          <a:prstGeom prst="rect">
            <a:avLst/>
          </a:prstGeom>
          <a:noFill/>
        </p:spPr>
        <p:txBody>
          <a:bodyPr wrap="square" rtlCol="0">
            <a:spAutoFit/>
          </a:bodyPr>
          <a:lstStyle/>
          <a:p>
            <a:pPr algn="just"/>
            <a:r>
              <a:rPr lang="fr-FR" sz="1200" dirty="0" smtClean="0">
                <a:latin typeface="Comic Sans MS" pitchFamily="66" charset="0"/>
              </a:rPr>
              <a:t/>
            </a:r>
            <a:br>
              <a:rPr lang="fr-FR" sz="1200" dirty="0" smtClean="0">
                <a:latin typeface="Comic Sans MS" pitchFamily="66" charset="0"/>
              </a:rPr>
            </a:br>
            <a:r>
              <a:rPr lang="fr-FR" sz="1200" dirty="0" smtClean="0">
                <a:latin typeface="Comic Sans MS" pitchFamily="66" charset="0"/>
              </a:rPr>
              <a:t>   L’essentiel de leurs terres sont des «terres labour» et des herbages rapportant un revenu conséquent et constituant une association vertueuse : le fumier permet d’engraisser leurs terres. Ainsi Charles Marc Roussel de Lacroix avec un peu plus de la moitié de sa propriété en obtient les trois quart de son revenu ; les deux prés ( 0,2% de ses terres) lui donnent à eux seuls  près de 10 % de son revenu. Cas identique de J. A Jullien à St André qui avec 1/3 de ses terres en labour et prés en récolte les 2/3 de son revenu estimé. </a:t>
            </a:r>
          </a:p>
          <a:p>
            <a:pPr algn="just"/>
            <a:r>
              <a:rPr lang="fr-FR" sz="1200" dirty="0" smtClean="0">
                <a:latin typeface="Comic Sans MS" pitchFamily="66" charset="0"/>
              </a:rPr>
              <a:t>   Si labour et herbages constituent une part essentielle des revenus des grands propriétaires, leurs domaines sont remarquables par la diversification de leurs cultures : des vignes souvent seules et sur des terres de qualité satisfaisante ( joignant des terres labour par exemple); des olivettes, culture du safran, du chanvre.. Leur élevage rassemble des chevaux, mules et mulets, moutons, pigeons, poules; la maison Graffand à </a:t>
            </a:r>
            <a:r>
              <a:rPr lang="fr-FR" sz="1200" dirty="0" err="1" smtClean="0">
                <a:latin typeface="Comic Sans MS" pitchFamily="66" charset="0"/>
              </a:rPr>
              <a:t>Chadouillet</a:t>
            </a:r>
            <a:r>
              <a:rPr lang="fr-FR" sz="1200" dirty="0" smtClean="0">
                <a:latin typeface="Comic Sans MS" pitchFamily="66" charset="0"/>
              </a:rPr>
              <a:t> comporte </a:t>
            </a:r>
            <a:r>
              <a:rPr lang="fr-FR" sz="1200" i="1" dirty="0" smtClean="0">
                <a:latin typeface="Comic Sans MS" pitchFamily="66" charset="0"/>
              </a:rPr>
              <a:t>« écurie, </a:t>
            </a:r>
            <a:r>
              <a:rPr lang="fr-FR" sz="1200" i="1" dirty="0" err="1" smtClean="0">
                <a:latin typeface="Comic Sans MS" pitchFamily="66" charset="0"/>
              </a:rPr>
              <a:t>jasse</a:t>
            </a:r>
            <a:r>
              <a:rPr lang="fr-FR" sz="1200" i="1" dirty="0" smtClean="0">
                <a:latin typeface="Comic Sans MS" pitchFamily="66" charset="0"/>
              </a:rPr>
              <a:t>, poulailler, pigeonnier</a:t>
            </a:r>
            <a:r>
              <a:rPr lang="fr-FR" sz="1200" dirty="0" smtClean="0">
                <a:solidFill>
                  <a:srgbClr val="FF0000"/>
                </a:solidFill>
                <a:latin typeface="Comic Sans MS" panose="030F0702030302020204" pitchFamily="66" charset="0"/>
              </a:rPr>
              <a:t> </a:t>
            </a:r>
            <a:r>
              <a:rPr lang="fr-FR" sz="1200" i="1" dirty="0" smtClean="0">
                <a:latin typeface="Comic Sans MS" pitchFamily="66" charset="0"/>
              </a:rPr>
              <a:t>… étable» </a:t>
            </a:r>
            <a:r>
              <a:rPr lang="fr-FR" sz="1200" baseline="30000" dirty="0" smtClean="0">
                <a:latin typeface="Comic Sans MS" pitchFamily="66" charset="0"/>
              </a:rPr>
              <a:t>.</a:t>
            </a:r>
          </a:p>
          <a:p>
            <a:pPr algn="just"/>
            <a:r>
              <a:rPr lang="fr-FR" sz="1200" baseline="-25000" dirty="0" smtClean="0">
                <a:latin typeface="Comic Sans MS" pitchFamily="66" charset="0"/>
              </a:rPr>
              <a:t>    </a:t>
            </a:r>
            <a:r>
              <a:rPr lang="fr-FR" sz="1200" dirty="0" smtClean="0">
                <a:latin typeface="Comic Sans MS" pitchFamily="66" charset="0"/>
              </a:rPr>
              <a:t>Enfin leurs </a:t>
            </a:r>
            <a:r>
              <a:rPr lang="fr-FR" sz="1200" dirty="0" err="1" smtClean="0">
                <a:latin typeface="Comic Sans MS" pitchFamily="66" charset="0"/>
              </a:rPr>
              <a:t>hermas</a:t>
            </a:r>
            <a:r>
              <a:rPr lang="fr-FR" sz="1200" dirty="0" smtClean="0">
                <a:latin typeface="Comic Sans MS" pitchFamily="66" charset="0"/>
              </a:rPr>
              <a:t> sont souvent valorisés, incluant des terres labourables, des vignes, des mûriers, buissières et bois de chênes blancs.. </a:t>
            </a:r>
          </a:p>
          <a:p>
            <a:pPr algn="just"/>
            <a:endParaRPr lang="fr-FR" sz="1200" dirty="0" smtClean="0">
              <a:latin typeface="Comic Sans MS" pitchFamily="66" charset="0"/>
            </a:endParaRPr>
          </a:p>
          <a:p>
            <a:pPr algn="just"/>
            <a:r>
              <a:rPr lang="fr-FR" sz="1200" dirty="0" smtClean="0">
                <a:latin typeface="Comic Sans MS" pitchFamily="66" charset="0"/>
              </a:rPr>
              <a:t>A l’opposé dans l’échelle des revenus estimés, </a:t>
            </a:r>
            <a:r>
              <a:rPr lang="fr-FR" sz="1200" b="1" dirty="0" smtClean="0">
                <a:latin typeface="Comic Sans MS" pitchFamily="66" charset="0"/>
              </a:rPr>
              <a:t>environ la moitié (60) des foyers du village disposent moins de 30 livres par an et un quart moins de 10 livres </a:t>
            </a:r>
            <a:r>
              <a:rPr lang="fr-FR" sz="1200" dirty="0" smtClean="0">
                <a:latin typeface="Comic Sans MS" pitchFamily="66" charset="0"/>
              </a:rPr>
              <a:t>avec des terres de 1,5 ha en moyenne; mais il faut nuancer cette estimation car la moitié sont </a:t>
            </a:r>
            <a:r>
              <a:rPr lang="fr-FR" sz="1200" dirty="0" smtClean="0">
                <a:solidFill>
                  <a:schemeClr val="tx1">
                    <a:lumMod val="95000"/>
                    <a:lumOff val="5000"/>
                  </a:schemeClr>
                </a:solidFill>
                <a:latin typeface="Comic Sans MS" pitchFamily="66" charset="0"/>
              </a:rPr>
              <a:t>artisans et disposent du bénéfice de leur double activité</a:t>
            </a:r>
            <a:r>
              <a:rPr lang="fr-FR" sz="1200" dirty="0" smtClean="0">
                <a:latin typeface="Comic Sans MS" pitchFamily="66" charset="0"/>
              </a:rPr>
              <a:t>. Les autres ne peuvent survivre qu’en étant journaliers. Les exploitations types de ces plus pauvres comportent quelques terres à céréales, souvent de faible valeur,  une vigne, ,des </a:t>
            </a:r>
            <a:r>
              <a:rPr lang="fr-FR" sz="1200" dirty="0" err="1" smtClean="0">
                <a:latin typeface="Comic Sans MS" pitchFamily="66" charset="0"/>
              </a:rPr>
              <a:t>hermas</a:t>
            </a:r>
            <a:r>
              <a:rPr lang="fr-FR" sz="1200" dirty="0" smtClean="0">
                <a:latin typeface="Comic Sans MS" pitchFamily="66" charset="0"/>
              </a:rPr>
              <a:t> et </a:t>
            </a:r>
            <a:r>
              <a:rPr lang="fr-FR" sz="1200" dirty="0" err="1" smtClean="0">
                <a:latin typeface="Comic Sans MS" pitchFamily="66" charset="0"/>
              </a:rPr>
              <a:t>ranquarèdes</a:t>
            </a:r>
            <a:r>
              <a:rPr lang="fr-FR" sz="1200" dirty="0" smtClean="0">
                <a:latin typeface="Comic Sans MS" pitchFamily="66" charset="0"/>
              </a:rPr>
              <a:t>… peu de traces d’élevage. Leurs terres sont souvent dispersées et éloignées des hameaux.</a:t>
            </a:r>
          </a:p>
          <a:p>
            <a:pPr algn="just"/>
            <a:endParaRPr lang="fr-FR" sz="1200" dirty="0" smtClean="0">
              <a:latin typeface="Comic Sans MS" pitchFamily="66" charset="0"/>
            </a:endParaRPr>
          </a:p>
          <a:p>
            <a:pPr algn="just"/>
            <a:r>
              <a:rPr lang="fr-FR" sz="1200" dirty="0" smtClean="0">
                <a:latin typeface="Comic Sans MS" pitchFamily="66" charset="0"/>
              </a:rPr>
              <a:t>    Les propriétés d’</a:t>
            </a:r>
            <a:r>
              <a:rPr lang="fr-FR" sz="1200" b="1" dirty="0" smtClean="0">
                <a:latin typeface="Comic Sans MS" pitchFamily="66" charset="0"/>
              </a:rPr>
              <a:t>un ensemble de cultivateurs moyens à aisés </a:t>
            </a:r>
            <a:r>
              <a:rPr lang="fr-FR" sz="1200" dirty="0" smtClean="0">
                <a:latin typeface="Comic Sans MS" pitchFamily="66" charset="0"/>
              </a:rPr>
              <a:t>joignent des caractères des deux groupes précédents : moins de surfaces (une douzaine d’hectares en moyenne), des terres de qualité variable, des cultures surtout céréalières mais avec quelques autres productions, un peu d’élevage…</a:t>
            </a:r>
          </a:p>
          <a:p>
            <a:pPr algn="just"/>
            <a:r>
              <a:rPr lang="fr-FR" sz="1200" dirty="0" smtClean="0">
                <a:latin typeface="Comic Sans MS" pitchFamily="66" charset="0"/>
              </a:rPr>
              <a:t>Cette hiérarchie sociale ne se modifie que peu sur le siècle: le père transmet ses terres à un fils qui reproduit le statut social de la génération précédente; de même, les fils d’artisans exercent le  métier de leur père. Les enfants de notables conservent les fonction de notaire, juge.. transmises héréditairement. Même si, un cultivateur exerce un temps un artisanat, un commerce, il revient finalement  à son activité première, le ramenant à son statut d’origine. Les mariages sont conclus dans la même strate  sociale le plus souvent et leurs enfants poursuivent l’activité de leur père. Un rare exemple d’ascension sociale est celui des </a:t>
            </a:r>
            <a:r>
              <a:rPr lang="fr-FR" sz="1200" dirty="0" err="1" smtClean="0">
                <a:latin typeface="Comic Sans MS" pitchFamily="66" charset="0"/>
              </a:rPr>
              <a:t>Bonnaure</a:t>
            </a:r>
            <a:r>
              <a:rPr lang="fr-FR" sz="1200" dirty="0" smtClean="0">
                <a:latin typeface="Comic Sans MS" pitchFamily="66" charset="0"/>
              </a:rPr>
              <a:t> qui, grâce au mariage avec la famille Pascal de la </a:t>
            </a:r>
            <a:r>
              <a:rPr lang="fr-FR" sz="1200" dirty="0" err="1" smtClean="0">
                <a:latin typeface="Comic Sans MS" pitchFamily="66" charset="0"/>
              </a:rPr>
              <a:t>Peyrille</a:t>
            </a:r>
            <a:r>
              <a:rPr lang="fr-FR" sz="1200" dirty="0" smtClean="0">
                <a:latin typeface="Comic Sans MS" pitchFamily="66" charset="0"/>
              </a:rPr>
              <a:t>, s’installe sur une propriété de près de 10  ha</a:t>
            </a:r>
            <a:r>
              <a:rPr lang="fr-FR" sz="1200" dirty="0" smtClean="0">
                <a:solidFill>
                  <a:schemeClr val="tx1">
                    <a:lumMod val="95000"/>
                    <a:lumOff val="5000"/>
                  </a:schemeClr>
                </a:solidFill>
                <a:latin typeface="Comic Sans MS" pitchFamily="66" charset="0"/>
              </a:rPr>
              <a:t>., est consul en 1786 et accède à la notabilité. Son fils et ses descendants  se font désormais appeler « </a:t>
            </a:r>
            <a:r>
              <a:rPr lang="fr-FR" sz="1200" dirty="0" err="1" smtClean="0">
                <a:solidFill>
                  <a:schemeClr val="tx1">
                    <a:lumMod val="95000"/>
                    <a:lumOff val="5000"/>
                  </a:schemeClr>
                </a:solidFill>
                <a:latin typeface="Comic Sans MS" pitchFamily="66" charset="0"/>
              </a:rPr>
              <a:t>Bonnaure</a:t>
            </a:r>
            <a:r>
              <a:rPr lang="fr-FR" sz="1200" dirty="0" smtClean="0">
                <a:solidFill>
                  <a:schemeClr val="tx1">
                    <a:lumMod val="95000"/>
                    <a:lumOff val="5000"/>
                  </a:schemeClr>
                </a:solidFill>
                <a:latin typeface="Comic Sans MS" pitchFamily="66" charset="0"/>
              </a:rPr>
              <a:t> de la </a:t>
            </a:r>
            <a:r>
              <a:rPr lang="fr-FR" sz="1200" dirty="0" err="1" smtClean="0">
                <a:solidFill>
                  <a:schemeClr val="tx1">
                    <a:lumMod val="95000"/>
                    <a:lumOff val="5000"/>
                  </a:schemeClr>
                </a:solidFill>
                <a:latin typeface="Comic Sans MS" pitchFamily="66" charset="0"/>
              </a:rPr>
              <a:t>Payrille</a:t>
            </a:r>
            <a:r>
              <a:rPr lang="fr-FR" sz="1200" dirty="0" smtClean="0">
                <a:solidFill>
                  <a:schemeClr val="tx1">
                    <a:lumMod val="95000"/>
                    <a:lumOff val="5000"/>
                  </a:schemeClr>
                </a:solidFill>
                <a:latin typeface="Comic Sans MS" pitchFamily="66" charset="0"/>
              </a:rPr>
              <a:t> ».</a:t>
            </a:r>
          </a:p>
          <a:p>
            <a:pPr algn="just"/>
            <a:endParaRPr lang="fr-FR" sz="1200" dirty="0" smtClean="0">
              <a:latin typeface="Comic Sans MS" pitchFamily="66" charset="0"/>
            </a:endParaRPr>
          </a:p>
          <a:p>
            <a:pPr algn="just"/>
            <a:endParaRPr lang="fr-FR" sz="1200" dirty="0" smtClean="0">
              <a:latin typeface="Comic Sans MS" pitchFamily="66" charset="0"/>
            </a:endParaRPr>
          </a:p>
        </p:txBody>
      </p:sp>
    </p:spTree>
    <p:extLst>
      <p:ext uri="{BB962C8B-B14F-4D97-AF65-F5344CB8AC3E}">
        <p14:creationId xmlns:p14="http://schemas.microsoft.com/office/powerpoint/2010/main" val="1439868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9249" y="539552"/>
            <a:ext cx="6768751" cy="430887"/>
          </a:xfrm>
          <a:prstGeom prst="rect">
            <a:avLst/>
          </a:prstGeom>
          <a:noFill/>
        </p:spPr>
        <p:txBody>
          <a:bodyPr wrap="square" rtlCol="0">
            <a:spAutoFit/>
          </a:bodyPr>
          <a:lstStyle/>
          <a:p>
            <a:pPr algn="ctr"/>
            <a:r>
              <a:rPr lang="fr-FR" sz="1000" b="1" dirty="0">
                <a:latin typeface="Comic Sans MS" panose="030F0702030302020204" pitchFamily="66" charset="0"/>
              </a:rPr>
              <a:t>8</a:t>
            </a:r>
            <a:r>
              <a:rPr lang="fr-FR" sz="1200" b="1" dirty="0">
                <a:latin typeface="Comic Sans MS" panose="030F0702030302020204" pitchFamily="66" charset="0"/>
              </a:rPr>
              <a:t>  </a:t>
            </a:r>
            <a:r>
              <a:rPr lang="fr-FR" sz="1000" dirty="0">
                <a:latin typeface="Comic Sans MS" panose="030F0702030302020204" pitchFamily="66" charset="0"/>
              </a:rPr>
              <a:t>nombre de propriétaires dans chaque tranche de revenu</a:t>
            </a:r>
            <a:r>
              <a:rPr lang="fr-FR" sz="700" dirty="0">
                <a:latin typeface="Comic Sans MS" panose="030F0702030302020204" pitchFamily="66" charset="0"/>
              </a:rPr>
              <a:t>     </a:t>
            </a:r>
            <a:r>
              <a:rPr lang="fr-FR" sz="700" baseline="30000" dirty="0">
                <a:solidFill>
                  <a:srgbClr val="00B0F0"/>
                </a:solidFill>
                <a:latin typeface="Comic Sans MS" panose="030F0702030302020204" pitchFamily="66" charset="0"/>
              </a:rPr>
              <a:t> (</a:t>
            </a:r>
            <a:endParaRPr lang="fr-FR" sz="700" dirty="0">
              <a:solidFill>
                <a:srgbClr val="00B0F0"/>
              </a:solidFill>
              <a:latin typeface="Comic Sans MS" panose="030F0702030302020204" pitchFamily="66" charset="0"/>
            </a:endParaRPr>
          </a:p>
          <a:p>
            <a:r>
              <a:rPr lang="fr-FR" sz="1000" b="1" dirty="0">
                <a:latin typeface="Comic Sans MS" panose="030F0702030302020204" pitchFamily="66" charset="0"/>
              </a:rPr>
              <a:t>    * : </a:t>
            </a:r>
            <a:r>
              <a:rPr lang="fr-FR" sz="1000" dirty="0">
                <a:latin typeface="Comic Sans MS" panose="030F0702030302020204" pitchFamily="66" charset="0"/>
              </a:rPr>
              <a:t>Propriétaires notables disposant d’autres revenus              </a:t>
            </a:r>
            <a:r>
              <a:rPr lang="fr-FR" sz="1000" i="1" u="sng" dirty="0">
                <a:latin typeface="Comic Sans MS" panose="030F0702030302020204" pitchFamily="66" charset="0"/>
              </a:rPr>
              <a:t>Dumas</a:t>
            </a:r>
            <a:r>
              <a:rPr lang="fr-FR" sz="1000" dirty="0">
                <a:latin typeface="Comic Sans MS" panose="030F0702030302020204" pitchFamily="66" charset="0"/>
              </a:rPr>
              <a:t> : artisans , boutiquiers </a:t>
            </a:r>
          </a:p>
        </p:txBody>
      </p:sp>
      <p:sp>
        <p:nvSpPr>
          <p:cNvPr id="11" name="Rectangle 10"/>
          <p:cNvSpPr/>
          <p:nvPr/>
        </p:nvSpPr>
        <p:spPr>
          <a:xfrm>
            <a:off x="1628800" y="611560"/>
            <a:ext cx="144016" cy="147322"/>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omic Sans MS" panose="030F0702030302020204" pitchFamily="66" charset="0"/>
            </a:endParaRPr>
          </a:p>
        </p:txBody>
      </p:sp>
      <p:sp>
        <p:nvSpPr>
          <p:cNvPr id="12" name="Rectangle 11">
            <a:extLst>
              <a:ext uri="{FF2B5EF4-FFF2-40B4-BE49-F238E27FC236}">
                <a16:creationId xmlns:a16="http://schemas.microsoft.com/office/drawing/2014/main" xmlns="" id="{CE58BE16-FD3B-4E79-B967-4C7A52A46A14}"/>
              </a:ext>
            </a:extLst>
          </p:cNvPr>
          <p:cNvSpPr/>
          <p:nvPr/>
        </p:nvSpPr>
        <p:spPr>
          <a:xfrm>
            <a:off x="116632" y="1979712"/>
            <a:ext cx="288032" cy="288032"/>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omic Sans MS" panose="030F0702030302020204" pitchFamily="66" charset="0"/>
            </a:endParaRPr>
          </a:p>
        </p:txBody>
      </p:sp>
      <p:sp>
        <p:nvSpPr>
          <p:cNvPr id="8" name="Rectangle 7"/>
          <p:cNvSpPr/>
          <p:nvPr/>
        </p:nvSpPr>
        <p:spPr>
          <a:xfrm>
            <a:off x="116632" y="2915816"/>
            <a:ext cx="288032" cy="288032"/>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omic Sans MS" panose="030F0702030302020204" pitchFamily="66" charset="0"/>
            </a:endParaRPr>
          </a:p>
        </p:txBody>
      </p:sp>
      <p:sp>
        <p:nvSpPr>
          <p:cNvPr id="5" name="Rectangle 4"/>
          <p:cNvSpPr/>
          <p:nvPr/>
        </p:nvSpPr>
        <p:spPr>
          <a:xfrm>
            <a:off x="116632" y="4139952"/>
            <a:ext cx="288032" cy="288032"/>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omic Sans MS" panose="030F0702030302020204" pitchFamily="66" charset="0"/>
            </a:endParaRPr>
          </a:p>
        </p:txBody>
      </p:sp>
      <p:sp>
        <p:nvSpPr>
          <p:cNvPr id="6" name="Rectangle 5"/>
          <p:cNvSpPr/>
          <p:nvPr/>
        </p:nvSpPr>
        <p:spPr>
          <a:xfrm>
            <a:off x="116632" y="5292080"/>
            <a:ext cx="288032" cy="288032"/>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omic Sans MS" panose="030F0702030302020204" pitchFamily="66" charset="0"/>
            </a:endParaRPr>
          </a:p>
        </p:txBody>
      </p:sp>
      <p:sp>
        <p:nvSpPr>
          <p:cNvPr id="7" name="Rectangle 6"/>
          <p:cNvSpPr/>
          <p:nvPr/>
        </p:nvSpPr>
        <p:spPr>
          <a:xfrm>
            <a:off x="116632" y="7524328"/>
            <a:ext cx="288032" cy="288032"/>
          </a:xfrm>
          <a:prstGeom prst="rect">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omic Sans MS" panose="030F0702030302020204" pitchFamily="66" charset="0"/>
            </a:endParaRPr>
          </a:p>
        </p:txBody>
      </p:sp>
      <p:sp>
        <p:nvSpPr>
          <p:cNvPr id="2" name="Espace réservé du numéro de diapositive 1">
            <a:extLst>
              <a:ext uri="{FF2B5EF4-FFF2-40B4-BE49-F238E27FC236}">
                <a16:creationId xmlns:a16="http://schemas.microsoft.com/office/drawing/2014/main" xmlns="" id="{EDD4C773-8B14-404D-AE74-9B1F2B69726D}"/>
              </a:ext>
            </a:extLst>
          </p:cNvPr>
          <p:cNvSpPr>
            <a:spLocks noGrp="1"/>
          </p:cNvSpPr>
          <p:nvPr>
            <p:ph type="sldNum" sz="quarter" idx="12"/>
          </p:nvPr>
        </p:nvSpPr>
        <p:spPr/>
        <p:txBody>
          <a:bodyPr/>
          <a:lstStyle/>
          <a:p>
            <a:fld id="{88FF42DF-82A7-4623-8844-46488C73A759}" type="slidenum">
              <a:rPr lang="fr-FR" b="1" smtClean="0">
                <a:solidFill>
                  <a:schemeClr val="tx1"/>
                </a:solidFill>
                <a:latin typeface="Comic Sans MS" panose="030F0702030302020204" pitchFamily="66" charset="0"/>
              </a:rPr>
              <a:pPr/>
              <a:t>31</a:t>
            </a:fld>
            <a:endParaRPr lang="fr-FR" b="1" dirty="0">
              <a:solidFill>
                <a:schemeClr val="tx1"/>
              </a:solidFill>
              <a:latin typeface="Comic Sans MS" panose="030F0702030302020204" pitchFamily="66" charset="0"/>
            </a:endParaRPr>
          </a:p>
        </p:txBody>
      </p:sp>
      <p:sp>
        <p:nvSpPr>
          <p:cNvPr id="13" name="ZoneTexte 12"/>
          <p:cNvSpPr txBox="1"/>
          <p:nvPr/>
        </p:nvSpPr>
        <p:spPr>
          <a:xfrm>
            <a:off x="548680" y="179512"/>
            <a:ext cx="5287666" cy="276999"/>
          </a:xfrm>
          <a:prstGeom prst="rect">
            <a:avLst/>
          </a:prstGeom>
          <a:noFill/>
        </p:spPr>
        <p:txBody>
          <a:bodyPr wrap="none" rtlCol="0">
            <a:spAutoFit/>
          </a:bodyPr>
          <a:lstStyle/>
          <a:p>
            <a:r>
              <a:rPr lang="fr-FR" sz="1200" b="1" dirty="0" smtClean="0"/>
              <a:t>Tableau 1 : Inégalités de revenus à St André à partir de l’Etat des propriétés 1793</a:t>
            </a:r>
            <a:endParaRPr lang="fr-FR" sz="1200" b="1" dirty="0"/>
          </a:p>
        </p:txBody>
      </p:sp>
      <p:graphicFrame>
        <p:nvGraphicFramePr>
          <p:cNvPr id="4" name="Tableau 3"/>
          <p:cNvGraphicFramePr>
            <a:graphicFrameLocks noGrp="1"/>
          </p:cNvGraphicFramePr>
          <p:nvPr>
            <p:extLst>
              <p:ext uri="{D42A27DB-BD31-4B8C-83A1-F6EECF244321}">
                <p14:modId xmlns:p14="http://schemas.microsoft.com/office/powerpoint/2010/main" val="3419636371"/>
              </p:ext>
            </p:extLst>
          </p:nvPr>
        </p:nvGraphicFramePr>
        <p:xfrm>
          <a:off x="103679" y="1037659"/>
          <a:ext cx="6754321" cy="8106341"/>
        </p:xfrm>
        <a:graphic>
          <a:graphicData uri="http://schemas.openxmlformats.org/drawingml/2006/table">
            <a:tbl>
              <a:tblPr firstRow="1" bandRow="1">
                <a:effectLst>
                  <a:innerShdw blurRad="63500" dist="50800" dir="16200000">
                    <a:prstClr val="black">
                      <a:alpha val="50000"/>
                    </a:prstClr>
                  </a:innerShdw>
                </a:effectLst>
                <a:tableStyleId>{5940675A-B579-460E-94D1-54222C63F5DA}</a:tableStyleId>
              </a:tblPr>
              <a:tblGrid>
                <a:gridCol w="509613">
                  <a:extLst>
                    <a:ext uri="{9D8B030D-6E8A-4147-A177-3AD203B41FA5}">
                      <a16:colId xmlns:a16="http://schemas.microsoft.com/office/drawing/2014/main" xmlns="" val="20000"/>
                    </a:ext>
                  </a:extLst>
                </a:gridCol>
                <a:gridCol w="1092029">
                  <a:extLst>
                    <a:ext uri="{9D8B030D-6E8A-4147-A177-3AD203B41FA5}">
                      <a16:colId xmlns:a16="http://schemas.microsoft.com/office/drawing/2014/main" xmlns="" val="20001"/>
                    </a:ext>
                  </a:extLst>
                </a:gridCol>
                <a:gridCol w="1237633">
                  <a:extLst>
                    <a:ext uri="{9D8B030D-6E8A-4147-A177-3AD203B41FA5}">
                      <a16:colId xmlns:a16="http://schemas.microsoft.com/office/drawing/2014/main" xmlns="" val="20002"/>
                    </a:ext>
                  </a:extLst>
                </a:gridCol>
                <a:gridCol w="1019226">
                  <a:extLst>
                    <a:ext uri="{9D8B030D-6E8A-4147-A177-3AD203B41FA5}">
                      <a16:colId xmlns:a16="http://schemas.microsoft.com/office/drawing/2014/main" xmlns="" val="20003"/>
                    </a:ext>
                  </a:extLst>
                </a:gridCol>
                <a:gridCol w="1092029">
                  <a:extLst>
                    <a:ext uri="{9D8B030D-6E8A-4147-A177-3AD203B41FA5}">
                      <a16:colId xmlns:a16="http://schemas.microsoft.com/office/drawing/2014/main" xmlns="" val="20004"/>
                    </a:ext>
                  </a:extLst>
                </a:gridCol>
                <a:gridCol w="946425">
                  <a:extLst>
                    <a:ext uri="{9D8B030D-6E8A-4147-A177-3AD203B41FA5}">
                      <a16:colId xmlns:a16="http://schemas.microsoft.com/office/drawing/2014/main" xmlns="" val="20005"/>
                    </a:ext>
                  </a:extLst>
                </a:gridCol>
                <a:gridCol w="857366">
                  <a:extLst>
                    <a:ext uri="{9D8B030D-6E8A-4147-A177-3AD203B41FA5}">
                      <a16:colId xmlns:a16="http://schemas.microsoft.com/office/drawing/2014/main" xmlns="" val="20006"/>
                    </a:ext>
                  </a:extLst>
                </a:gridCol>
              </a:tblGrid>
              <a:tr h="426945">
                <a:tc>
                  <a:txBody>
                    <a:bodyPr/>
                    <a:lstStyle/>
                    <a:p>
                      <a:r>
                        <a:rPr lang="fr-FR" sz="800" dirty="0">
                          <a:latin typeface="+mn-lt"/>
                        </a:rPr>
                        <a:t>Revenu foncier</a:t>
                      </a:r>
                    </a:p>
                  </a:txBody>
                  <a:tcPr/>
                </a:tc>
                <a:tc>
                  <a:txBody>
                    <a:bodyPr/>
                    <a:lstStyle/>
                    <a:p>
                      <a:pPr algn="ctr"/>
                      <a:r>
                        <a:rPr lang="fr-FR" sz="1050" b="1" dirty="0">
                          <a:solidFill>
                            <a:srgbClr val="FF0000"/>
                          </a:solidFill>
                          <a:latin typeface="+mn-lt"/>
                        </a:rPr>
                        <a:t>St André</a:t>
                      </a:r>
                    </a:p>
                  </a:txBody>
                  <a:tcPr/>
                </a:tc>
                <a:tc>
                  <a:txBody>
                    <a:bodyPr/>
                    <a:lstStyle/>
                    <a:p>
                      <a:pPr algn="ctr"/>
                      <a:r>
                        <a:rPr lang="fr-FR" sz="1050" b="1" dirty="0" err="1">
                          <a:solidFill>
                            <a:srgbClr val="00B050"/>
                          </a:solidFill>
                          <a:latin typeface="+mn-lt"/>
                        </a:rPr>
                        <a:t>Chadouillet</a:t>
                      </a:r>
                      <a:endParaRPr lang="fr-FR" sz="1050" b="1" dirty="0">
                        <a:solidFill>
                          <a:srgbClr val="00B050"/>
                        </a:solidFill>
                        <a:latin typeface="+mn-lt"/>
                      </a:endParaRPr>
                    </a:p>
                  </a:txBody>
                  <a:tcPr/>
                </a:tc>
                <a:tc>
                  <a:txBody>
                    <a:bodyPr/>
                    <a:lstStyle/>
                    <a:p>
                      <a:pPr algn="ctr"/>
                      <a:r>
                        <a:rPr lang="fr-FR" sz="1050" b="1" dirty="0" err="1">
                          <a:solidFill>
                            <a:srgbClr val="00B0F0"/>
                          </a:solidFill>
                          <a:latin typeface="+mn-lt"/>
                        </a:rPr>
                        <a:t>Pierregras</a:t>
                      </a:r>
                      <a:endParaRPr lang="fr-FR" sz="1050" b="1" dirty="0">
                        <a:solidFill>
                          <a:srgbClr val="00B0F0"/>
                        </a:solidFill>
                        <a:latin typeface="+mn-lt"/>
                      </a:endParaRPr>
                    </a:p>
                  </a:txBody>
                  <a:tcPr/>
                </a:tc>
                <a:tc>
                  <a:txBody>
                    <a:bodyPr/>
                    <a:lstStyle/>
                    <a:p>
                      <a:pPr algn="ctr"/>
                      <a:r>
                        <a:rPr lang="fr-FR" sz="1050" b="1" dirty="0" err="1">
                          <a:solidFill>
                            <a:srgbClr val="7030A0"/>
                          </a:solidFill>
                          <a:latin typeface="+mn-lt"/>
                        </a:rPr>
                        <a:t>Chazelles</a:t>
                      </a:r>
                      <a:endParaRPr lang="fr-FR" sz="1050" b="1" dirty="0">
                        <a:solidFill>
                          <a:srgbClr val="7030A0"/>
                        </a:solidFill>
                        <a:latin typeface="+mn-lt"/>
                      </a:endParaRPr>
                    </a:p>
                  </a:txBody>
                  <a:tcPr/>
                </a:tc>
                <a:tc>
                  <a:txBody>
                    <a:bodyPr/>
                    <a:lstStyle/>
                    <a:p>
                      <a:pPr algn="ctr"/>
                      <a:r>
                        <a:rPr lang="fr-FR" sz="1050" b="1" dirty="0" err="1">
                          <a:solidFill>
                            <a:srgbClr val="336600"/>
                          </a:solidFill>
                          <a:latin typeface="+mn-lt"/>
                        </a:rPr>
                        <a:t>Piechegru</a:t>
                      </a:r>
                      <a:endParaRPr lang="fr-FR" sz="1050" b="1" dirty="0">
                        <a:solidFill>
                          <a:srgbClr val="336600"/>
                        </a:solidFill>
                        <a:latin typeface="+mn-lt"/>
                      </a:endParaRPr>
                    </a:p>
                  </a:txBody>
                  <a:tcPr/>
                </a:tc>
                <a:tc>
                  <a:txBody>
                    <a:bodyPr/>
                    <a:lstStyle/>
                    <a:p>
                      <a:pPr algn="ctr"/>
                      <a:r>
                        <a:rPr lang="fr-FR" sz="1050" b="1" dirty="0">
                          <a:solidFill>
                            <a:srgbClr val="C00000"/>
                          </a:solidFill>
                          <a:latin typeface="+mn-lt"/>
                        </a:rPr>
                        <a:t>Lacroix</a:t>
                      </a:r>
                    </a:p>
                    <a:p>
                      <a:pPr algn="ctr"/>
                      <a:r>
                        <a:rPr lang="fr-FR" sz="1050" b="1" dirty="0" err="1">
                          <a:solidFill>
                            <a:srgbClr val="C00000"/>
                          </a:solidFill>
                          <a:latin typeface="+mn-lt"/>
                        </a:rPr>
                        <a:t>Clairac</a:t>
                      </a:r>
                      <a:endParaRPr lang="fr-FR" sz="1050" b="1" dirty="0">
                        <a:solidFill>
                          <a:srgbClr val="C00000"/>
                        </a:solidFill>
                        <a:latin typeface="+mn-lt"/>
                      </a:endParaRPr>
                    </a:p>
                  </a:txBody>
                  <a:tcPr/>
                </a:tc>
                <a:extLst>
                  <a:ext uri="{0D108BD9-81ED-4DB2-BD59-A6C34878D82A}">
                    <a16:rowId xmlns:a16="http://schemas.microsoft.com/office/drawing/2014/main" xmlns="" val="10000"/>
                  </a:ext>
                </a:extLst>
              </a:tr>
              <a:tr h="884732">
                <a:tc>
                  <a:txBody>
                    <a:bodyPr/>
                    <a:lstStyle/>
                    <a:p>
                      <a:r>
                        <a:rPr lang="fr-FR" sz="900" dirty="0">
                          <a:latin typeface="+mn-lt"/>
                        </a:rPr>
                        <a:t>+</a:t>
                      </a:r>
                      <a:r>
                        <a:rPr lang="fr-FR" sz="900" baseline="0" dirty="0">
                          <a:latin typeface="+mn-lt"/>
                        </a:rPr>
                        <a:t> </a:t>
                      </a:r>
                      <a:r>
                        <a:rPr lang="fr-FR" sz="900" dirty="0">
                          <a:latin typeface="+mn-lt"/>
                        </a:rPr>
                        <a:t>de</a:t>
                      </a:r>
                    </a:p>
                    <a:p>
                      <a:r>
                        <a:rPr lang="fr-FR" sz="1050" dirty="0">
                          <a:latin typeface="+mn-lt"/>
                        </a:rPr>
                        <a:t>200</a:t>
                      </a:r>
                      <a:r>
                        <a:rPr lang="fr-FR" sz="1050" baseline="0" dirty="0">
                          <a:latin typeface="+mn-lt"/>
                        </a:rPr>
                        <a:t> L </a:t>
                      </a:r>
                    </a:p>
                    <a:p>
                      <a:endParaRPr lang="fr-FR" sz="1400" baseline="0" dirty="0">
                        <a:latin typeface="+mn-lt"/>
                      </a:endParaRPr>
                    </a:p>
                    <a:p>
                      <a:r>
                        <a:rPr lang="fr-FR" sz="1400" baseline="0" dirty="0">
                          <a:latin typeface="+mn-lt"/>
                        </a:rPr>
                        <a:t> </a:t>
                      </a:r>
                      <a:r>
                        <a:rPr lang="fr-FR" sz="1400" b="1" baseline="0" dirty="0">
                          <a:latin typeface="+mn-lt"/>
                        </a:rPr>
                        <a:t>8</a:t>
                      </a:r>
                      <a:endParaRPr lang="fr-FR" sz="700" b="1" dirty="0">
                        <a:latin typeface="+mn-lt"/>
                      </a:endParaRPr>
                    </a:p>
                  </a:txBody>
                  <a:tcPr marL="45720" marR="45720"/>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000" b="1" dirty="0">
                          <a:solidFill>
                            <a:srgbClr val="FF0000"/>
                          </a:solidFill>
                          <a:latin typeface="+mn-lt"/>
                        </a:rPr>
                        <a:t>           </a:t>
                      </a:r>
                      <a:r>
                        <a:rPr lang="fr-FR" sz="1000" b="1" dirty="0">
                          <a:solidFill>
                            <a:srgbClr val="FF0000"/>
                          </a:solidFill>
                          <a:latin typeface="Comic Sans MS" panose="030F0702030302020204" pitchFamily="66" charset="0"/>
                        </a:rPr>
                        <a:t> 4</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000" b="1" dirty="0">
                          <a:solidFill>
                            <a:srgbClr val="FF0000"/>
                          </a:solidFill>
                          <a:latin typeface="+mn-lt"/>
                        </a:rPr>
                        <a:t>Veuve Fabre*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000" b="1" dirty="0" err="1">
                          <a:solidFill>
                            <a:srgbClr val="FF0000"/>
                          </a:solidFill>
                          <a:latin typeface="+mn-lt"/>
                        </a:rPr>
                        <a:t>Boissin</a:t>
                      </a:r>
                      <a:r>
                        <a:rPr lang="fr-FR" sz="1000" b="1" dirty="0">
                          <a:solidFill>
                            <a:srgbClr val="FF0000"/>
                          </a:solidFill>
                          <a:latin typeface="+mn-lt"/>
                        </a:rPr>
                        <a:t> Lar.*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000" b="1" dirty="0">
                          <a:solidFill>
                            <a:srgbClr val="FF0000"/>
                          </a:solidFill>
                          <a:latin typeface="+mn-lt"/>
                        </a:rPr>
                        <a:t>Veuve Roman*</a:t>
                      </a:r>
                    </a:p>
                    <a:p>
                      <a:pPr>
                        <a:buFont typeface="Arial" pitchFamily="34" charset="0"/>
                        <a:buChar char="•"/>
                      </a:pPr>
                      <a:r>
                        <a:rPr lang="fr-FR" sz="1000" b="1" dirty="0">
                          <a:solidFill>
                            <a:srgbClr val="FF0000"/>
                          </a:solidFill>
                          <a:latin typeface="+mn-lt"/>
                        </a:rPr>
                        <a:t>J.A Jullien</a:t>
                      </a:r>
                    </a:p>
                  </a:txBody>
                  <a:tcPr marL="45720" marR="45720"/>
                </a:tc>
                <a:tc>
                  <a:txBody>
                    <a:bodyPr/>
                    <a:lstStyle/>
                    <a:p>
                      <a:pPr algn="ctr"/>
                      <a:r>
                        <a:rPr lang="fr-FR" sz="1200" b="1" dirty="0">
                          <a:solidFill>
                            <a:srgbClr val="00B050"/>
                          </a:solidFill>
                          <a:latin typeface="+mn-lt"/>
                        </a:rPr>
                        <a:t>2</a:t>
                      </a:r>
                    </a:p>
                    <a:p>
                      <a:pPr algn="l">
                        <a:buFont typeface="Arial" pitchFamily="34" charset="0"/>
                        <a:buChar char="•"/>
                      </a:pPr>
                      <a:r>
                        <a:rPr lang="fr-FR" sz="1000" b="1" dirty="0">
                          <a:solidFill>
                            <a:srgbClr val="00B050"/>
                          </a:solidFill>
                          <a:latin typeface="+mn-lt"/>
                        </a:rPr>
                        <a:t>J.</a:t>
                      </a:r>
                      <a:r>
                        <a:rPr lang="fr-FR" sz="1000" b="1" baseline="0" dirty="0">
                          <a:solidFill>
                            <a:srgbClr val="00B050"/>
                          </a:solidFill>
                          <a:latin typeface="+mn-lt"/>
                        </a:rPr>
                        <a:t> </a:t>
                      </a:r>
                      <a:r>
                        <a:rPr lang="fr-FR" sz="1000" b="1" baseline="0" dirty="0" err="1">
                          <a:solidFill>
                            <a:srgbClr val="00B050"/>
                          </a:solidFill>
                          <a:latin typeface="+mn-lt"/>
                        </a:rPr>
                        <a:t>Malignon</a:t>
                      </a:r>
                      <a:r>
                        <a:rPr lang="fr-FR" sz="1000" b="1" baseline="0" dirty="0">
                          <a:solidFill>
                            <a:srgbClr val="00B050"/>
                          </a:solidFill>
                          <a:latin typeface="+mn-lt"/>
                        </a:rPr>
                        <a:t>*</a:t>
                      </a:r>
                    </a:p>
                    <a:p>
                      <a:pPr algn="l">
                        <a:buFont typeface="Arial" pitchFamily="34" charset="0"/>
                        <a:buChar char="•"/>
                      </a:pPr>
                      <a:r>
                        <a:rPr lang="fr-FR" sz="1000" b="1" baseline="0" dirty="0">
                          <a:solidFill>
                            <a:srgbClr val="00B050"/>
                          </a:solidFill>
                          <a:latin typeface="+mn-lt"/>
                        </a:rPr>
                        <a:t>J.A </a:t>
                      </a:r>
                      <a:r>
                        <a:rPr lang="fr-FR" sz="1000" b="1" baseline="0" dirty="0" err="1">
                          <a:solidFill>
                            <a:srgbClr val="00B050"/>
                          </a:solidFill>
                          <a:latin typeface="+mn-lt"/>
                        </a:rPr>
                        <a:t>Graffand</a:t>
                      </a:r>
                      <a:r>
                        <a:rPr lang="fr-FR" sz="1000" b="1" baseline="0" dirty="0">
                          <a:solidFill>
                            <a:srgbClr val="00B050"/>
                          </a:solidFill>
                          <a:latin typeface="+mn-lt"/>
                        </a:rPr>
                        <a:t>*</a:t>
                      </a:r>
                      <a:endParaRPr lang="fr-FR" sz="1000" b="1" dirty="0">
                        <a:solidFill>
                          <a:srgbClr val="00B050"/>
                        </a:solidFill>
                        <a:latin typeface="+mn-lt"/>
                      </a:endParaRPr>
                    </a:p>
                  </a:txBody>
                  <a:tcPr marL="45720" marR="45720"/>
                </a:tc>
                <a:tc>
                  <a:txBody>
                    <a:bodyPr/>
                    <a:lstStyle/>
                    <a:p>
                      <a:pPr algn="ctr"/>
                      <a:r>
                        <a:rPr lang="fr-FR" sz="1200" b="1" dirty="0">
                          <a:solidFill>
                            <a:schemeClr val="tx2">
                              <a:lumMod val="60000"/>
                              <a:lumOff val="40000"/>
                            </a:schemeClr>
                          </a:solidFill>
                          <a:latin typeface="+mn-lt"/>
                        </a:rPr>
                        <a:t>0</a:t>
                      </a:r>
                    </a:p>
                  </a:txBody>
                  <a:tcPr/>
                </a:tc>
                <a:tc>
                  <a:txBody>
                    <a:bodyPr/>
                    <a:lstStyle/>
                    <a:p>
                      <a:pPr algn="ctr"/>
                      <a:r>
                        <a:rPr lang="fr-FR" sz="1200" b="1" dirty="0">
                          <a:solidFill>
                            <a:srgbClr val="7030A0"/>
                          </a:solidFill>
                          <a:latin typeface="+mn-lt"/>
                        </a:rPr>
                        <a:t>1</a:t>
                      </a:r>
                    </a:p>
                    <a:p>
                      <a:pPr marL="0" indent="0" algn="ctr">
                        <a:buFont typeface="Arial" panose="020B0604020202020204" pitchFamily="34" charset="0"/>
                        <a:buNone/>
                      </a:pPr>
                      <a:r>
                        <a:rPr lang="fr-FR" sz="1050" b="1" dirty="0" err="1">
                          <a:solidFill>
                            <a:srgbClr val="7030A0"/>
                          </a:solidFill>
                          <a:latin typeface="+mn-lt"/>
                        </a:rPr>
                        <a:t>Dequeylard</a:t>
                      </a:r>
                      <a:r>
                        <a:rPr lang="fr-FR" sz="1050" b="1" dirty="0">
                          <a:solidFill>
                            <a:srgbClr val="7030A0"/>
                          </a:solidFill>
                          <a:latin typeface="+mn-lt"/>
                        </a:rPr>
                        <a:t>*</a:t>
                      </a:r>
                    </a:p>
                    <a:p>
                      <a:r>
                        <a:rPr lang="fr-FR" sz="1050" b="1" dirty="0">
                          <a:solidFill>
                            <a:srgbClr val="7030A0"/>
                          </a:solidFill>
                          <a:latin typeface="+mn-lt"/>
                        </a:rPr>
                        <a:t> </a:t>
                      </a:r>
                      <a:r>
                        <a:rPr lang="fr-FR" sz="1050" dirty="0">
                          <a:latin typeface="+mn-lt"/>
                        </a:rPr>
                        <a:t>de La Beaume</a:t>
                      </a:r>
                    </a:p>
                  </a:txBody>
                  <a:tcPr marL="45720" marR="45720"/>
                </a:tc>
                <a:tc>
                  <a:txBody>
                    <a:bodyPr/>
                    <a:lstStyle/>
                    <a:p>
                      <a:pPr algn="ctr"/>
                      <a:r>
                        <a:rPr lang="fr-FR" sz="1000" b="1" dirty="0">
                          <a:solidFill>
                            <a:srgbClr val="336600"/>
                          </a:solidFill>
                          <a:latin typeface="+mn-lt"/>
                        </a:rPr>
                        <a:t>0</a:t>
                      </a:r>
                    </a:p>
                  </a:txBody>
                  <a:tcPr/>
                </a:tc>
                <a:tc>
                  <a:txBody>
                    <a:bodyPr/>
                    <a:lstStyle/>
                    <a:p>
                      <a:pPr algn="ctr">
                        <a:buFont typeface="Arial" pitchFamily="34" charset="0"/>
                        <a:buNone/>
                      </a:pPr>
                      <a:r>
                        <a:rPr lang="fr-FR" sz="1200" dirty="0">
                          <a:solidFill>
                            <a:srgbClr val="C00000"/>
                          </a:solidFill>
                          <a:latin typeface="+mn-lt"/>
                        </a:rPr>
                        <a:t>1</a:t>
                      </a:r>
                    </a:p>
                    <a:p>
                      <a:pPr>
                        <a:buFont typeface="Arial" pitchFamily="34" charset="0"/>
                        <a:buChar char="•"/>
                      </a:pPr>
                      <a:r>
                        <a:rPr lang="fr-FR" sz="1000" b="1" baseline="0" dirty="0">
                          <a:solidFill>
                            <a:srgbClr val="C00000"/>
                          </a:solidFill>
                          <a:latin typeface="+mn-lt"/>
                        </a:rPr>
                        <a:t>C Roussel*</a:t>
                      </a:r>
                      <a:endParaRPr lang="fr-FR" sz="1000" b="1" dirty="0">
                        <a:solidFill>
                          <a:srgbClr val="C00000"/>
                        </a:solidFill>
                        <a:latin typeface="+mn-lt"/>
                      </a:endParaRPr>
                    </a:p>
                  </a:txBody>
                  <a:tcPr marL="45720" marR="45720"/>
                </a:tc>
                <a:extLst>
                  <a:ext uri="{0D108BD9-81ED-4DB2-BD59-A6C34878D82A}">
                    <a16:rowId xmlns:a16="http://schemas.microsoft.com/office/drawing/2014/main" xmlns="" val="10001"/>
                  </a:ext>
                </a:extLst>
              </a:tr>
              <a:tr h="1057059">
                <a:tc>
                  <a:txBody>
                    <a:bodyPr/>
                    <a:lstStyle/>
                    <a:p>
                      <a:r>
                        <a:rPr lang="fr-FR" sz="1050" dirty="0">
                          <a:latin typeface="+mn-lt"/>
                        </a:rPr>
                        <a:t>100 à 200</a:t>
                      </a:r>
                      <a:r>
                        <a:rPr lang="fr-FR" sz="1050" baseline="0" dirty="0">
                          <a:latin typeface="+mn-lt"/>
                        </a:rPr>
                        <a:t> L</a:t>
                      </a:r>
                      <a:endParaRPr lang="fr-FR" sz="800" dirty="0">
                        <a:latin typeface="+mn-lt"/>
                      </a:endParaRPr>
                    </a:p>
                    <a:p>
                      <a:endParaRPr lang="fr-FR" sz="1400" b="1" dirty="0">
                        <a:latin typeface="+mn-lt"/>
                      </a:endParaRPr>
                    </a:p>
                    <a:p>
                      <a:r>
                        <a:rPr lang="fr-FR" sz="1400" b="1" dirty="0">
                          <a:latin typeface="+mn-lt"/>
                        </a:rPr>
                        <a:t>11</a:t>
                      </a:r>
                    </a:p>
                  </a:txBody>
                  <a:tcPr marL="45720" marR="45720"/>
                </a:tc>
                <a:tc>
                  <a:txBody>
                    <a:bodyPr/>
                    <a:lstStyle/>
                    <a:p>
                      <a:pPr>
                        <a:buFont typeface="Arial" pitchFamily="34" charset="0"/>
                        <a:buNone/>
                      </a:pPr>
                      <a:r>
                        <a:rPr lang="fr-FR" sz="1000" b="1" dirty="0">
                          <a:solidFill>
                            <a:srgbClr val="FF0000"/>
                          </a:solidFill>
                          <a:latin typeface="+mn-lt"/>
                        </a:rPr>
                        <a:t>            </a:t>
                      </a:r>
                      <a:r>
                        <a:rPr lang="fr-FR" sz="1200" b="1" dirty="0">
                          <a:solidFill>
                            <a:srgbClr val="FF0000"/>
                          </a:solidFill>
                          <a:latin typeface="+mn-lt"/>
                        </a:rPr>
                        <a:t>4</a:t>
                      </a:r>
                    </a:p>
                    <a:p>
                      <a:pPr>
                        <a:buFont typeface="Arial" pitchFamily="34" charset="0"/>
                        <a:buChar char="•"/>
                      </a:pPr>
                      <a:r>
                        <a:rPr lang="fr-FR" sz="1000" b="1" dirty="0">
                          <a:solidFill>
                            <a:srgbClr val="FF0000"/>
                          </a:solidFill>
                          <a:latin typeface="+mn-lt"/>
                        </a:rPr>
                        <a:t>J </a:t>
                      </a:r>
                      <a:r>
                        <a:rPr lang="fr-FR" sz="1000" b="1" dirty="0" err="1">
                          <a:solidFill>
                            <a:srgbClr val="FF0000"/>
                          </a:solidFill>
                          <a:latin typeface="+mn-lt"/>
                        </a:rPr>
                        <a:t>Bonnaure</a:t>
                      </a:r>
                      <a:endParaRPr lang="fr-FR" sz="1000" b="1" dirty="0">
                        <a:solidFill>
                          <a:srgbClr val="FF0000"/>
                        </a:solidFill>
                        <a:latin typeface="+mn-lt"/>
                      </a:endParaRPr>
                    </a:p>
                    <a:p>
                      <a:pPr>
                        <a:buFont typeface="Arial" pitchFamily="34" charset="0"/>
                        <a:buChar char="•"/>
                      </a:pPr>
                      <a:r>
                        <a:rPr lang="fr-FR" sz="1000" b="1" dirty="0">
                          <a:solidFill>
                            <a:srgbClr val="FF0000"/>
                          </a:solidFill>
                          <a:latin typeface="+mn-lt"/>
                        </a:rPr>
                        <a:t>J Gros</a:t>
                      </a:r>
                    </a:p>
                    <a:p>
                      <a:pPr>
                        <a:buFont typeface="Arial" pitchFamily="34" charset="0"/>
                        <a:buChar char="•"/>
                      </a:pPr>
                      <a:r>
                        <a:rPr lang="fr-FR" sz="1000" b="1" dirty="0">
                          <a:solidFill>
                            <a:srgbClr val="FF0000"/>
                          </a:solidFill>
                          <a:latin typeface="+mn-lt"/>
                        </a:rPr>
                        <a:t>J </a:t>
                      </a:r>
                      <a:r>
                        <a:rPr lang="fr-FR" sz="1000" b="1" dirty="0" err="1">
                          <a:solidFill>
                            <a:srgbClr val="FF0000"/>
                          </a:solidFill>
                          <a:latin typeface="+mn-lt"/>
                        </a:rPr>
                        <a:t>Brahic</a:t>
                      </a:r>
                      <a:endParaRPr lang="fr-FR" sz="1000" b="1" dirty="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000" b="1" dirty="0">
                          <a:solidFill>
                            <a:srgbClr val="FF0000"/>
                          </a:solidFill>
                          <a:latin typeface="+mn-lt"/>
                        </a:rPr>
                        <a:t>J Pagès</a:t>
                      </a:r>
                      <a:r>
                        <a:rPr lang="fr-FR" sz="1050" b="1" dirty="0">
                          <a:solidFill>
                            <a:srgbClr val="FF0000"/>
                          </a:solidFill>
                          <a:latin typeface="+mn-lt"/>
                        </a:rPr>
                        <a:t>*</a:t>
                      </a:r>
                    </a:p>
                    <a:p>
                      <a:pPr>
                        <a:buFont typeface="Arial" pitchFamily="34" charset="0"/>
                        <a:buChar char="•"/>
                      </a:pPr>
                      <a:endParaRPr lang="fr-FR" sz="1050" dirty="0">
                        <a:latin typeface="+mn-lt"/>
                      </a:endParaRPr>
                    </a:p>
                  </a:txBody>
                  <a:tcPr marL="45720" marR="45720"/>
                </a:tc>
                <a:tc>
                  <a:txBody>
                    <a:bodyPr/>
                    <a:lstStyle/>
                    <a:p>
                      <a:pPr algn="ctr"/>
                      <a:r>
                        <a:rPr lang="fr-FR" sz="1200" b="1" dirty="0">
                          <a:solidFill>
                            <a:srgbClr val="00B050"/>
                          </a:solidFill>
                          <a:latin typeface="+mn-lt"/>
                        </a:rPr>
                        <a:t>4</a:t>
                      </a:r>
                    </a:p>
                    <a:p>
                      <a:pPr algn="l">
                        <a:buFont typeface="Arial" pitchFamily="34" charset="0"/>
                        <a:buChar char="•"/>
                      </a:pPr>
                      <a:r>
                        <a:rPr lang="fr-FR" sz="1000" b="1" dirty="0">
                          <a:solidFill>
                            <a:srgbClr val="00B050"/>
                          </a:solidFill>
                          <a:latin typeface="+mn-lt"/>
                        </a:rPr>
                        <a:t>J Dumas*</a:t>
                      </a:r>
                    </a:p>
                    <a:p>
                      <a:pPr algn="l">
                        <a:buFont typeface="Arial" pitchFamily="34" charset="0"/>
                        <a:buChar char="•"/>
                      </a:pPr>
                      <a:r>
                        <a:rPr lang="fr-FR" sz="1000" b="1" dirty="0">
                          <a:solidFill>
                            <a:srgbClr val="00B050"/>
                          </a:solidFill>
                          <a:latin typeface="+mn-lt"/>
                        </a:rPr>
                        <a:t>A Chamboredon</a:t>
                      </a:r>
                    </a:p>
                    <a:p>
                      <a:pPr algn="l">
                        <a:buFont typeface="Arial" pitchFamily="34" charset="0"/>
                        <a:buChar char="•"/>
                      </a:pPr>
                      <a:r>
                        <a:rPr lang="fr-FR" sz="1000" b="1" dirty="0">
                          <a:solidFill>
                            <a:srgbClr val="00B050"/>
                          </a:solidFill>
                          <a:latin typeface="+mn-lt"/>
                        </a:rPr>
                        <a:t>A Pascal</a:t>
                      </a:r>
                    </a:p>
                    <a:p>
                      <a:pPr algn="l">
                        <a:buFont typeface="Arial" pitchFamily="34" charset="0"/>
                        <a:buChar char="•"/>
                      </a:pPr>
                      <a:r>
                        <a:rPr lang="fr-FR" sz="1000" b="1" i="1" u="sng" dirty="0">
                          <a:solidFill>
                            <a:srgbClr val="00B050"/>
                          </a:solidFill>
                          <a:latin typeface="+mn-lt"/>
                        </a:rPr>
                        <a:t>J</a:t>
                      </a:r>
                      <a:r>
                        <a:rPr lang="fr-FR" sz="1000" b="1" i="1" u="sng" baseline="0" dirty="0">
                          <a:solidFill>
                            <a:srgbClr val="00B050"/>
                          </a:solidFill>
                          <a:latin typeface="+mn-lt"/>
                        </a:rPr>
                        <a:t> </a:t>
                      </a:r>
                      <a:r>
                        <a:rPr lang="fr-FR" sz="1000" b="1" i="1" u="sng" baseline="0" dirty="0" err="1">
                          <a:solidFill>
                            <a:srgbClr val="00B050"/>
                          </a:solidFill>
                          <a:latin typeface="+mn-lt"/>
                        </a:rPr>
                        <a:t>Reydon</a:t>
                      </a:r>
                      <a:endParaRPr lang="fr-FR" sz="1000" b="1" i="1" u="sng" dirty="0">
                        <a:solidFill>
                          <a:srgbClr val="00B050"/>
                        </a:solidFill>
                        <a:latin typeface="+mn-lt"/>
                      </a:endParaRPr>
                    </a:p>
                  </a:txBody>
                  <a:tcPr marL="45720" marR="45720"/>
                </a:tc>
                <a:tc>
                  <a:txBody>
                    <a:bodyPr/>
                    <a:lstStyle/>
                    <a:p>
                      <a:pPr marL="0" indent="0" algn="ctr"/>
                      <a:r>
                        <a:rPr lang="fr-FR" sz="1200" b="1" baseline="0" dirty="0">
                          <a:solidFill>
                            <a:srgbClr val="00B0F0"/>
                          </a:solidFill>
                          <a:latin typeface="+mn-lt"/>
                        </a:rPr>
                        <a:t>3</a:t>
                      </a:r>
                    </a:p>
                    <a:p>
                      <a:pPr marL="0" indent="0" algn="ctr">
                        <a:buFont typeface="Arial" panose="020B0604020202020204" pitchFamily="34" charset="0"/>
                        <a:buChar char="•"/>
                      </a:pPr>
                      <a:r>
                        <a:rPr lang="fr-FR" sz="1000" b="1" baseline="0" dirty="0">
                          <a:solidFill>
                            <a:srgbClr val="00B0F0"/>
                          </a:solidFill>
                          <a:latin typeface="+mn-lt"/>
                        </a:rPr>
                        <a:t>J </a:t>
                      </a:r>
                      <a:r>
                        <a:rPr lang="fr-FR" sz="1000" b="1" baseline="0" dirty="0" err="1">
                          <a:solidFill>
                            <a:srgbClr val="00B0F0"/>
                          </a:solidFill>
                          <a:latin typeface="+mn-lt"/>
                        </a:rPr>
                        <a:t>Deslèbres</a:t>
                      </a:r>
                      <a:r>
                        <a:rPr lang="fr-FR" sz="1000" b="1" baseline="0" dirty="0">
                          <a:solidFill>
                            <a:srgbClr val="00B0F0"/>
                          </a:solidFill>
                          <a:latin typeface="+mn-lt"/>
                        </a:rPr>
                        <a:t>*</a:t>
                      </a:r>
                    </a:p>
                    <a:p>
                      <a:pPr marL="0" indent="0" algn="l">
                        <a:buFont typeface="Arial" pitchFamily="34" charset="0"/>
                        <a:buChar char="•"/>
                      </a:pPr>
                      <a:r>
                        <a:rPr lang="fr-FR" sz="1000" b="1" baseline="0" dirty="0">
                          <a:solidFill>
                            <a:srgbClr val="00B0F0"/>
                          </a:solidFill>
                          <a:latin typeface="+mn-lt"/>
                        </a:rPr>
                        <a:t>J </a:t>
                      </a:r>
                      <a:r>
                        <a:rPr lang="fr-FR" sz="1000" b="1" baseline="0" dirty="0" err="1">
                          <a:solidFill>
                            <a:srgbClr val="00B0F0"/>
                          </a:solidFill>
                          <a:latin typeface="+mn-lt"/>
                        </a:rPr>
                        <a:t>Leyraud</a:t>
                      </a:r>
                      <a:r>
                        <a:rPr lang="fr-FR" sz="1000" b="1" baseline="0" dirty="0">
                          <a:solidFill>
                            <a:srgbClr val="00B0F0"/>
                          </a:solidFill>
                          <a:latin typeface="+mn-lt"/>
                        </a:rPr>
                        <a:t> et</a:t>
                      </a:r>
                    </a:p>
                    <a:p>
                      <a:pPr marL="0" indent="0" algn="l">
                        <a:buFont typeface="Arial" pitchFamily="34" charset="0"/>
                        <a:buChar char="•"/>
                      </a:pPr>
                      <a:r>
                        <a:rPr lang="fr-FR" sz="1000" b="1" baseline="0" dirty="0">
                          <a:solidFill>
                            <a:srgbClr val="00B0F0"/>
                          </a:solidFill>
                          <a:latin typeface="+mn-lt"/>
                        </a:rPr>
                        <a:t> L </a:t>
                      </a:r>
                      <a:r>
                        <a:rPr lang="fr-FR" sz="1000" b="1" baseline="0" dirty="0" err="1">
                          <a:solidFill>
                            <a:srgbClr val="00B0F0"/>
                          </a:solidFill>
                          <a:latin typeface="+mn-lt"/>
                        </a:rPr>
                        <a:t>Duffès</a:t>
                      </a:r>
                      <a:endParaRPr lang="fr-FR" sz="1000" b="1" baseline="0" dirty="0">
                        <a:solidFill>
                          <a:srgbClr val="00B0F0"/>
                        </a:solidFill>
                        <a:latin typeface="+mn-lt"/>
                      </a:endParaRPr>
                    </a:p>
                    <a:p>
                      <a:pPr marL="0" indent="0" algn="l">
                        <a:buFont typeface="Arial" pitchFamily="34" charset="0"/>
                        <a:buChar char="•"/>
                      </a:pPr>
                      <a:r>
                        <a:rPr lang="fr-FR" sz="1000" b="1" baseline="0" dirty="0">
                          <a:solidFill>
                            <a:srgbClr val="00B0F0"/>
                          </a:solidFill>
                          <a:latin typeface="+mn-lt"/>
                        </a:rPr>
                        <a:t>J Pascal</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700" b="1" dirty="0">
                          <a:solidFill>
                            <a:srgbClr val="00B0F0"/>
                          </a:solidFill>
                          <a:latin typeface="+mn-lt"/>
                        </a:rPr>
                        <a:t> ou 4  si </a:t>
                      </a:r>
                      <a:r>
                        <a:rPr lang="fr-FR" sz="600" b="1" baseline="0" dirty="0" err="1">
                          <a:solidFill>
                            <a:srgbClr val="00B0F0"/>
                          </a:solidFill>
                          <a:latin typeface="+mn-lt"/>
                        </a:rPr>
                        <a:t>Leyraud</a:t>
                      </a:r>
                      <a:r>
                        <a:rPr lang="fr-FR" sz="600" b="1" baseline="0" dirty="0">
                          <a:solidFill>
                            <a:srgbClr val="00B0F0"/>
                          </a:solidFill>
                          <a:latin typeface="+mn-lt"/>
                        </a:rPr>
                        <a:t> et </a:t>
                      </a:r>
                      <a:r>
                        <a:rPr lang="fr-FR" sz="600" b="1" baseline="0" dirty="0" err="1">
                          <a:solidFill>
                            <a:srgbClr val="00B0F0"/>
                          </a:solidFill>
                          <a:latin typeface="+mn-lt"/>
                        </a:rPr>
                        <a:t>Duffès</a:t>
                      </a:r>
                      <a:r>
                        <a:rPr lang="fr-FR" sz="600" b="1" baseline="0" dirty="0">
                          <a:solidFill>
                            <a:srgbClr val="00B0F0"/>
                          </a:solidFill>
                          <a:latin typeface="+mn-lt"/>
                        </a:rPr>
                        <a:t> : 2 familles</a:t>
                      </a:r>
                    </a:p>
                  </a:txBody>
                  <a:tcPr marL="45720" marR="45720"/>
                </a:tc>
                <a:tc>
                  <a:txBody>
                    <a:bodyPr/>
                    <a:lstStyle/>
                    <a:p>
                      <a:pPr algn="ctr"/>
                      <a:r>
                        <a:rPr lang="fr-FR" sz="1200" b="1" dirty="0">
                          <a:solidFill>
                            <a:srgbClr val="7030A0"/>
                          </a:solidFill>
                          <a:latin typeface="+mn-lt"/>
                        </a:rPr>
                        <a:t>0</a:t>
                      </a:r>
                    </a:p>
                  </a:txBody>
                  <a:tcPr/>
                </a:tc>
                <a:tc>
                  <a:txBody>
                    <a:bodyPr/>
                    <a:lstStyle/>
                    <a:p>
                      <a:pPr algn="ctr"/>
                      <a:r>
                        <a:rPr lang="fr-FR" sz="1200" b="1" dirty="0">
                          <a:solidFill>
                            <a:srgbClr val="336600"/>
                          </a:solidFill>
                          <a:latin typeface="+mn-lt"/>
                        </a:rPr>
                        <a:t>0</a:t>
                      </a:r>
                    </a:p>
                  </a:txBody>
                  <a:tcPr/>
                </a:tc>
                <a:tc>
                  <a:txBody>
                    <a:bodyPr/>
                    <a:lstStyle/>
                    <a:p>
                      <a:pPr algn="ctr"/>
                      <a:r>
                        <a:rPr lang="fr-FR" sz="1200" b="1" dirty="0">
                          <a:solidFill>
                            <a:srgbClr val="C00000"/>
                          </a:solidFill>
                          <a:latin typeface="+mn-lt"/>
                        </a:rPr>
                        <a:t>0</a:t>
                      </a:r>
                    </a:p>
                  </a:txBody>
                  <a:tcPr/>
                </a:tc>
                <a:extLst>
                  <a:ext uri="{0D108BD9-81ED-4DB2-BD59-A6C34878D82A}">
                    <a16:rowId xmlns:a16="http://schemas.microsoft.com/office/drawing/2014/main" xmlns="" val="10002"/>
                  </a:ext>
                </a:extLst>
              </a:tr>
              <a:tr h="1197439">
                <a:tc>
                  <a:txBody>
                    <a:bodyPr/>
                    <a:lstStyle/>
                    <a:p>
                      <a:r>
                        <a:rPr lang="fr-FR" sz="1050" dirty="0">
                          <a:latin typeface="+mn-lt"/>
                        </a:rPr>
                        <a:t>50</a:t>
                      </a:r>
                      <a:r>
                        <a:rPr lang="fr-FR" sz="1050" baseline="0" dirty="0">
                          <a:latin typeface="+mn-lt"/>
                        </a:rPr>
                        <a:t> à 100 L</a:t>
                      </a:r>
                    </a:p>
                    <a:p>
                      <a:endParaRPr lang="fr-FR" sz="1050" baseline="0" dirty="0">
                        <a:latin typeface="+mn-lt"/>
                      </a:endParaRPr>
                    </a:p>
                    <a:p>
                      <a:endParaRPr lang="fr-FR" sz="1400" b="1" baseline="0" dirty="0">
                        <a:latin typeface="+mn-lt"/>
                      </a:endParaRPr>
                    </a:p>
                    <a:p>
                      <a:r>
                        <a:rPr lang="fr-FR" sz="1400" b="1" baseline="0" dirty="0">
                          <a:latin typeface="+mn-lt"/>
                        </a:rPr>
                        <a:t>15</a:t>
                      </a:r>
                      <a:endParaRPr lang="fr-FR" sz="1400" b="1" dirty="0">
                        <a:latin typeface="+mn-lt"/>
                      </a:endParaRPr>
                    </a:p>
                  </a:txBody>
                  <a:tcPr marL="45720" marR="45720"/>
                </a:tc>
                <a:tc>
                  <a:txBody>
                    <a:bodyPr/>
                    <a:lstStyle/>
                    <a:p>
                      <a:pPr>
                        <a:buFont typeface="Arial" pitchFamily="34" charset="0"/>
                        <a:buNone/>
                      </a:pPr>
                      <a:r>
                        <a:rPr lang="fr-FR" sz="1000" b="1" dirty="0">
                          <a:solidFill>
                            <a:srgbClr val="FF0000"/>
                          </a:solidFill>
                          <a:latin typeface="+mn-lt"/>
                        </a:rPr>
                        <a:t>       </a:t>
                      </a:r>
                      <a:r>
                        <a:rPr lang="fr-FR" sz="1200" b="1" dirty="0">
                          <a:solidFill>
                            <a:srgbClr val="FF0000"/>
                          </a:solidFill>
                          <a:latin typeface="+mn-lt"/>
                        </a:rPr>
                        <a:t>    5           </a:t>
                      </a:r>
                    </a:p>
                    <a:p>
                      <a:pPr>
                        <a:buFont typeface="Arial" pitchFamily="34" charset="0"/>
                        <a:buChar char="•"/>
                      </a:pPr>
                      <a:r>
                        <a:rPr lang="fr-FR" sz="1000" b="1" i="1" u="sng" dirty="0">
                          <a:solidFill>
                            <a:srgbClr val="FF0000"/>
                          </a:solidFill>
                          <a:latin typeface="+mn-lt"/>
                        </a:rPr>
                        <a:t>P </a:t>
                      </a:r>
                      <a:r>
                        <a:rPr lang="fr-FR" sz="1000" b="1" i="1" u="sng" dirty="0" err="1">
                          <a:solidFill>
                            <a:srgbClr val="FF0000"/>
                          </a:solidFill>
                          <a:latin typeface="+mn-lt"/>
                        </a:rPr>
                        <a:t>Malignon</a:t>
                      </a:r>
                      <a:endParaRPr lang="fr-FR" sz="1000" b="1" i="1" u="sng" dirty="0">
                        <a:solidFill>
                          <a:srgbClr val="FF0000"/>
                        </a:solidFill>
                        <a:latin typeface="+mn-lt"/>
                      </a:endParaRPr>
                    </a:p>
                    <a:p>
                      <a:pPr>
                        <a:buFont typeface="Arial" pitchFamily="34" charset="0"/>
                        <a:buChar char="•"/>
                      </a:pPr>
                      <a:r>
                        <a:rPr lang="fr-FR" sz="1000" b="1" dirty="0">
                          <a:solidFill>
                            <a:srgbClr val="FF0000"/>
                          </a:solidFill>
                          <a:latin typeface="+mn-lt"/>
                        </a:rPr>
                        <a:t>J Jullian</a:t>
                      </a:r>
                    </a:p>
                    <a:p>
                      <a:pPr>
                        <a:buFont typeface="Arial" pitchFamily="34" charset="0"/>
                        <a:buChar char="•"/>
                      </a:pPr>
                      <a:r>
                        <a:rPr lang="fr-FR" sz="1000" b="1" dirty="0">
                          <a:solidFill>
                            <a:srgbClr val="FF0000"/>
                          </a:solidFill>
                          <a:latin typeface="+mn-lt"/>
                        </a:rPr>
                        <a:t>J Chevallier</a:t>
                      </a:r>
                    </a:p>
                    <a:p>
                      <a:pPr>
                        <a:buFont typeface="Arial" pitchFamily="34" charset="0"/>
                        <a:buChar char="•"/>
                      </a:pPr>
                      <a:r>
                        <a:rPr lang="fr-FR" sz="1000" b="1" i="0" dirty="0" err="1">
                          <a:solidFill>
                            <a:srgbClr val="FF0000"/>
                          </a:solidFill>
                          <a:latin typeface="+mn-lt"/>
                        </a:rPr>
                        <a:t>L</a:t>
                      </a:r>
                      <a:r>
                        <a:rPr lang="fr-FR" sz="1000" b="1" i="0" dirty="0">
                          <a:solidFill>
                            <a:srgbClr val="FF0000"/>
                          </a:solidFill>
                          <a:latin typeface="+mn-lt"/>
                        </a:rPr>
                        <a:t> Chazal</a:t>
                      </a:r>
                    </a:p>
                    <a:p>
                      <a:pPr>
                        <a:buFont typeface="Arial" pitchFamily="34" charset="0"/>
                        <a:buChar char="•"/>
                      </a:pPr>
                      <a:r>
                        <a:rPr lang="fr-FR" sz="1000" b="1" i="1" u="sng" dirty="0">
                          <a:solidFill>
                            <a:srgbClr val="FF0000"/>
                          </a:solidFill>
                          <a:latin typeface="+mn-lt"/>
                        </a:rPr>
                        <a:t>G </a:t>
                      </a:r>
                      <a:r>
                        <a:rPr lang="fr-FR" sz="1000" b="1" i="1" u="sng" dirty="0" err="1">
                          <a:solidFill>
                            <a:srgbClr val="FF0000"/>
                          </a:solidFill>
                          <a:latin typeface="+mn-lt"/>
                        </a:rPr>
                        <a:t>Reidon</a:t>
                      </a:r>
                      <a:endParaRPr lang="fr-FR" sz="1000" b="1" i="1" u="sng" dirty="0">
                        <a:solidFill>
                          <a:srgbClr val="FF0000"/>
                        </a:solidFill>
                        <a:latin typeface="+mn-lt"/>
                      </a:endParaRPr>
                    </a:p>
                    <a:p>
                      <a:endParaRPr lang="fr-FR" sz="1050" dirty="0">
                        <a:latin typeface="+mn-lt"/>
                      </a:endParaRPr>
                    </a:p>
                  </a:txBody>
                  <a:tcPr marL="45720" marR="45720"/>
                </a:tc>
                <a:tc>
                  <a:txBody>
                    <a:bodyPr/>
                    <a:lstStyle/>
                    <a:p>
                      <a:pPr>
                        <a:buFont typeface="Arial" pitchFamily="34" charset="0"/>
                        <a:buNone/>
                      </a:pPr>
                      <a:r>
                        <a:rPr lang="fr-FR" sz="1000" b="1" dirty="0">
                          <a:solidFill>
                            <a:srgbClr val="00B050"/>
                          </a:solidFill>
                          <a:latin typeface="+mn-lt"/>
                        </a:rPr>
                        <a:t>       </a:t>
                      </a:r>
                      <a:r>
                        <a:rPr lang="fr-FR" sz="1200" b="1" dirty="0">
                          <a:solidFill>
                            <a:srgbClr val="00B050"/>
                          </a:solidFill>
                          <a:latin typeface="+mn-lt"/>
                        </a:rPr>
                        <a:t>        5</a:t>
                      </a:r>
                    </a:p>
                    <a:p>
                      <a:pPr>
                        <a:buFont typeface="Arial" pitchFamily="34" charset="0"/>
                        <a:buChar char="•"/>
                      </a:pPr>
                      <a:r>
                        <a:rPr lang="fr-FR" sz="1000" b="1" dirty="0">
                          <a:solidFill>
                            <a:srgbClr val="00B050"/>
                          </a:solidFill>
                          <a:latin typeface="+mn-lt"/>
                        </a:rPr>
                        <a:t>P </a:t>
                      </a:r>
                      <a:r>
                        <a:rPr lang="fr-FR" sz="1000" b="1" dirty="0" err="1">
                          <a:solidFill>
                            <a:srgbClr val="00B050"/>
                          </a:solidFill>
                          <a:latin typeface="+mn-lt"/>
                        </a:rPr>
                        <a:t>Pellier</a:t>
                      </a:r>
                      <a:endParaRPr lang="fr-FR" sz="1000" b="1" dirty="0">
                        <a:solidFill>
                          <a:srgbClr val="00B050"/>
                        </a:solidFill>
                        <a:latin typeface="+mn-lt"/>
                      </a:endParaRPr>
                    </a:p>
                    <a:p>
                      <a:pPr>
                        <a:buFont typeface="Arial" pitchFamily="34" charset="0"/>
                        <a:buChar char="•"/>
                      </a:pPr>
                      <a:r>
                        <a:rPr lang="fr-FR" sz="1000" b="1" dirty="0">
                          <a:solidFill>
                            <a:srgbClr val="00B050"/>
                          </a:solidFill>
                          <a:latin typeface="+mn-lt"/>
                        </a:rPr>
                        <a:t>Veuve </a:t>
                      </a:r>
                      <a:r>
                        <a:rPr lang="fr-FR" sz="1000" b="1" dirty="0" err="1">
                          <a:solidFill>
                            <a:srgbClr val="00B050"/>
                          </a:solidFill>
                          <a:latin typeface="+mn-lt"/>
                        </a:rPr>
                        <a:t>Reydon</a:t>
                      </a:r>
                      <a:endParaRPr lang="fr-FR" sz="1000" b="1" dirty="0">
                        <a:solidFill>
                          <a:srgbClr val="00B050"/>
                        </a:solidFill>
                        <a:latin typeface="+mn-lt"/>
                      </a:endParaRPr>
                    </a:p>
                    <a:p>
                      <a:pPr>
                        <a:buFont typeface="Arial" pitchFamily="34" charset="0"/>
                        <a:buChar char="•"/>
                      </a:pPr>
                      <a:r>
                        <a:rPr lang="fr-FR" sz="1000" b="1" dirty="0">
                          <a:solidFill>
                            <a:srgbClr val="00B050"/>
                          </a:solidFill>
                          <a:latin typeface="+mn-lt"/>
                        </a:rPr>
                        <a:t>L A André</a:t>
                      </a:r>
                    </a:p>
                    <a:p>
                      <a:pPr marL="0" indent="0">
                        <a:buFont typeface="Arial" pitchFamily="34" charset="0"/>
                        <a:buChar char="•"/>
                      </a:pPr>
                      <a:r>
                        <a:rPr lang="fr-FR" sz="1000" b="1" dirty="0">
                          <a:solidFill>
                            <a:srgbClr val="00B050"/>
                          </a:solidFill>
                          <a:latin typeface="+mn-lt"/>
                        </a:rPr>
                        <a:t>A </a:t>
                      </a:r>
                      <a:r>
                        <a:rPr lang="fr-FR" sz="1000" b="1" dirty="0" err="1">
                          <a:solidFill>
                            <a:srgbClr val="00B050"/>
                          </a:solidFill>
                          <a:latin typeface="+mn-lt"/>
                        </a:rPr>
                        <a:t>Boissel</a:t>
                      </a:r>
                      <a:endParaRPr lang="fr-FR" sz="1000" b="1" dirty="0">
                        <a:solidFill>
                          <a:srgbClr val="00B050"/>
                        </a:solidFill>
                        <a:latin typeface="+mn-lt"/>
                      </a:endParaRPr>
                    </a:p>
                    <a:p>
                      <a:pPr marL="0" indent="0">
                        <a:buFont typeface="Arial" pitchFamily="34" charset="0"/>
                        <a:buChar char="•"/>
                      </a:pPr>
                      <a:r>
                        <a:rPr lang="fr-FR" sz="1000" b="1" dirty="0">
                          <a:solidFill>
                            <a:srgbClr val="00B050"/>
                          </a:solidFill>
                          <a:latin typeface="+mn-lt"/>
                        </a:rPr>
                        <a:t>C </a:t>
                      </a:r>
                      <a:r>
                        <a:rPr lang="fr-FR" sz="1000" b="1" dirty="0" err="1">
                          <a:solidFill>
                            <a:srgbClr val="00B050"/>
                          </a:solidFill>
                          <a:latin typeface="+mn-lt"/>
                        </a:rPr>
                        <a:t>Perre</a:t>
                      </a:r>
                      <a:endParaRPr lang="fr-FR" sz="1000" b="1" dirty="0">
                        <a:solidFill>
                          <a:srgbClr val="00B050"/>
                        </a:solidFill>
                        <a:latin typeface="+mn-lt"/>
                      </a:endParaRPr>
                    </a:p>
                  </a:txBody>
                  <a:tcPr marL="45720" marR="45720"/>
                </a:tc>
                <a:tc>
                  <a:txBody>
                    <a:bodyPr/>
                    <a:lstStyle/>
                    <a:p>
                      <a:pPr algn="ctr"/>
                      <a:r>
                        <a:rPr lang="fr-FR" sz="1200" b="1" dirty="0">
                          <a:solidFill>
                            <a:srgbClr val="00B0F0"/>
                          </a:solidFill>
                          <a:latin typeface="+mn-lt"/>
                        </a:rPr>
                        <a:t>1</a:t>
                      </a:r>
                    </a:p>
                    <a:p>
                      <a:pPr>
                        <a:buFont typeface="Arial" pitchFamily="34" charset="0"/>
                        <a:buChar char="•"/>
                      </a:pPr>
                      <a:r>
                        <a:rPr lang="fr-FR" sz="1000" b="1" dirty="0">
                          <a:solidFill>
                            <a:srgbClr val="00B0F0"/>
                          </a:solidFill>
                          <a:latin typeface="+mn-lt"/>
                        </a:rPr>
                        <a:t>P </a:t>
                      </a:r>
                      <a:r>
                        <a:rPr lang="fr-FR" sz="1000" b="1" dirty="0" err="1">
                          <a:solidFill>
                            <a:srgbClr val="00B0F0"/>
                          </a:solidFill>
                          <a:latin typeface="+mn-lt"/>
                        </a:rPr>
                        <a:t>Bonnaure</a:t>
                      </a:r>
                      <a:endParaRPr lang="fr-FR" sz="1000" b="1" dirty="0">
                        <a:solidFill>
                          <a:srgbClr val="00B0F0"/>
                        </a:solidFill>
                        <a:latin typeface="+mn-lt"/>
                      </a:endParaRPr>
                    </a:p>
                  </a:txBody>
                  <a:tcPr marL="45720" marR="45720"/>
                </a:tc>
                <a:tc>
                  <a:txBody>
                    <a:bodyPr/>
                    <a:lstStyle/>
                    <a:p>
                      <a:pPr algn="ctr"/>
                      <a:r>
                        <a:rPr lang="fr-FR" sz="1200" b="1" dirty="0">
                          <a:solidFill>
                            <a:srgbClr val="7030A0"/>
                          </a:solidFill>
                          <a:latin typeface="+mn-lt"/>
                        </a:rPr>
                        <a:t>0</a:t>
                      </a:r>
                    </a:p>
                  </a:txBody>
                  <a:tcPr/>
                </a:tc>
                <a:tc>
                  <a:txBody>
                    <a:bodyPr/>
                    <a:lstStyle/>
                    <a:p>
                      <a:pPr algn="ctr"/>
                      <a:r>
                        <a:rPr lang="fr-FR" sz="1200" b="1" dirty="0">
                          <a:solidFill>
                            <a:srgbClr val="336600"/>
                          </a:solidFill>
                          <a:latin typeface="+mn-lt"/>
                        </a:rPr>
                        <a:t>2</a:t>
                      </a:r>
                      <a:r>
                        <a:rPr lang="fr-FR" sz="1050" b="1" dirty="0">
                          <a:solidFill>
                            <a:srgbClr val="336600"/>
                          </a:solidFill>
                          <a:latin typeface="+mn-lt"/>
                        </a:rPr>
                        <a:t> </a:t>
                      </a:r>
                    </a:p>
                    <a:p>
                      <a:pPr>
                        <a:buFont typeface="Arial" pitchFamily="34" charset="0"/>
                        <a:buChar char="•"/>
                      </a:pPr>
                      <a:r>
                        <a:rPr lang="fr-FR" sz="1000" b="1" dirty="0">
                          <a:solidFill>
                            <a:srgbClr val="336600"/>
                          </a:solidFill>
                          <a:latin typeface="+mn-lt"/>
                        </a:rPr>
                        <a:t>J </a:t>
                      </a:r>
                      <a:r>
                        <a:rPr lang="fr-FR" sz="1000" b="1" dirty="0" err="1">
                          <a:solidFill>
                            <a:srgbClr val="336600"/>
                          </a:solidFill>
                          <a:latin typeface="+mn-lt"/>
                        </a:rPr>
                        <a:t>Pagès</a:t>
                      </a:r>
                      <a:endParaRPr lang="fr-FR" sz="1000" b="1" dirty="0">
                        <a:solidFill>
                          <a:srgbClr val="336600"/>
                        </a:solidFill>
                        <a:latin typeface="+mn-lt"/>
                      </a:endParaRPr>
                    </a:p>
                    <a:p>
                      <a:pPr>
                        <a:buFont typeface="Arial" pitchFamily="34" charset="0"/>
                        <a:buChar char="•"/>
                      </a:pPr>
                      <a:r>
                        <a:rPr lang="fr-FR" sz="1000" b="1" dirty="0">
                          <a:solidFill>
                            <a:srgbClr val="336600"/>
                          </a:solidFill>
                          <a:latin typeface="+mn-lt"/>
                        </a:rPr>
                        <a:t>V </a:t>
                      </a:r>
                      <a:r>
                        <a:rPr lang="fr-FR" sz="1000" b="1" dirty="0" err="1">
                          <a:solidFill>
                            <a:srgbClr val="336600"/>
                          </a:solidFill>
                          <a:latin typeface="+mn-lt"/>
                        </a:rPr>
                        <a:t>Malignon</a:t>
                      </a:r>
                      <a:endParaRPr lang="fr-FR" sz="1000" b="1" dirty="0">
                        <a:solidFill>
                          <a:srgbClr val="336600"/>
                        </a:solidFill>
                        <a:latin typeface="+mn-lt"/>
                      </a:endParaRPr>
                    </a:p>
                  </a:txBody>
                  <a:tcPr marL="45720" marR="45720"/>
                </a:tc>
                <a:tc>
                  <a:txBody>
                    <a:bodyPr/>
                    <a:lstStyle/>
                    <a:p>
                      <a:pPr algn="ctr"/>
                      <a:r>
                        <a:rPr lang="fr-FR" sz="1200" b="1" dirty="0">
                          <a:solidFill>
                            <a:srgbClr val="C00000"/>
                          </a:solidFill>
                          <a:latin typeface="+mn-lt"/>
                        </a:rPr>
                        <a:t>2</a:t>
                      </a:r>
                    </a:p>
                    <a:p>
                      <a:pPr>
                        <a:buFont typeface="Arial" pitchFamily="34" charset="0"/>
                        <a:buChar char="•"/>
                      </a:pPr>
                      <a:r>
                        <a:rPr lang="fr-FR" sz="1000" b="1" dirty="0">
                          <a:solidFill>
                            <a:srgbClr val="C00000"/>
                          </a:solidFill>
                          <a:latin typeface="+mn-lt"/>
                        </a:rPr>
                        <a:t>J Velay</a:t>
                      </a:r>
                    </a:p>
                    <a:p>
                      <a:pPr>
                        <a:buFont typeface="Arial" pitchFamily="34" charset="0"/>
                        <a:buChar char="•"/>
                      </a:pPr>
                      <a:r>
                        <a:rPr lang="fr-FR" sz="1000" b="1" dirty="0">
                          <a:solidFill>
                            <a:srgbClr val="C00000"/>
                          </a:solidFill>
                          <a:latin typeface="+mn-lt"/>
                        </a:rPr>
                        <a:t>A Roussel</a:t>
                      </a:r>
                    </a:p>
                  </a:txBody>
                  <a:tcPr marL="45720" marR="45720"/>
                </a:tc>
                <a:extLst>
                  <a:ext uri="{0D108BD9-81ED-4DB2-BD59-A6C34878D82A}">
                    <a16:rowId xmlns:a16="http://schemas.microsoft.com/office/drawing/2014/main" xmlns="" val="10003"/>
                  </a:ext>
                </a:extLst>
              </a:tr>
              <a:tr h="2410133">
                <a:tc>
                  <a:txBody>
                    <a:bodyPr/>
                    <a:lstStyle/>
                    <a:p>
                      <a:r>
                        <a:rPr lang="fr-FR" sz="1050" dirty="0" smtClean="0">
                          <a:latin typeface="+mn-lt"/>
                        </a:rPr>
                        <a:t>10 </a:t>
                      </a:r>
                      <a:r>
                        <a:rPr lang="fr-FR" sz="1050" dirty="0">
                          <a:latin typeface="+mn-lt"/>
                        </a:rPr>
                        <a:t>à 50</a:t>
                      </a:r>
                      <a:r>
                        <a:rPr lang="fr-FR" sz="1050" baseline="0" dirty="0">
                          <a:latin typeface="+mn-lt"/>
                        </a:rPr>
                        <a:t> L</a:t>
                      </a:r>
                      <a:endParaRPr lang="fr-FR" sz="700" dirty="0">
                        <a:latin typeface="+mn-lt"/>
                      </a:endParaRPr>
                    </a:p>
                    <a:p>
                      <a:endParaRPr lang="fr-FR" sz="700" dirty="0">
                        <a:latin typeface="+mn-lt"/>
                      </a:endParaRPr>
                    </a:p>
                    <a:p>
                      <a:endParaRPr lang="fr-FR" sz="700" dirty="0">
                        <a:latin typeface="+mn-lt"/>
                      </a:endParaRPr>
                    </a:p>
                    <a:p>
                      <a:endParaRPr lang="fr-FR" sz="700" dirty="0">
                        <a:latin typeface="+mn-lt"/>
                      </a:endParaRPr>
                    </a:p>
                    <a:p>
                      <a:r>
                        <a:rPr lang="fr-FR" sz="1400" b="1" dirty="0">
                          <a:latin typeface="+mn-lt"/>
                        </a:rPr>
                        <a:t>37</a:t>
                      </a:r>
                    </a:p>
                  </a:txBody>
                  <a:tcPr marL="45720" marR="45720"/>
                </a:tc>
                <a:tc>
                  <a:txBody>
                    <a:bodyPr/>
                    <a:lstStyle/>
                    <a:p>
                      <a:pPr>
                        <a:buFont typeface="Arial" pitchFamily="34" charset="0"/>
                        <a:buNone/>
                      </a:pPr>
                      <a:r>
                        <a:rPr lang="fr-FR" sz="1000" b="1" dirty="0">
                          <a:solidFill>
                            <a:srgbClr val="FF0000"/>
                          </a:solidFill>
                          <a:latin typeface="Comic Sans MS" panose="030F0702030302020204" pitchFamily="66" charset="0"/>
                        </a:rPr>
                        <a:t>     10</a:t>
                      </a:r>
                    </a:p>
                    <a:p>
                      <a:pPr>
                        <a:buFont typeface="Arial" pitchFamily="34" charset="0"/>
                        <a:buChar char="•"/>
                      </a:pPr>
                      <a:r>
                        <a:rPr lang="fr-FR" sz="1000" b="1" dirty="0">
                          <a:solidFill>
                            <a:srgbClr val="FF0000"/>
                          </a:solidFill>
                          <a:latin typeface="+mn-lt"/>
                        </a:rPr>
                        <a:t>H </a:t>
                      </a:r>
                      <a:r>
                        <a:rPr lang="fr-FR" sz="1000" b="1" dirty="0" err="1">
                          <a:solidFill>
                            <a:srgbClr val="FF0000"/>
                          </a:solidFill>
                          <a:latin typeface="+mn-lt"/>
                        </a:rPr>
                        <a:t>Boissin</a:t>
                      </a:r>
                      <a:endParaRPr lang="fr-FR" sz="1000" b="1" dirty="0">
                        <a:solidFill>
                          <a:srgbClr val="FF0000"/>
                        </a:solidFill>
                        <a:latin typeface="+mn-lt"/>
                      </a:endParaRPr>
                    </a:p>
                    <a:p>
                      <a:pPr>
                        <a:buFont typeface="Arial" pitchFamily="34" charset="0"/>
                        <a:buChar char="•"/>
                      </a:pPr>
                      <a:r>
                        <a:rPr lang="fr-FR" sz="1000" b="1" dirty="0">
                          <a:solidFill>
                            <a:srgbClr val="FF0000"/>
                          </a:solidFill>
                          <a:latin typeface="+mn-lt"/>
                        </a:rPr>
                        <a:t>M</a:t>
                      </a:r>
                      <a:r>
                        <a:rPr lang="fr-FR" sz="1000" b="1" baseline="0" dirty="0">
                          <a:solidFill>
                            <a:srgbClr val="FF0000"/>
                          </a:solidFill>
                          <a:latin typeface="+mn-lt"/>
                        </a:rPr>
                        <a:t> </a:t>
                      </a:r>
                      <a:r>
                        <a:rPr lang="fr-FR" sz="1000" b="1" baseline="0" dirty="0" err="1">
                          <a:solidFill>
                            <a:srgbClr val="FF0000"/>
                          </a:solidFill>
                          <a:latin typeface="+mn-lt"/>
                        </a:rPr>
                        <a:t>Pagès</a:t>
                      </a:r>
                      <a:r>
                        <a:rPr lang="fr-FR" sz="1000" b="1" baseline="0" dirty="0">
                          <a:solidFill>
                            <a:srgbClr val="FF0000"/>
                          </a:solidFill>
                          <a:latin typeface="+mn-lt"/>
                        </a:rPr>
                        <a:t> (veuve</a:t>
                      </a:r>
                    </a:p>
                    <a:p>
                      <a:pPr>
                        <a:buFont typeface="Arial" pitchFamily="34" charset="0"/>
                        <a:buNone/>
                      </a:pPr>
                      <a:r>
                        <a:rPr lang="fr-FR" sz="1000" b="1" baseline="0" dirty="0">
                          <a:solidFill>
                            <a:srgbClr val="FF0000"/>
                          </a:solidFill>
                          <a:latin typeface="+mn-lt"/>
                        </a:rPr>
                        <a:t> </a:t>
                      </a:r>
                      <a:r>
                        <a:rPr lang="fr-FR" sz="1000" b="1" i="1" u="sng" baseline="0" dirty="0" err="1">
                          <a:solidFill>
                            <a:srgbClr val="FF0000"/>
                          </a:solidFill>
                          <a:latin typeface="+mn-lt"/>
                        </a:rPr>
                        <a:t>Dauverny</a:t>
                      </a:r>
                      <a:r>
                        <a:rPr lang="fr-FR" sz="1000" b="1" baseline="0" dirty="0">
                          <a:solidFill>
                            <a:srgbClr val="FF0000"/>
                          </a:solidFill>
                          <a:latin typeface="+mn-lt"/>
                        </a:rPr>
                        <a:t>)</a:t>
                      </a:r>
                    </a:p>
                    <a:p>
                      <a:pPr>
                        <a:buFont typeface="Arial" pitchFamily="34" charset="0"/>
                        <a:buChar char="•"/>
                      </a:pPr>
                      <a:r>
                        <a:rPr lang="fr-FR" sz="1000" b="1" baseline="0" dirty="0">
                          <a:solidFill>
                            <a:srgbClr val="FF0000"/>
                          </a:solidFill>
                          <a:latin typeface="+mn-lt"/>
                        </a:rPr>
                        <a:t>A Guiraud</a:t>
                      </a:r>
                    </a:p>
                    <a:p>
                      <a:pPr>
                        <a:buFont typeface="Arial" pitchFamily="34" charset="0"/>
                        <a:buChar char="•"/>
                      </a:pPr>
                      <a:r>
                        <a:rPr lang="fr-FR" sz="1000" b="1" baseline="0" dirty="0">
                          <a:solidFill>
                            <a:srgbClr val="FF0000"/>
                          </a:solidFill>
                          <a:latin typeface="+mn-lt"/>
                        </a:rPr>
                        <a:t>P Chante</a:t>
                      </a:r>
                    </a:p>
                    <a:p>
                      <a:pPr>
                        <a:buFont typeface="Arial" pitchFamily="34" charset="0"/>
                        <a:buChar char="•"/>
                      </a:pPr>
                      <a:r>
                        <a:rPr lang="fr-FR" sz="1000" b="1" baseline="0" dirty="0">
                          <a:solidFill>
                            <a:srgbClr val="FF0000"/>
                          </a:solidFill>
                          <a:latin typeface="+mn-lt"/>
                        </a:rPr>
                        <a:t>J </a:t>
                      </a:r>
                      <a:r>
                        <a:rPr lang="fr-FR" sz="1000" b="1" baseline="0" dirty="0" err="1">
                          <a:solidFill>
                            <a:srgbClr val="FF0000"/>
                          </a:solidFill>
                          <a:latin typeface="+mn-lt"/>
                        </a:rPr>
                        <a:t>Nadal</a:t>
                      </a:r>
                      <a:endParaRPr lang="fr-FR" sz="1000" b="1" baseline="0" dirty="0">
                        <a:solidFill>
                          <a:srgbClr val="FF0000"/>
                        </a:solidFill>
                        <a:latin typeface="+mn-lt"/>
                      </a:endParaRPr>
                    </a:p>
                    <a:p>
                      <a:pPr>
                        <a:buFont typeface="Arial" pitchFamily="34" charset="0"/>
                        <a:buChar char="•"/>
                      </a:pPr>
                      <a:r>
                        <a:rPr lang="fr-FR" sz="1000" b="1" baseline="0" dirty="0">
                          <a:solidFill>
                            <a:srgbClr val="FF0000"/>
                          </a:solidFill>
                          <a:latin typeface="+mn-lt"/>
                        </a:rPr>
                        <a:t>Enfants Veuve</a:t>
                      </a:r>
                    </a:p>
                    <a:p>
                      <a:pPr>
                        <a:buFont typeface="Arial" pitchFamily="34" charset="0"/>
                        <a:buNone/>
                      </a:pPr>
                      <a:r>
                        <a:rPr lang="fr-FR" sz="1000" b="1" baseline="0" dirty="0">
                          <a:solidFill>
                            <a:srgbClr val="FF0000"/>
                          </a:solidFill>
                          <a:latin typeface="+mn-lt"/>
                        </a:rPr>
                        <a:t> Roman</a:t>
                      </a:r>
                    </a:p>
                    <a:p>
                      <a:pPr>
                        <a:buFont typeface="Arial" pitchFamily="34" charset="0"/>
                        <a:buChar char="•"/>
                      </a:pPr>
                      <a:r>
                        <a:rPr lang="fr-FR" sz="1000" b="1" baseline="0" dirty="0">
                          <a:solidFill>
                            <a:srgbClr val="FF0000"/>
                          </a:solidFill>
                          <a:latin typeface="+mn-lt"/>
                        </a:rPr>
                        <a:t>J Lacroix</a:t>
                      </a:r>
                    </a:p>
                    <a:p>
                      <a:pPr>
                        <a:buFont typeface="Arial" pitchFamily="34" charset="0"/>
                        <a:buChar char="•"/>
                      </a:pPr>
                      <a:r>
                        <a:rPr lang="fr-FR" sz="1000" b="1" baseline="0" dirty="0">
                          <a:solidFill>
                            <a:srgbClr val="FF0000"/>
                          </a:solidFill>
                          <a:latin typeface="+mn-lt"/>
                        </a:rPr>
                        <a:t>P Ducros</a:t>
                      </a:r>
                    </a:p>
                    <a:p>
                      <a:pPr>
                        <a:buFont typeface="Arial" pitchFamily="34" charset="0"/>
                        <a:buChar char="•"/>
                      </a:pPr>
                      <a:r>
                        <a:rPr lang="fr-FR" sz="1000" b="1" i="1" u="sng" baseline="0" dirty="0">
                          <a:solidFill>
                            <a:srgbClr val="FF0000"/>
                          </a:solidFill>
                          <a:latin typeface="+mn-lt"/>
                        </a:rPr>
                        <a:t>J Jullian</a:t>
                      </a:r>
                    </a:p>
                    <a:p>
                      <a:pPr>
                        <a:buFont typeface="Arial" pitchFamily="34" charset="0"/>
                        <a:buChar char="•"/>
                      </a:pPr>
                      <a:r>
                        <a:rPr lang="fr-FR" sz="1000" b="1" i="0" baseline="0" dirty="0">
                          <a:solidFill>
                            <a:srgbClr val="FF0000"/>
                          </a:solidFill>
                          <a:latin typeface="+mn-lt"/>
                        </a:rPr>
                        <a:t>J </a:t>
                      </a:r>
                      <a:r>
                        <a:rPr lang="fr-FR" sz="1000" b="1" i="0" baseline="0" dirty="0" err="1">
                          <a:solidFill>
                            <a:srgbClr val="FF0000"/>
                          </a:solidFill>
                          <a:latin typeface="+mn-lt"/>
                        </a:rPr>
                        <a:t>Augeras</a:t>
                      </a:r>
                      <a:endParaRPr lang="fr-FR" sz="1000" b="1" i="0" dirty="0">
                        <a:solidFill>
                          <a:srgbClr val="FF0000"/>
                        </a:solidFill>
                        <a:latin typeface="+mn-lt"/>
                      </a:endParaRPr>
                    </a:p>
                  </a:txBody>
                  <a:tcPr marL="45720" marR="45720"/>
                </a:tc>
                <a:tc>
                  <a:txBody>
                    <a:bodyPr/>
                    <a:lstStyle/>
                    <a:p>
                      <a:pPr algn="ctr"/>
                      <a:r>
                        <a:rPr lang="fr-FR" sz="1200" b="1" dirty="0">
                          <a:solidFill>
                            <a:srgbClr val="00B050"/>
                          </a:solidFill>
                          <a:latin typeface="+mn-lt"/>
                        </a:rPr>
                        <a:t>12</a:t>
                      </a:r>
                    </a:p>
                    <a:p>
                      <a:pPr>
                        <a:buFont typeface="Arial" pitchFamily="34" charset="0"/>
                        <a:buChar char="•"/>
                      </a:pPr>
                      <a:r>
                        <a:rPr lang="fr-FR" sz="1000" b="1" dirty="0">
                          <a:solidFill>
                            <a:srgbClr val="00B050"/>
                          </a:solidFill>
                          <a:latin typeface="+mn-lt"/>
                        </a:rPr>
                        <a:t>Anne Dumas </a:t>
                      </a:r>
                      <a:r>
                        <a:rPr lang="fr-FR" sz="1000" b="1" baseline="0" dirty="0">
                          <a:solidFill>
                            <a:srgbClr val="00B050"/>
                          </a:solidFill>
                          <a:latin typeface="+mn-lt"/>
                        </a:rPr>
                        <a:t>  </a:t>
                      </a:r>
                    </a:p>
                    <a:p>
                      <a:pPr>
                        <a:buFont typeface="Arial" pitchFamily="34" charset="0"/>
                        <a:buNone/>
                      </a:pPr>
                      <a:r>
                        <a:rPr lang="fr-FR" sz="1000" b="1" dirty="0">
                          <a:solidFill>
                            <a:srgbClr val="00B050"/>
                          </a:solidFill>
                          <a:latin typeface="+mn-lt"/>
                        </a:rPr>
                        <a:t> Veuve</a:t>
                      </a:r>
                      <a:r>
                        <a:rPr lang="fr-FR" sz="1000" b="1" baseline="0" dirty="0">
                          <a:solidFill>
                            <a:srgbClr val="00B050"/>
                          </a:solidFill>
                          <a:latin typeface="+mn-lt"/>
                        </a:rPr>
                        <a:t> </a:t>
                      </a:r>
                      <a:r>
                        <a:rPr lang="fr-FR" sz="1000" b="1" dirty="0" err="1">
                          <a:solidFill>
                            <a:srgbClr val="00B050"/>
                          </a:solidFill>
                          <a:latin typeface="+mn-lt"/>
                        </a:rPr>
                        <a:t>bartroune</a:t>
                      </a:r>
                      <a:endParaRPr lang="fr-FR" sz="1000" b="1" dirty="0">
                        <a:solidFill>
                          <a:srgbClr val="00B050"/>
                        </a:solidFill>
                        <a:latin typeface="+mn-lt"/>
                      </a:endParaRPr>
                    </a:p>
                    <a:p>
                      <a:pPr>
                        <a:buFont typeface="Arial" pitchFamily="34" charset="0"/>
                        <a:buChar char="•"/>
                      </a:pPr>
                      <a:r>
                        <a:rPr lang="fr-FR" sz="1000" b="1" dirty="0">
                          <a:solidFill>
                            <a:srgbClr val="00B050"/>
                          </a:solidFill>
                          <a:latin typeface="+mn-lt"/>
                        </a:rPr>
                        <a:t>S Roussel</a:t>
                      </a:r>
                    </a:p>
                    <a:p>
                      <a:pPr>
                        <a:buFont typeface="Arial" pitchFamily="34" charset="0"/>
                        <a:buChar char="•"/>
                      </a:pPr>
                      <a:r>
                        <a:rPr lang="fr-FR" sz="1000" b="1" dirty="0">
                          <a:solidFill>
                            <a:srgbClr val="00B050"/>
                          </a:solidFill>
                          <a:latin typeface="+mn-lt"/>
                        </a:rPr>
                        <a:t>J Dumas</a:t>
                      </a:r>
                    </a:p>
                    <a:p>
                      <a:pPr>
                        <a:buFont typeface="Arial" pitchFamily="34" charset="0"/>
                        <a:buChar char="•"/>
                      </a:pPr>
                      <a:r>
                        <a:rPr lang="fr-FR" sz="1000" b="1" i="1" u="sng" dirty="0">
                          <a:solidFill>
                            <a:srgbClr val="00B050"/>
                          </a:solidFill>
                          <a:latin typeface="+mn-lt"/>
                        </a:rPr>
                        <a:t>J </a:t>
                      </a:r>
                      <a:r>
                        <a:rPr lang="fr-FR" sz="1000" b="1" i="1" u="sng" dirty="0" err="1">
                          <a:solidFill>
                            <a:srgbClr val="00B050"/>
                          </a:solidFill>
                          <a:latin typeface="+mn-lt"/>
                        </a:rPr>
                        <a:t>Malignon</a:t>
                      </a:r>
                      <a:endParaRPr lang="fr-FR" sz="1000" b="1" i="1" u="sng" dirty="0">
                        <a:solidFill>
                          <a:srgbClr val="00B050"/>
                        </a:solidFill>
                        <a:latin typeface="+mn-lt"/>
                      </a:endParaRPr>
                    </a:p>
                    <a:p>
                      <a:pPr>
                        <a:buFont typeface="Arial" pitchFamily="34" charset="0"/>
                        <a:buChar char="•"/>
                      </a:pPr>
                      <a:r>
                        <a:rPr lang="fr-FR" sz="1000" b="1" i="1" dirty="0">
                          <a:solidFill>
                            <a:srgbClr val="00B050"/>
                          </a:solidFill>
                          <a:latin typeface="+mn-lt"/>
                        </a:rPr>
                        <a:t>J </a:t>
                      </a:r>
                      <a:r>
                        <a:rPr lang="fr-FR" sz="1000" b="1" i="1" dirty="0" err="1">
                          <a:solidFill>
                            <a:srgbClr val="00B050"/>
                          </a:solidFill>
                          <a:latin typeface="+mn-lt"/>
                        </a:rPr>
                        <a:t>Cassagne</a:t>
                      </a:r>
                      <a:endParaRPr lang="fr-FR" sz="1000" b="1" i="1" dirty="0">
                        <a:solidFill>
                          <a:srgbClr val="00B050"/>
                        </a:solidFill>
                        <a:latin typeface="+mn-lt"/>
                      </a:endParaRPr>
                    </a:p>
                    <a:p>
                      <a:pPr>
                        <a:buFont typeface="Arial" pitchFamily="34" charset="0"/>
                        <a:buChar char="•"/>
                      </a:pPr>
                      <a:r>
                        <a:rPr lang="fr-FR" sz="1000" b="1" dirty="0">
                          <a:solidFill>
                            <a:srgbClr val="00B050"/>
                          </a:solidFill>
                          <a:latin typeface="+mn-lt"/>
                        </a:rPr>
                        <a:t>J Dumas</a:t>
                      </a:r>
                    </a:p>
                    <a:p>
                      <a:pPr>
                        <a:buFont typeface="Arial" pitchFamily="34" charset="0"/>
                        <a:buChar char="•"/>
                      </a:pPr>
                      <a:r>
                        <a:rPr lang="fr-FR" sz="1000" b="1" i="1" u="sng" dirty="0">
                          <a:solidFill>
                            <a:srgbClr val="00B050"/>
                          </a:solidFill>
                          <a:latin typeface="+mn-lt"/>
                        </a:rPr>
                        <a:t>J Mathieu</a:t>
                      </a:r>
                    </a:p>
                    <a:p>
                      <a:pPr>
                        <a:buFont typeface="Arial" pitchFamily="34" charset="0"/>
                        <a:buChar char="•"/>
                      </a:pPr>
                      <a:r>
                        <a:rPr lang="fr-FR" sz="1000" b="1" dirty="0">
                          <a:solidFill>
                            <a:srgbClr val="00B050"/>
                          </a:solidFill>
                          <a:latin typeface="+mn-lt"/>
                        </a:rPr>
                        <a:t>J Dumas</a:t>
                      </a:r>
                    </a:p>
                    <a:p>
                      <a:pPr>
                        <a:buFont typeface="Arial" pitchFamily="34" charset="0"/>
                        <a:buChar char="•"/>
                      </a:pPr>
                      <a:r>
                        <a:rPr lang="fr-FR" sz="1000" b="1" dirty="0">
                          <a:solidFill>
                            <a:srgbClr val="00B050"/>
                          </a:solidFill>
                          <a:latin typeface="+mn-lt"/>
                        </a:rPr>
                        <a:t>J </a:t>
                      </a:r>
                      <a:r>
                        <a:rPr lang="fr-FR" sz="1000" b="1" dirty="0" err="1">
                          <a:solidFill>
                            <a:srgbClr val="00B050"/>
                          </a:solidFill>
                          <a:latin typeface="+mn-lt"/>
                        </a:rPr>
                        <a:t>Autazon</a:t>
                      </a:r>
                      <a:endParaRPr lang="fr-FR" sz="1000" b="1" dirty="0">
                        <a:solidFill>
                          <a:srgbClr val="00B050"/>
                        </a:solidFill>
                        <a:latin typeface="+mn-lt"/>
                      </a:endParaRPr>
                    </a:p>
                    <a:p>
                      <a:pPr>
                        <a:buFont typeface="Arial" pitchFamily="34" charset="0"/>
                        <a:buChar char="•"/>
                      </a:pPr>
                      <a:r>
                        <a:rPr lang="fr-FR" sz="1000" b="1" i="1" u="sng" dirty="0">
                          <a:solidFill>
                            <a:srgbClr val="00B050"/>
                          </a:solidFill>
                          <a:latin typeface="+mn-lt"/>
                        </a:rPr>
                        <a:t>G Thomas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000" b="1" dirty="0" err="1">
                          <a:solidFill>
                            <a:srgbClr val="00B050"/>
                          </a:solidFill>
                          <a:latin typeface="+mn-lt"/>
                        </a:rPr>
                        <a:t>L</a:t>
                      </a:r>
                      <a:r>
                        <a:rPr lang="fr-FR" sz="1000" b="1" dirty="0">
                          <a:solidFill>
                            <a:srgbClr val="00B050"/>
                          </a:solidFill>
                          <a:latin typeface="+mn-lt"/>
                        </a:rPr>
                        <a:t> Dumas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000" b="1" dirty="0">
                          <a:solidFill>
                            <a:srgbClr val="00B050"/>
                          </a:solidFill>
                          <a:latin typeface="+mn-lt"/>
                        </a:rPr>
                        <a:t>J </a:t>
                      </a:r>
                      <a:r>
                        <a:rPr lang="fr-FR" sz="1000" b="1" dirty="0" err="1">
                          <a:solidFill>
                            <a:srgbClr val="00B050"/>
                          </a:solidFill>
                          <a:latin typeface="+mn-lt"/>
                        </a:rPr>
                        <a:t>Felgère</a:t>
                      </a:r>
                      <a:endParaRPr lang="fr-FR" sz="1000" b="1" dirty="0">
                        <a:solidFill>
                          <a:srgbClr val="00B050"/>
                        </a:solidFill>
                        <a:latin typeface="+mn-lt"/>
                      </a:endParaRPr>
                    </a:p>
                    <a:p>
                      <a:pPr>
                        <a:buFont typeface="Arial" pitchFamily="34" charset="0"/>
                        <a:buNone/>
                      </a:pPr>
                      <a:endParaRPr lang="fr-FR" sz="1000" b="1" dirty="0">
                        <a:solidFill>
                          <a:srgbClr val="00B050"/>
                        </a:solidFill>
                        <a:latin typeface="+mn-lt"/>
                      </a:endParaRPr>
                    </a:p>
                  </a:txBody>
                  <a:tcPr marL="45720" marR="45720"/>
                </a:tc>
                <a:tc>
                  <a:txBody>
                    <a:bodyPr/>
                    <a:lstStyle/>
                    <a:p>
                      <a:pPr>
                        <a:buFont typeface="Arial" pitchFamily="34" charset="0"/>
                        <a:buNone/>
                      </a:pPr>
                      <a:r>
                        <a:rPr lang="fr-FR" sz="1000" b="1" dirty="0">
                          <a:solidFill>
                            <a:srgbClr val="00B0F0"/>
                          </a:solidFill>
                          <a:latin typeface="+mn-lt"/>
                        </a:rPr>
                        <a:t>      </a:t>
                      </a:r>
                      <a:r>
                        <a:rPr lang="fr-FR" sz="1200" b="1" dirty="0">
                          <a:solidFill>
                            <a:srgbClr val="00B0F0"/>
                          </a:solidFill>
                          <a:latin typeface="+mn-lt"/>
                        </a:rPr>
                        <a:t>       6</a:t>
                      </a:r>
                    </a:p>
                    <a:p>
                      <a:pPr marL="0" indent="0">
                        <a:buFont typeface="Arial" pitchFamily="34" charset="0"/>
                        <a:buChar char="•"/>
                      </a:pPr>
                      <a:r>
                        <a:rPr lang="fr-FR" sz="1000" b="1" dirty="0">
                          <a:solidFill>
                            <a:srgbClr val="00B0F0"/>
                          </a:solidFill>
                          <a:latin typeface="+mn-lt"/>
                        </a:rPr>
                        <a:t>J Barry</a:t>
                      </a:r>
                    </a:p>
                    <a:p>
                      <a:pPr marL="0" indent="0">
                        <a:buFont typeface="Arial" pitchFamily="34" charset="0"/>
                        <a:buChar char="•"/>
                      </a:pPr>
                      <a:r>
                        <a:rPr lang="fr-FR" sz="1000" b="1" dirty="0">
                          <a:solidFill>
                            <a:srgbClr val="00B0F0"/>
                          </a:solidFill>
                          <a:latin typeface="+mn-lt"/>
                        </a:rPr>
                        <a:t>J Dumas</a:t>
                      </a:r>
                    </a:p>
                    <a:p>
                      <a:pPr>
                        <a:buFont typeface="Arial" pitchFamily="34" charset="0"/>
                        <a:buChar char="•"/>
                      </a:pPr>
                      <a:r>
                        <a:rPr lang="fr-FR" sz="1000" b="1" dirty="0">
                          <a:solidFill>
                            <a:srgbClr val="00B0F0"/>
                          </a:solidFill>
                          <a:latin typeface="+mn-lt"/>
                        </a:rPr>
                        <a:t>A </a:t>
                      </a:r>
                      <a:r>
                        <a:rPr lang="fr-FR" sz="1000" b="1" dirty="0" err="1">
                          <a:solidFill>
                            <a:srgbClr val="00B0F0"/>
                          </a:solidFill>
                          <a:latin typeface="+mn-lt"/>
                        </a:rPr>
                        <a:t>Divol</a:t>
                      </a:r>
                      <a:endParaRPr lang="fr-FR" sz="1000" b="1" dirty="0">
                        <a:solidFill>
                          <a:srgbClr val="00B0F0"/>
                        </a:solidFill>
                        <a:latin typeface="+mn-lt"/>
                      </a:endParaRPr>
                    </a:p>
                    <a:p>
                      <a:pPr>
                        <a:buFont typeface="Arial" pitchFamily="34" charset="0"/>
                        <a:buChar char="•"/>
                      </a:pPr>
                      <a:r>
                        <a:rPr lang="fr-FR" sz="1000" b="1" dirty="0">
                          <a:solidFill>
                            <a:srgbClr val="00B0F0"/>
                          </a:solidFill>
                          <a:latin typeface="+mn-lt"/>
                        </a:rPr>
                        <a:t>J </a:t>
                      </a:r>
                      <a:r>
                        <a:rPr lang="fr-FR" sz="1000" b="1" dirty="0" err="1">
                          <a:solidFill>
                            <a:srgbClr val="00B0F0"/>
                          </a:solidFill>
                          <a:latin typeface="+mn-lt"/>
                        </a:rPr>
                        <a:t>Malignon</a:t>
                      </a:r>
                      <a:endParaRPr lang="fr-FR" sz="1000" b="1" dirty="0">
                        <a:solidFill>
                          <a:srgbClr val="00B0F0"/>
                        </a:solidFill>
                        <a:latin typeface="+mn-lt"/>
                      </a:endParaRPr>
                    </a:p>
                    <a:p>
                      <a:pPr>
                        <a:buFont typeface="Arial" pitchFamily="34" charset="0"/>
                        <a:buChar char="•"/>
                      </a:pPr>
                      <a:r>
                        <a:rPr lang="fr-FR" sz="1000" b="1" i="1" u="sng" dirty="0">
                          <a:solidFill>
                            <a:srgbClr val="00B0F0"/>
                          </a:solidFill>
                          <a:latin typeface="+mn-lt"/>
                        </a:rPr>
                        <a:t>A </a:t>
                      </a:r>
                      <a:r>
                        <a:rPr lang="fr-FR" sz="1000" b="1" i="1" u="sng" dirty="0" err="1">
                          <a:solidFill>
                            <a:srgbClr val="00B0F0"/>
                          </a:solidFill>
                          <a:latin typeface="+mn-lt"/>
                        </a:rPr>
                        <a:t>Lhayraud</a:t>
                      </a:r>
                      <a:endParaRPr lang="fr-FR" sz="1000" b="1" i="1" u="sng" dirty="0">
                        <a:solidFill>
                          <a:srgbClr val="00B0F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050" b="1" dirty="0">
                          <a:solidFill>
                            <a:srgbClr val="00B0F0"/>
                          </a:solidFill>
                          <a:latin typeface="+mn-lt"/>
                        </a:rPr>
                        <a:t>A Roussel</a:t>
                      </a:r>
                    </a:p>
                    <a:p>
                      <a:pPr>
                        <a:buFont typeface="Arial" pitchFamily="34" charset="0"/>
                        <a:buChar char="•"/>
                      </a:pPr>
                      <a:endParaRPr lang="fr-FR" sz="1050" b="1" dirty="0">
                        <a:solidFill>
                          <a:srgbClr val="00B0F0"/>
                        </a:solidFill>
                        <a:latin typeface="+mn-lt"/>
                      </a:endParaRPr>
                    </a:p>
                    <a:p>
                      <a:pPr>
                        <a:buFont typeface="Arial" pitchFamily="34" charset="0"/>
                        <a:buNone/>
                      </a:pPr>
                      <a:endParaRPr lang="fr-FR" sz="1050" b="1" dirty="0">
                        <a:solidFill>
                          <a:srgbClr val="00B0F0"/>
                        </a:solidFill>
                        <a:effectLst>
                          <a:outerShdw blurRad="38100" dist="38100" dir="2700000" algn="tl">
                            <a:srgbClr val="000000">
                              <a:alpha val="43137"/>
                            </a:srgbClr>
                          </a:outerShdw>
                        </a:effectLst>
                        <a:latin typeface="+mn-lt"/>
                      </a:endParaRPr>
                    </a:p>
                  </a:txBody>
                  <a:tcPr marL="45720" marR="45720"/>
                </a:tc>
                <a:tc>
                  <a:txBody>
                    <a:bodyPr/>
                    <a:lstStyle/>
                    <a:p>
                      <a:pPr algn="l">
                        <a:buFont typeface="Arial" pitchFamily="34" charset="0"/>
                        <a:buNone/>
                      </a:pPr>
                      <a:r>
                        <a:rPr lang="fr-FR" sz="1000" b="1" dirty="0">
                          <a:solidFill>
                            <a:srgbClr val="7030A0"/>
                          </a:solidFill>
                          <a:latin typeface="+mn-lt"/>
                        </a:rPr>
                        <a:t>              </a:t>
                      </a:r>
                      <a:r>
                        <a:rPr lang="fr-FR" sz="1200" b="1" dirty="0">
                          <a:solidFill>
                            <a:srgbClr val="7030A0"/>
                          </a:solidFill>
                          <a:latin typeface="+mn-lt"/>
                        </a:rPr>
                        <a:t> 4</a:t>
                      </a:r>
                    </a:p>
                    <a:p>
                      <a:pPr algn="l">
                        <a:buFont typeface="Arial" pitchFamily="34" charset="0"/>
                        <a:buChar char="•"/>
                      </a:pPr>
                      <a:r>
                        <a:rPr lang="fr-FR" sz="1000" b="1" dirty="0">
                          <a:solidFill>
                            <a:srgbClr val="7030A0"/>
                          </a:solidFill>
                          <a:latin typeface="+mn-lt"/>
                        </a:rPr>
                        <a:t>J </a:t>
                      </a:r>
                      <a:r>
                        <a:rPr lang="fr-FR" sz="1000" b="1" dirty="0" err="1">
                          <a:solidFill>
                            <a:srgbClr val="7030A0"/>
                          </a:solidFill>
                          <a:latin typeface="+mn-lt"/>
                        </a:rPr>
                        <a:t>Bonnaure</a:t>
                      </a:r>
                      <a:endParaRPr lang="fr-FR" sz="1000" b="1" dirty="0">
                        <a:solidFill>
                          <a:srgbClr val="7030A0"/>
                        </a:solidFill>
                        <a:latin typeface="+mn-lt"/>
                      </a:endParaRPr>
                    </a:p>
                    <a:p>
                      <a:pPr algn="l">
                        <a:buFont typeface="Arial" pitchFamily="34" charset="0"/>
                        <a:buChar char="•"/>
                      </a:pPr>
                      <a:r>
                        <a:rPr lang="fr-FR" sz="1000" b="1" dirty="0">
                          <a:solidFill>
                            <a:srgbClr val="7030A0"/>
                          </a:solidFill>
                          <a:latin typeface="+mn-lt"/>
                        </a:rPr>
                        <a:t>P </a:t>
                      </a:r>
                      <a:r>
                        <a:rPr lang="fr-FR" sz="1000" b="1" dirty="0" err="1">
                          <a:solidFill>
                            <a:srgbClr val="7030A0"/>
                          </a:solidFill>
                          <a:latin typeface="+mn-lt"/>
                        </a:rPr>
                        <a:t>Roumestant</a:t>
                      </a:r>
                      <a:endParaRPr lang="fr-FR" sz="1000" b="1" dirty="0">
                        <a:solidFill>
                          <a:srgbClr val="7030A0"/>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000" b="1" dirty="0">
                          <a:solidFill>
                            <a:srgbClr val="7030A0"/>
                          </a:solidFill>
                          <a:latin typeface="+mn-lt"/>
                        </a:rPr>
                        <a:t>J Lavie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000" b="1" dirty="0" err="1">
                          <a:solidFill>
                            <a:srgbClr val="7030A0"/>
                          </a:solidFill>
                          <a:latin typeface="+mn-lt"/>
                        </a:rPr>
                        <a:t>L</a:t>
                      </a:r>
                      <a:r>
                        <a:rPr lang="fr-FR" sz="1000" b="1" dirty="0">
                          <a:solidFill>
                            <a:srgbClr val="7030A0"/>
                          </a:solidFill>
                          <a:latin typeface="+mn-lt"/>
                        </a:rPr>
                        <a:t> Dumas</a:t>
                      </a:r>
                    </a:p>
                  </a:txBody>
                  <a:tcPr marL="45720" marR="45720"/>
                </a:tc>
                <a:tc>
                  <a:txBody>
                    <a:bodyPr/>
                    <a:lstStyle/>
                    <a:p>
                      <a:pPr algn="ctr"/>
                      <a:r>
                        <a:rPr lang="fr-FR" sz="1200" b="1" dirty="0">
                          <a:solidFill>
                            <a:srgbClr val="336600"/>
                          </a:solidFill>
                          <a:latin typeface="+mn-lt"/>
                        </a:rPr>
                        <a:t>2</a:t>
                      </a:r>
                    </a:p>
                    <a:p>
                      <a:pPr>
                        <a:buFont typeface="Arial" pitchFamily="34" charset="0"/>
                        <a:buChar char="•"/>
                      </a:pPr>
                      <a:r>
                        <a:rPr lang="fr-FR" sz="1000" b="1" dirty="0">
                          <a:solidFill>
                            <a:srgbClr val="336600"/>
                          </a:solidFill>
                          <a:latin typeface="+mn-lt"/>
                        </a:rPr>
                        <a:t>J </a:t>
                      </a:r>
                      <a:r>
                        <a:rPr lang="fr-FR" sz="1000" b="1" dirty="0" err="1">
                          <a:solidFill>
                            <a:srgbClr val="336600"/>
                          </a:solidFill>
                          <a:latin typeface="+mn-lt"/>
                        </a:rPr>
                        <a:t>Boissel</a:t>
                      </a:r>
                      <a:endParaRPr lang="fr-FR" sz="1000" b="1" dirty="0">
                        <a:solidFill>
                          <a:srgbClr val="336600"/>
                        </a:solidFill>
                        <a:latin typeface="+mn-lt"/>
                      </a:endParaRPr>
                    </a:p>
                    <a:p>
                      <a:pPr>
                        <a:buFont typeface="Arial" pitchFamily="34" charset="0"/>
                        <a:buChar char="•"/>
                      </a:pPr>
                      <a:r>
                        <a:rPr lang="fr-FR" sz="1000" b="1" dirty="0">
                          <a:solidFill>
                            <a:srgbClr val="336600"/>
                          </a:solidFill>
                          <a:latin typeface="+mn-lt"/>
                        </a:rPr>
                        <a:t>M Chevallier</a:t>
                      </a:r>
                    </a:p>
                    <a:p>
                      <a:endParaRPr lang="fr-FR" sz="1050" i="1" dirty="0">
                        <a:latin typeface="+mn-lt"/>
                      </a:endParaRPr>
                    </a:p>
                  </a:txBody>
                  <a:tcPr marL="45720" marR="45720"/>
                </a:tc>
                <a:tc>
                  <a:txBody>
                    <a:bodyPr/>
                    <a:lstStyle/>
                    <a:p>
                      <a:pPr algn="ctr"/>
                      <a:r>
                        <a:rPr lang="fr-FR" sz="1200" b="1" dirty="0">
                          <a:solidFill>
                            <a:srgbClr val="C00000"/>
                          </a:solidFill>
                          <a:latin typeface="+mn-lt"/>
                        </a:rPr>
                        <a:t>3</a:t>
                      </a:r>
                    </a:p>
                    <a:p>
                      <a:pPr>
                        <a:buFont typeface="Arial" pitchFamily="34" charset="0"/>
                        <a:buChar char="•"/>
                      </a:pPr>
                      <a:r>
                        <a:rPr lang="fr-FR" sz="1000" b="1" dirty="0">
                          <a:solidFill>
                            <a:srgbClr val="C00000"/>
                          </a:solidFill>
                          <a:latin typeface="+mn-lt"/>
                        </a:rPr>
                        <a:t>A Thomas</a:t>
                      </a:r>
                    </a:p>
                    <a:p>
                      <a:pPr>
                        <a:buFont typeface="Arial" pitchFamily="34" charset="0"/>
                        <a:buChar char="•"/>
                      </a:pPr>
                      <a:r>
                        <a:rPr lang="fr-FR" sz="1000" b="1" i="1" u="sng" dirty="0">
                          <a:solidFill>
                            <a:srgbClr val="C00000"/>
                          </a:solidFill>
                          <a:latin typeface="+mn-lt"/>
                        </a:rPr>
                        <a:t>A Dumas</a:t>
                      </a:r>
                    </a:p>
                    <a:p>
                      <a:pPr>
                        <a:buFont typeface="Arial" pitchFamily="34" charset="0"/>
                        <a:buChar char="•"/>
                      </a:pPr>
                      <a:r>
                        <a:rPr lang="fr-FR" sz="1000" b="1" dirty="0">
                          <a:solidFill>
                            <a:srgbClr val="C00000"/>
                          </a:solidFill>
                          <a:latin typeface="+mn-lt"/>
                        </a:rPr>
                        <a:t>J Dumas</a:t>
                      </a:r>
                    </a:p>
                  </a:txBody>
                  <a:tcPr marL="45720" marR="45720"/>
                </a:tc>
                <a:extLst>
                  <a:ext uri="{0D108BD9-81ED-4DB2-BD59-A6C34878D82A}">
                    <a16:rowId xmlns:a16="http://schemas.microsoft.com/office/drawing/2014/main" xmlns="" val="10004"/>
                  </a:ext>
                </a:extLst>
              </a:tr>
              <a:tr h="2105052">
                <a:tc>
                  <a:txBody>
                    <a:bodyPr/>
                    <a:lstStyle/>
                    <a:p>
                      <a:r>
                        <a:rPr lang="fr-FR" sz="1050" dirty="0">
                          <a:latin typeface="+mn-lt"/>
                        </a:rPr>
                        <a:t>Moins de 10</a:t>
                      </a:r>
                      <a:r>
                        <a:rPr lang="fr-FR" sz="1050" baseline="0" dirty="0">
                          <a:latin typeface="+mn-lt"/>
                        </a:rPr>
                        <a:t> L</a:t>
                      </a:r>
                      <a:endParaRPr lang="fr-FR" sz="1050" dirty="0">
                        <a:latin typeface="+mn-lt"/>
                      </a:endParaRPr>
                    </a:p>
                    <a:p>
                      <a:endParaRPr lang="fr-FR"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latin typeface="+mn-lt"/>
                        </a:rPr>
                        <a:t>31</a:t>
                      </a:r>
                    </a:p>
                    <a:p>
                      <a:endParaRPr lang="fr-FR" sz="1000" dirty="0">
                        <a:latin typeface="+mn-lt"/>
                      </a:endParaRPr>
                    </a:p>
                    <a:p>
                      <a:endParaRPr lang="fr-FR" sz="1000" dirty="0">
                        <a:latin typeface="+mn-lt"/>
                      </a:endParaRPr>
                    </a:p>
                    <a:p>
                      <a:endParaRPr lang="fr-FR" sz="1000" dirty="0">
                        <a:latin typeface="+mn-lt"/>
                      </a:endParaRPr>
                    </a:p>
                  </a:txBody>
                  <a:tcPr marL="45720" marR="45720"/>
                </a:tc>
                <a:tc>
                  <a:txBody>
                    <a:bodyPr/>
                    <a:lstStyle/>
                    <a:p>
                      <a:pPr algn="ctr"/>
                      <a:r>
                        <a:rPr lang="fr-FR" sz="1200" b="1" dirty="0">
                          <a:solidFill>
                            <a:srgbClr val="FF0000"/>
                          </a:solidFill>
                          <a:latin typeface="+mn-lt"/>
                        </a:rPr>
                        <a:t>4</a:t>
                      </a:r>
                    </a:p>
                    <a:p>
                      <a:pPr>
                        <a:buFont typeface="Arial" pitchFamily="34" charset="0"/>
                        <a:buChar char="•"/>
                      </a:pPr>
                      <a:r>
                        <a:rPr lang="fr-FR" sz="1000" b="1" dirty="0">
                          <a:solidFill>
                            <a:srgbClr val="FF0000"/>
                          </a:solidFill>
                          <a:latin typeface="+mn-lt"/>
                        </a:rPr>
                        <a:t>J </a:t>
                      </a:r>
                      <a:r>
                        <a:rPr lang="fr-FR" sz="1000" b="1" dirty="0" err="1">
                          <a:solidFill>
                            <a:srgbClr val="FF0000"/>
                          </a:solidFill>
                          <a:latin typeface="+mn-lt"/>
                        </a:rPr>
                        <a:t>Charmasson</a:t>
                      </a:r>
                      <a:endParaRPr lang="fr-FR" sz="1000" b="1" dirty="0">
                        <a:solidFill>
                          <a:srgbClr val="FF0000"/>
                        </a:solidFill>
                        <a:latin typeface="+mn-lt"/>
                      </a:endParaRPr>
                    </a:p>
                    <a:p>
                      <a:pPr>
                        <a:buFont typeface="Arial" pitchFamily="34" charset="0"/>
                        <a:buChar char="•"/>
                      </a:pPr>
                      <a:r>
                        <a:rPr lang="fr-FR" sz="1000" b="1" dirty="0">
                          <a:solidFill>
                            <a:srgbClr val="FF0000"/>
                          </a:solidFill>
                          <a:latin typeface="+mn-lt"/>
                        </a:rPr>
                        <a:t>J </a:t>
                      </a:r>
                      <a:r>
                        <a:rPr lang="fr-FR" sz="1000" b="1" dirty="0" err="1">
                          <a:solidFill>
                            <a:srgbClr val="FF0000"/>
                          </a:solidFill>
                          <a:latin typeface="+mn-lt"/>
                        </a:rPr>
                        <a:t>Charmasson</a:t>
                      </a:r>
                      <a:endParaRPr lang="fr-FR" sz="1000" b="1" dirty="0">
                        <a:solidFill>
                          <a:srgbClr val="FF0000"/>
                        </a:solidFill>
                        <a:latin typeface="+mn-lt"/>
                      </a:endParaRPr>
                    </a:p>
                    <a:p>
                      <a:pPr>
                        <a:buFont typeface="Arial" pitchFamily="34" charset="0"/>
                        <a:buChar char="•"/>
                      </a:pPr>
                      <a:r>
                        <a:rPr lang="fr-FR" sz="1000" b="1" dirty="0">
                          <a:solidFill>
                            <a:srgbClr val="FF0000"/>
                          </a:solidFill>
                          <a:latin typeface="+mn-lt"/>
                        </a:rPr>
                        <a:t>Hoirs de </a:t>
                      </a:r>
                    </a:p>
                    <a:p>
                      <a:pPr>
                        <a:buFont typeface="Arial" pitchFamily="34" charset="0"/>
                        <a:buNone/>
                      </a:pPr>
                      <a:r>
                        <a:rPr lang="fr-FR" sz="1000" b="1" i="1" u="none" baseline="0" dirty="0">
                          <a:solidFill>
                            <a:srgbClr val="FF0000"/>
                          </a:solidFill>
                          <a:latin typeface="+mn-lt"/>
                        </a:rPr>
                        <a:t> </a:t>
                      </a:r>
                      <a:r>
                        <a:rPr lang="fr-FR" sz="1000" b="1" i="1" u="sng" dirty="0" err="1">
                          <a:solidFill>
                            <a:srgbClr val="FF0000"/>
                          </a:solidFill>
                          <a:latin typeface="+mn-lt"/>
                        </a:rPr>
                        <a:t>B.</a:t>
                      </a:r>
                      <a:r>
                        <a:rPr lang="fr-FR" sz="1000" b="1" i="1" u="sng" dirty="0" err="1">
                          <a:solidFill>
                            <a:srgbClr val="FF0000"/>
                          </a:solidFill>
                          <a:effectLst/>
                          <a:latin typeface="+mn-lt"/>
                        </a:rPr>
                        <a:t>Assenat</a:t>
                      </a:r>
                      <a:endParaRPr lang="fr-FR" sz="1000" b="1" i="1" u="sng" dirty="0">
                        <a:solidFill>
                          <a:srgbClr val="FF0000"/>
                        </a:solidFill>
                        <a:effectLst/>
                        <a:latin typeface="+mn-lt"/>
                      </a:endParaRPr>
                    </a:p>
                    <a:p>
                      <a:pPr>
                        <a:buFont typeface="Arial" pitchFamily="34" charset="0"/>
                        <a:buChar char="•"/>
                      </a:pPr>
                      <a:r>
                        <a:rPr lang="fr-FR" sz="1000" b="1" i="1" u="sng" baseline="0" dirty="0">
                          <a:solidFill>
                            <a:srgbClr val="FF0000"/>
                          </a:solidFill>
                          <a:effectLst/>
                          <a:latin typeface="+mn-lt"/>
                        </a:rPr>
                        <a:t>H Guiraud</a:t>
                      </a:r>
                      <a:endParaRPr lang="fr-FR" sz="1000" b="1" i="1" u="sng" dirty="0">
                        <a:solidFill>
                          <a:srgbClr val="FF0000"/>
                        </a:solidFill>
                        <a:effectLst/>
                        <a:latin typeface="+mn-lt"/>
                      </a:endParaRPr>
                    </a:p>
                  </a:txBody>
                  <a:tcPr marL="45720" marR="45720"/>
                </a:tc>
                <a:tc>
                  <a:txBody>
                    <a:bodyPr/>
                    <a:lstStyle/>
                    <a:p>
                      <a:pPr>
                        <a:buFont typeface="Arial" pitchFamily="34" charset="0"/>
                        <a:buNone/>
                      </a:pPr>
                      <a:r>
                        <a:rPr lang="fr-FR" sz="1000" b="1" dirty="0">
                          <a:solidFill>
                            <a:srgbClr val="00B050"/>
                          </a:solidFill>
                          <a:latin typeface="+mn-lt"/>
                        </a:rPr>
                        <a:t>       </a:t>
                      </a:r>
                      <a:r>
                        <a:rPr lang="fr-FR" sz="1200" b="1" dirty="0">
                          <a:solidFill>
                            <a:srgbClr val="00B050"/>
                          </a:solidFill>
                          <a:latin typeface="+mn-lt"/>
                        </a:rPr>
                        <a:t>7</a:t>
                      </a:r>
                    </a:p>
                    <a:p>
                      <a:pPr marL="0" indent="0">
                        <a:buFont typeface="Arial" panose="020B0604020202020204" pitchFamily="34" charset="0"/>
                        <a:buChar char="•"/>
                      </a:pPr>
                      <a:r>
                        <a:rPr lang="fr-FR" sz="1000" b="1" dirty="0">
                          <a:solidFill>
                            <a:srgbClr val="00B050"/>
                          </a:solidFill>
                          <a:latin typeface="+mn-lt"/>
                        </a:rPr>
                        <a:t>J Vedel</a:t>
                      </a:r>
                    </a:p>
                    <a:p>
                      <a:pPr marL="0" indent="0">
                        <a:buFont typeface="Arial" panose="020B0604020202020204" pitchFamily="34" charset="0"/>
                        <a:buChar char="•"/>
                      </a:pPr>
                      <a:r>
                        <a:rPr lang="fr-FR" sz="1000" b="1" dirty="0">
                          <a:solidFill>
                            <a:srgbClr val="00B050"/>
                          </a:solidFill>
                          <a:latin typeface="+mn-lt"/>
                        </a:rPr>
                        <a:t>J </a:t>
                      </a:r>
                      <a:r>
                        <a:rPr lang="fr-FR" sz="1000" b="1" dirty="0" err="1">
                          <a:solidFill>
                            <a:srgbClr val="00B050"/>
                          </a:solidFill>
                          <a:latin typeface="+mn-lt"/>
                        </a:rPr>
                        <a:t>Vennissac</a:t>
                      </a:r>
                      <a:endParaRPr lang="fr-FR" sz="1000" b="1" dirty="0">
                        <a:solidFill>
                          <a:srgbClr val="00B050"/>
                        </a:solidFill>
                        <a:latin typeface="+mn-lt"/>
                      </a:endParaRPr>
                    </a:p>
                    <a:p>
                      <a:pPr>
                        <a:buFont typeface="Arial" pitchFamily="34" charset="0"/>
                        <a:buChar char="•"/>
                      </a:pPr>
                      <a:r>
                        <a:rPr lang="fr-FR" sz="1000" b="1" dirty="0">
                          <a:solidFill>
                            <a:srgbClr val="00B050"/>
                          </a:solidFill>
                          <a:latin typeface="+mn-lt"/>
                        </a:rPr>
                        <a:t>J Benoit</a:t>
                      </a:r>
                    </a:p>
                    <a:p>
                      <a:pPr>
                        <a:buFont typeface="Arial" pitchFamily="34" charset="0"/>
                        <a:buChar char="•"/>
                      </a:pPr>
                      <a:r>
                        <a:rPr lang="fr-FR" sz="1000" b="1" dirty="0">
                          <a:solidFill>
                            <a:srgbClr val="00B050"/>
                          </a:solidFill>
                          <a:latin typeface="+mn-lt"/>
                        </a:rPr>
                        <a:t>J </a:t>
                      </a:r>
                      <a:r>
                        <a:rPr lang="fr-FR" sz="1000" b="1" dirty="0" err="1">
                          <a:solidFill>
                            <a:srgbClr val="00B050"/>
                          </a:solidFill>
                          <a:latin typeface="+mn-lt"/>
                        </a:rPr>
                        <a:t>Nouelle</a:t>
                      </a:r>
                      <a:endParaRPr lang="fr-FR" sz="1000" b="1" dirty="0">
                        <a:solidFill>
                          <a:srgbClr val="00B050"/>
                        </a:solidFill>
                        <a:latin typeface="+mn-lt"/>
                      </a:endParaRPr>
                    </a:p>
                    <a:p>
                      <a:pPr>
                        <a:buFont typeface="Arial" pitchFamily="34" charset="0"/>
                        <a:buChar char="•"/>
                      </a:pPr>
                      <a:r>
                        <a:rPr lang="fr-FR" sz="1000" b="1" i="1" u="sng" dirty="0">
                          <a:solidFill>
                            <a:srgbClr val="00B050"/>
                          </a:solidFill>
                          <a:latin typeface="+mn-lt"/>
                        </a:rPr>
                        <a:t>J Barthélémy</a:t>
                      </a:r>
                    </a:p>
                    <a:p>
                      <a:pPr>
                        <a:buFont typeface="Arial" pitchFamily="34" charset="0"/>
                        <a:buChar char="•"/>
                      </a:pPr>
                      <a:r>
                        <a:rPr lang="fr-FR" sz="1000" b="1" dirty="0">
                          <a:solidFill>
                            <a:srgbClr val="00B050"/>
                          </a:solidFill>
                          <a:latin typeface="+mn-lt"/>
                        </a:rPr>
                        <a:t>J Michel</a:t>
                      </a:r>
                    </a:p>
                    <a:p>
                      <a:pPr>
                        <a:buFont typeface="Arial" pitchFamily="34" charset="0"/>
                        <a:buChar char="•"/>
                      </a:pPr>
                      <a:r>
                        <a:rPr lang="fr-FR" sz="1000" b="1" dirty="0">
                          <a:solidFill>
                            <a:srgbClr val="00B050"/>
                          </a:solidFill>
                          <a:latin typeface="+mn-lt"/>
                        </a:rPr>
                        <a:t>F. Chevalier</a:t>
                      </a:r>
                    </a:p>
                  </a:txBody>
                  <a:tcPr marL="45720" marR="45720"/>
                </a:tc>
                <a:tc>
                  <a:txBody>
                    <a:bodyPr/>
                    <a:lstStyle/>
                    <a:p>
                      <a:pPr>
                        <a:buFont typeface="Arial" pitchFamily="34" charset="0"/>
                        <a:buNone/>
                      </a:pPr>
                      <a:r>
                        <a:rPr lang="fr-FR" sz="1000" b="1" dirty="0">
                          <a:solidFill>
                            <a:srgbClr val="00B0F0"/>
                          </a:solidFill>
                          <a:latin typeface="+mn-lt"/>
                        </a:rPr>
                        <a:t>       </a:t>
                      </a:r>
                      <a:r>
                        <a:rPr lang="fr-FR" sz="1200" b="1" dirty="0">
                          <a:solidFill>
                            <a:srgbClr val="00B0F0"/>
                          </a:solidFill>
                          <a:latin typeface="+mn-lt"/>
                        </a:rPr>
                        <a:t>4</a:t>
                      </a:r>
                    </a:p>
                    <a:p>
                      <a:pPr marL="0" indent="0">
                        <a:buFont typeface="Arial" panose="020B0604020202020204" pitchFamily="34" charset="0"/>
                        <a:buChar char="•"/>
                      </a:pPr>
                      <a:r>
                        <a:rPr lang="fr-FR" sz="1000" b="1" dirty="0">
                          <a:solidFill>
                            <a:srgbClr val="00B0F0"/>
                          </a:solidFill>
                          <a:latin typeface="+mn-lt"/>
                        </a:rPr>
                        <a:t>J Mathieu</a:t>
                      </a:r>
                    </a:p>
                    <a:p>
                      <a:pPr>
                        <a:buFont typeface="Arial" pitchFamily="34" charset="0"/>
                        <a:buChar char="•"/>
                      </a:pPr>
                      <a:r>
                        <a:rPr lang="fr-FR" sz="1000" b="1" dirty="0">
                          <a:solidFill>
                            <a:srgbClr val="00B0F0"/>
                          </a:solidFill>
                          <a:latin typeface="+mn-lt"/>
                        </a:rPr>
                        <a:t>J </a:t>
                      </a:r>
                      <a:r>
                        <a:rPr lang="fr-FR" sz="1000" b="1" dirty="0" err="1">
                          <a:solidFill>
                            <a:srgbClr val="00B0F0"/>
                          </a:solidFill>
                          <a:latin typeface="+mn-lt"/>
                        </a:rPr>
                        <a:t>Jauffrès</a:t>
                      </a:r>
                      <a:endParaRPr lang="fr-FR" sz="1000" b="1" dirty="0">
                        <a:solidFill>
                          <a:srgbClr val="00B0F0"/>
                        </a:solidFill>
                        <a:latin typeface="+mn-lt"/>
                      </a:endParaRPr>
                    </a:p>
                    <a:p>
                      <a:pPr>
                        <a:buFont typeface="Arial" pitchFamily="34" charset="0"/>
                        <a:buChar char="•"/>
                      </a:pPr>
                      <a:r>
                        <a:rPr lang="fr-FR" sz="1000" b="1" dirty="0">
                          <a:solidFill>
                            <a:srgbClr val="00B0F0"/>
                          </a:solidFill>
                          <a:latin typeface="+mn-lt"/>
                        </a:rPr>
                        <a:t>C </a:t>
                      </a:r>
                      <a:r>
                        <a:rPr lang="fr-FR" sz="1000" b="1" dirty="0" err="1">
                          <a:solidFill>
                            <a:srgbClr val="00B0F0"/>
                          </a:solidFill>
                          <a:latin typeface="+mn-lt"/>
                        </a:rPr>
                        <a:t>Bonnaure</a:t>
                      </a:r>
                      <a:endParaRPr lang="fr-FR" sz="1000" b="1" dirty="0">
                        <a:solidFill>
                          <a:srgbClr val="00B0F0"/>
                        </a:solidFill>
                        <a:latin typeface="+mn-lt"/>
                      </a:endParaRPr>
                    </a:p>
                    <a:p>
                      <a:pPr>
                        <a:buFont typeface="Arial" panose="020B0604020202020204" pitchFamily="34" charset="0"/>
                        <a:buNone/>
                      </a:pPr>
                      <a:r>
                        <a:rPr lang="fr-FR" sz="1000" b="1" dirty="0">
                          <a:solidFill>
                            <a:srgbClr val="00B0F0"/>
                          </a:solidFill>
                          <a:latin typeface="+mn-lt"/>
                        </a:rPr>
                        <a:t> Veuve</a:t>
                      </a:r>
                      <a:r>
                        <a:rPr lang="fr-FR" sz="1000" b="1" baseline="0" dirty="0">
                          <a:solidFill>
                            <a:srgbClr val="00B0F0"/>
                          </a:solidFill>
                          <a:latin typeface="+mn-lt"/>
                        </a:rPr>
                        <a:t> </a:t>
                      </a:r>
                      <a:r>
                        <a:rPr lang="fr-FR" sz="1000" b="1" i="1" u="sng" baseline="0" dirty="0">
                          <a:solidFill>
                            <a:srgbClr val="00B0F0"/>
                          </a:solidFill>
                          <a:latin typeface="+mn-lt"/>
                        </a:rPr>
                        <a:t>Dumas</a:t>
                      </a:r>
                      <a:endParaRPr lang="fr-FR" sz="1000" b="1" i="1" u="sng" dirty="0">
                        <a:solidFill>
                          <a:srgbClr val="00B0F0"/>
                        </a:solidFill>
                        <a:latin typeface="+mn-lt"/>
                      </a:endParaRPr>
                    </a:p>
                    <a:p>
                      <a:pPr>
                        <a:buFont typeface="Arial" pitchFamily="34" charset="0"/>
                        <a:buChar char="•"/>
                      </a:pPr>
                      <a:r>
                        <a:rPr lang="fr-FR" sz="1000" b="1" dirty="0" err="1">
                          <a:solidFill>
                            <a:srgbClr val="00B0F0"/>
                          </a:solidFill>
                          <a:latin typeface="+mn-lt"/>
                        </a:rPr>
                        <a:t>A.Guiraud</a:t>
                      </a:r>
                      <a:endParaRPr lang="fr-FR" sz="1000" b="1" dirty="0">
                        <a:solidFill>
                          <a:srgbClr val="00B0F0"/>
                        </a:solidFill>
                        <a:latin typeface="+mn-lt"/>
                      </a:endParaRPr>
                    </a:p>
                  </a:txBody>
                  <a:tcPr marL="45720" marR="45720"/>
                </a:tc>
                <a:tc>
                  <a:txBody>
                    <a:bodyPr/>
                    <a:lstStyle/>
                    <a:p>
                      <a:pPr algn="ctr"/>
                      <a:r>
                        <a:rPr lang="fr-FR" sz="1200" b="1" dirty="0">
                          <a:solidFill>
                            <a:srgbClr val="7030A0"/>
                          </a:solidFill>
                          <a:latin typeface="+mn-lt"/>
                        </a:rPr>
                        <a:t>12</a:t>
                      </a:r>
                    </a:p>
                    <a:p>
                      <a:pPr>
                        <a:buFont typeface="Arial" pitchFamily="34" charset="0"/>
                        <a:buChar char="•"/>
                      </a:pPr>
                      <a:r>
                        <a:rPr lang="fr-FR" sz="1000" b="1" dirty="0">
                          <a:solidFill>
                            <a:srgbClr val="7030A0"/>
                          </a:solidFill>
                          <a:latin typeface="+mn-lt"/>
                        </a:rPr>
                        <a:t>J J Pascal</a:t>
                      </a:r>
                    </a:p>
                    <a:p>
                      <a:pPr>
                        <a:buFont typeface="Arial" pitchFamily="34" charset="0"/>
                        <a:buChar char="•"/>
                      </a:pPr>
                      <a:r>
                        <a:rPr lang="fr-FR" sz="1000" b="1" i="1" u="sng" dirty="0">
                          <a:solidFill>
                            <a:srgbClr val="7030A0"/>
                          </a:solidFill>
                          <a:latin typeface="+mn-lt"/>
                        </a:rPr>
                        <a:t>J </a:t>
                      </a:r>
                      <a:r>
                        <a:rPr lang="fr-FR" sz="1000" b="1" i="1" u="sng" dirty="0" err="1">
                          <a:solidFill>
                            <a:srgbClr val="7030A0"/>
                          </a:solidFill>
                          <a:latin typeface="+mn-lt"/>
                        </a:rPr>
                        <a:t>Castillon</a:t>
                      </a:r>
                      <a:endParaRPr lang="fr-FR" sz="1000" b="1" i="1" u="sng" dirty="0">
                        <a:solidFill>
                          <a:srgbClr val="7030A0"/>
                        </a:solidFill>
                        <a:latin typeface="+mn-lt"/>
                      </a:endParaRPr>
                    </a:p>
                    <a:p>
                      <a:pPr>
                        <a:buFont typeface="Arial" pitchFamily="34" charset="0"/>
                        <a:buChar char="•"/>
                      </a:pPr>
                      <a:r>
                        <a:rPr lang="fr-FR" sz="1000" b="1" dirty="0">
                          <a:solidFill>
                            <a:srgbClr val="7030A0"/>
                          </a:solidFill>
                          <a:latin typeface="+mn-lt"/>
                        </a:rPr>
                        <a:t>J Cellier</a:t>
                      </a:r>
                    </a:p>
                    <a:p>
                      <a:pPr>
                        <a:buFont typeface="Arial" pitchFamily="34" charset="0"/>
                        <a:buChar char="•"/>
                      </a:pPr>
                      <a:r>
                        <a:rPr lang="fr-FR" sz="1000" b="1" dirty="0">
                          <a:solidFill>
                            <a:srgbClr val="7030A0"/>
                          </a:solidFill>
                          <a:latin typeface="+mn-lt"/>
                        </a:rPr>
                        <a:t>P </a:t>
                      </a:r>
                      <a:r>
                        <a:rPr lang="fr-FR" sz="1000" b="1" dirty="0" err="1">
                          <a:solidFill>
                            <a:srgbClr val="7030A0"/>
                          </a:solidFill>
                          <a:latin typeface="+mn-lt"/>
                        </a:rPr>
                        <a:t>Rouveyrol</a:t>
                      </a:r>
                      <a:endParaRPr lang="fr-FR" sz="1000" b="1" dirty="0">
                        <a:solidFill>
                          <a:srgbClr val="7030A0"/>
                        </a:solidFill>
                        <a:latin typeface="+mn-lt"/>
                      </a:endParaRPr>
                    </a:p>
                    <a:p>
                      <a:pPr>
                        <a:buFont typeface="Arial" pitchFamily="34" charset="0"/>
                        <a:buChar char="•"/>
                      </a:pPr>
                      <a:r>
                        <a:rPr lang="fr-FR" sz="1000" b="1" i="1" u="sng" dirty="0">
                          <a:solidFill>
                            <a:srgbClr val="7030A0"/>
                          </a:solidFill>
                          <a:latin typeface="+mn-lt"/>
                        </a:rPr>
                        <a:t>P Pascal</a:t>
                      </a:r>
                    </a:p>
                    <a:p>
                      <a:pPr algn="l">
                        <a:buFont typeface="Arial" pitchFamily="34" charset="0"/>
                        <a:buChar char="•"/>
                      </a:pPr>
                      <a:r>
                        <a:rPr lang="fr-FR" sz="1000" b="1" i="1" u="sng" dirty="0">
                          <a:solidFill>
                            <a:srgbClr val="7030A0"/>
                          </a:solidFill>
                          <a:latin typeface="+mn-lt"/>
                        </a:rPr>
                        <a:t>A </a:t>
                      </a:r>
                      <a:r>
                        <a:rPr lang="fr-FR" sz="1000" b="1" i="1" u="sng" dirty="0" err="1">
                          <a:solidFill>
                            <a:srgbClr val="7030A0"/>
                          </a:solidFill>
                          <a:latin typeface="+mn-lt"/>
                        </a:rPr>
                        <a:t>Reydon</a:t>
                      </a:r>
                      <a:endParaRPr lang="fr-FR" sz="1000" b="1" i="1" u="sng" dirty="0">
                        <a:solidFill>
                          <a:srgbClr val="7030A0"/>
                        </a:solidFill>
                        <a:latin typeface="+mn-lt"/>
                      </a:endParaRPr>
                    </a:p>
                    <a:p>
                      <a:pPr algn="l">
                        <a:buFont typeface="Arial" pitchFamily="34" charset="0"/>
                        <a:buChar char="•"/>
                      </a:pPr>
                      <a:r>
                        <a:rPr lang="fr-FR" sz="1000" b="1" i="1" u="sng" dirty="0" err="1">
                          <a:solidFill>
                            <a:srgbClr val="7030A0"/>
                          </a:solidFill>
                          <a:latin typeface="+mn-lt"/>
                        </a:rPr>
                        <a:t>L</a:t>
                      </a:r>
                      <a:r>
                        <a:rPr lang="fr-FR" sz="1000" b="1" i="1" u="sng" dirty="0">
                          <a:solidFill>
                            <a:srgbClr val="7030A0"/>
                          </a:solidFill>
                          <a:latin typeface="+mn-lt"/>
                        </a:rPr>
                        <a:t> Dumas</a:t>
                      </a:r>
                    </a:p>
                    <a:p>
                      <a:pPr marL="0" indent="0">
                        <a:buFont typeface="Arial" panose="020B0604020202020204" pitchFamily="34" charset="0"/>
                        <a:buChar char="•"/>
                      </a:pPr>
                      <a:r>
                        <a:rPr lang="fr-FR" sz="1000" b="1" i="1" u="sng" dirty="0" err="1">
                          <a:solidFill>
                            <a:srgbClr val="7030A0"/>
                          </a:solidFill>
                          <a:latin typeface="+mn-lt"/>
                        </a:rPr>
                        <a:t>L</a:t>
                      </a:r>
                      <a:r>
                        <a:rPr lang="fr-FR" sz="1000" b="1" i="1" u="sng" dirty="0">
                          <a:solidFill>
                            <a:srgbClr val="7030A0"/>
                          </a:solidFill>
                          <a:latin typeface="+mn-lt"/>
                        </a:rPr>
                        <a:t> Dumas</a:t>
                      </a:r>
                    </a:p>
                    <a:p>
                      <a:pPr>
                        <a:buFont typeface="Arial" pitchFamily="34" charset="0"/>
                        <a:buChar char="•"/>
                      </a:pPr>
                      <a:r>
                        <a:rPr lang="fr-FR" sz="1000" b="1" i="1" u="sng" dirty="0">
                          <a:solidFill>
                            <a:srgbClr val="7030A0"/>
                          </a:solidFill>
                          <a:latin typeface="+mn-lt"/>
                        </a:rPr>
                        <a:t>A Ducros</a:t>
                      </a:r>
                    </a:p>
                    <a:p>
                      <a:pPr>
                        <a:buFont typeface="Arial" pitchFamily="34" charset="0"/>
                        <a:buChar char="•"/>
                      </a:pPr>
                      <a:r>
                        <a:rPr lang="fr-FR" sz="1000" b="1" dirty="0">
                          <a:solidFill>
                            <a:srgbClr val="7030A0"/>
                          </a:solidFill>
                          <a:latin typeface="+mn-lt"/>
                        </a:rPr>
                        <a:t>J Dumas</a:t>
                      </a:r>
                    </a:p>
                    <a:p>
                      <a:pPr>
                        <a:buFont typeface="Arial" pitchFamily="34" charset="0"/>
                        <a:buChar char="•"/>
                      </a:pPr>
                      <a:r>
                        <a:rPr lang="fr-FR" sz="1000" b="1" dirty="0">
                          <a:solidFill>
                            <a:srgbClr val="7030A0"/>
                          </a:solidFill>
                          <a:latin typeface="+mn-lt"/>
                        </a:rPr>
                        <a:t>P Pascal</a:t>
                      </a:r>
                    </a:p>
                    <a:p>
                      <a:pPr>
                        <a:buFont typeface="Arial" pitchFamily="34" charset="0"/>
                        <a:buChar char="•"/>
                      </a:pPr>
                      <a:r>
                        <a:rPr lang="fr-FR" sz="1000" b="1" dirty="0">
                          <a:solidFill>
                            <a:srgbClr val="7030A0"/>
                          </a:solidFill>
                          <a:latin typeface="+mn-lt"/>
                        </a:rPr>
                        <a:t>F Chevallier</a:t>
                      </a:r>
                    </a:p>
                  </a:txBody>
                  <a:tcPr marL="45720" marR="45720"/>
                </a:tc>
                <a:tc>
                  <a:txBody>
                    <a:bodyPr/>
                    <a:lstStyle/>
                    <a:p>
                      <a:pPr algn="ctr"/>
                      <a:r>
                        <a:rPr lang="fr-FR" sz="1200" b="1" dirty="0">
                          <a:solidFill>
                            <a:srgbClr val="336600"/>
                          </a:solidFill>
                          <a:latin typeface="+mn-lt"/>
                        </a:rPr>
                        <a:t>3</a:t>
                      </a:r>
                    </a:p>
                    <a:p>
                      <a:pPr algn="l">
                        <a:buFont typeface="Arial" pitchFamily="34" charset="0"/>
                        <a:buChar char="•"/>
                      </a:pPr>
                      <a:r>
                        <a:rPr lang="fr-FR" sz="1000" b="1" dirty="0">
                          <a:solidFill>
                            <a:srgbClr val="336600"/>
                          </a:solidFill>
                          <a:latin typeface="+mn-lt"/>
                        </a:rPr>
                        <a:t>E Guérin</a:t>
                      </a:r>
                    </a:p>
                    <a:p>
                      <a:pPr algn="l">
                        <a:buFont typeface="Arial" pitchFamily="34" charset="0"/>
                        <a:buChar char="•"/>
                      </a:pPr>
                      <a:r>
                        <a:rPr lang="fr-FR" sz="1000" b="1" dirty="0">
                          <a:solidFill>
                            <a:srgbClr val="336600"/>
                          </a:solidFill>
                          <a:latin typeface="+mn-lt"/>
                        </a:rPr>
                        <a:t>J </a:t>
                      </a:r>
                      <a:r>
                        <a:rPr lang="fr-FR" sz="1000" b="1" dirty="0" err="1">
                          <a:solidFill>
                            <a:srgbClr val="336600"/>
                          </a:solidFill>
                          <a:latin typeface="+mn-lt"/>
                        </a:rPr>
                        <a:t>Reidon</a:t>
                      </a:r>
                      <a:endParaRPr lang="fr-FR" sz="1000" b="1" dirty="0">
                        <a:solidFill>
                          <a:srgbClr val="336600"/>
                        </a:solidFill>
                        <a:latin typeface="+mn-lt"/>
                      </a:endParaRPr>
                    </a:p>
                    <a:p>
                      <a:pPr algn="l">
                        <a:buFont typeface="Arial" pitchFamily="34" charset="0"/>
                        <a:buChar char="•"/>
                      </a:pPr>
                      <a:r>
                        <a:rPr lang="fr-FR" sz="1000" b="1" dirty="0">
                          <a:solidFill>
                            <a:srgbClr val="336600"/>
                          </a:solidFill>
                          <a:latin typeface="+mn-lt"/>
                        </a:rPr>
                        <a:t>J Jullian</a:t>
                      </a:r>
                    </a:p>
                  </a:txBody>
                  <a:tcPr marL="45720" marR="45720"/>
                </a:tc>
                <a:tc>
                  <a:txBody>
                    <a:bodyPr/>
                    <a:lstStyle/>
                    <a:p>
                      <a:pPr algn="ctr"/>
                      <a:r>
                        <a:rPr lang="fr-FR" sz="1200" b="1" dirty="0">
                          <a:solidFill>
                            <a:srgbClr val="C00000"/>
                          </a:solidFill>
                          <a:latin typeface="+mn-lt"/>
                        </a:rPr>
                        <a:t>1</a:t>
                      </a:r>
                    </a:p>
                    <a:p>
                      <a:pPr algn="l">
                        <a:buFont typeface="Arial" pitchFamily="34" charset="0"/>
                        <a:buChar char="•"/>
                      </a:pPr>
                      <a:r>
                        <a:rPr lang="fr-FR" sz="1000" b="1" dirty="0">
                          <a:solidFill>
                            <a:srgbClr val="C00000"/>
                          </a:solidFill>
                          <a:latin typeface="+mn-lt"/>
                        </a:rPr>
                        <a:t>J </a:t>
                      </a:r>
                      <a:r>
                        <a:rPr lang="fr-FR" sz="1000" b="1" dirty="0" err="1">
                          <a:solidFill>
                            <a:srgbClr val="C00000"/>
                          </a:solidFill>
                          <a:latin typeface="+mn-lt"/>
                        </a:rPr>
                        <a:t>Augeras</a:t>
                      </a:r>
                      <a:endParaRPr lang="fr-FR" sz="1000" b="1" dirty="0">
                        <a:solidFill>
                          <a:srgbClr val="C00000"/>
                        </a:solidFill>
                        <a:latin typeface="+mn-lt"/>
                      </a:endParaRPr>
                    </a:p>
                  </a:txBody>
                  <a:tcPr marL="45720" marR="4572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830088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FF42DF-82A7-4623-8844-46488C73A759}" type="slidenum">
              <a:rPr lang="fr-FR" b="1" smtClean="0">
                <a:solidFill>
                  <a:schemeClr val="tx1"/>
                </a:solidFill>
                <a:latin typeface="Comic Sans MS" pitchFamily="66" charset="0"/>
              </a:rPr>
              <a:pPr/>
              <a:t>32</a:t>
            </a:fld>
            <a:endParaRPr lang="fr-FR" b="1" dirty="0">
              <a:solidFill>
                <a:schemeClr val="tx1"/>
              </a:solidFill>
              <a:latin typeface="Comic Sans MS" pitchFamily="66" charset="0"/>
            </a:endParaRPr>
          </a:p>
        </p:txBody>
      </p:sp>
      <p:sp>
        <p:nvSpPr>
          <p:cNvPr id="4" name="Rectangle 3"/>
          <p:cNvSpPr/>
          <p:nvPr/>
        </p:nvSpPr>
        <p:spPr>
          <a:xfrm>
            <a:off x="59115" y="-1"/>
            <a:ext cx="6798885" cy="9140964"/>
          </a:xfrm>
          <a:prstGeom prst="rect">
            <a:avLst/>
          </a:prstGeom>
        </p:spPr>
        <p:txBody>
          <a:bodyPr wrap="square">
            <a:spAutoFit/>
          </a:bodyPr>
          <a:lstStyle/>
          <a:p>
            <a:pPr algn="just"/>
            <a:r>
              <a:rPr lang="fr-FR" sz="1200" b="1" dirty="0">
                <a:latin typeface="Comic Sans MS" pitchFamily="66" charset="0"/>
              </a:rPr>
              <a:t>  2) Inégalités de revenus par hameau</a:t>
            </a:r>
            <a:r>
              <a:rPr lang="fr-FR" sz="1200" dirty="0">
                <a:latin typeface="Comic Sans MS" pitchFamily="66" charset="0"/>
              </a:rPr>
              <a:t> </a:t>
            </a:r>
            <a:r>
              <a:rPr lang="fr-FR" sz="1200" dirty="0" smtClean="0">
                <a:latin typeface="Comic Sans MS" pitchFamily="66" charset="0"/>
              </a:rPr>
              <a:t>(d’après </a:t>
            </a:r>
            <a:r>
              <a:rPr lang="fr-FR" sz="1200" dirty="0">
                <a:latin typeface="Comic Sans MS" pitchFamily="66" charset="0"/>
              </a:rPr>
              <a:t>l’état des </a:t>
            </a:r>
            <a:r>
              <a:rPr lang="fr-FR" sz="1200" dirty="0" smtClean="0">
                <a:latin typeface="Comic Sans MS" pitchFamily="66" charset="0"/>
              </a:rPr>
              <a:t>propriétés en 1793) </a:t>
            </a:r>
            <a:endParaRPr lang="fr-FR" sz="1200" dirty="0">
              <a:latin typeface="Comic Sans MS" pitchFamily="66" charset="0"/>
            </a:endParaRPr>
          </a:p>
          <a:p>
            <a:pPr algn="just"/>
            <a:r>
              <a:rPr lang="fr-FR" sz="1200" b="1" dirty="0">
                <a:latin typeface="Comic Sans MS" pitchFamily="66" charset="0"/>
              </a:rPr>
              <a:t>  </a:t>
            </a:r>
          </a:p>
          <a:p>
            <a:pPr algn="just"/>
            <a:r>
              <a:rPr lang="fr-FR" sz="1200" b="1" dirty="0">
                <a:latin typeface="Comic Sans MS" pitchFamily="66" charset="0"/>
              </a:rPr>
              <a:t>    Répartition du nombre de foyers en fonction des revenus dans chaque hameau</a:t>
            </a: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b="1" dirty="0">
              <a:latin typeface="Comic Sans MS" pitchFamily="66" charset="0"/>
            </a:endParaRPr>
          </a:p>
          <a:p>
            <a:pPr algn="just"/>
            <a:r>
              <a:rPr lang="fr-FR" sz="1200" b="1" dirty="0">
                <a:latin typeface="Comic Sans MS" pitchFamily="66" charset="0"/>
              </a:rPr>
              <a:t>   </a:t>
            </a:r>
          </a:p>
          <a:p>
            <a:pPr algn="just"/>
            <a:r>
              <a:rPr lang="fr-FR" sz="1200" b="1" dirty="0">
                <a:latin typeface="Comic Sans MS" pitchFamily="66" charset="0"/>
              </a:rPr>
              <a:t>   Superficies et revenus moyens des propriétés foncières par hameau en 1793</a:t>
            </a:r>
          </a:p>
          <a:p>
            <a:pPr algn="just"/>
            <a:endParaRPr lang="fr-FR" sz="1200" b="1" dirty="0">
              <a:latin typeface="Comic Sans MS" pitchFamily="66" charset="0"/>
            </a:endParaRPr>
          </a:p>
          <a:p>
            <a:pPr algn="just"/>
            <a:endParaRPr lang="fr-FR" sz="1200" b="1"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r>
              <a:rPr lang="fr-FR" sz="1200" dirty="0">
                <a:latin typeface="Comic Sans MS" pitchFamily="66" charset="0"/>
              </a:rPr>
              <a:t>Les populations de St André et </a:t>
            </a:r>
            <a:r>
              <a:rPr lang="fr-FR" sz="1200" dirty="0" err="1">
                <a:latin typeface="Comic Sans MS" pitchFamily="66" charset="0"/>
              </a:rPr>
              <a:t>Chadouillet</a:t>
            </a:r>
            <a:r>
              <a:rPr lang="fr-FR" sz="1200" dirty="0">
                <a:latin typeface="Comic Sans MS" pitchFamily="66" charset="0"/>
              </a:rPr>
              <a:t> sont équivalentes: les registres paroissiaux puis de l’état civil en 1793, signalent la présence de familles autres que celles apparaissant dans l’Etat des </a:t>
            </a:r>
            <a:r>
              <a:rPr lang="fr-FR" sz="1200" dirty="0" smtClean="0">
                <a:latin typeface="Comic Sans MS" pitchFamily="66" charset="0"/>
              </a:rPr>
              <a:t>propriétés: ainsi, apparaissent 32 </a:t>
            </a:r>
            <a:r>
              <a:rPr lang="fr-FR" sz="1200" dirty="0">
                <a:latin typeface="Comic Sans MS" pitchFamily="66" charset="0"/>
              </a:rPr>
              <a:t>foyers </a:t>
            </a:r>
            <a:r>
              <a:rPr lang="fr-FR" sz="1200" dirty="0" smtClean="0">
                <a:latin typeface="Comic Sans MS" pitchFamily="66" charset="0"/>
              </a:rPr>
              <a:t>à </a:t>
            </a:r>
            <a:r>
              <a:rPr lang="fr-FR" sz="1200" dirty="0">
                <a:latin typeface="Comic Sans MS" pitchFamily="66" charset="0"/>
              </a:rPr>
              <a:t>St André et 34 à </a:t>
            </a:r>
            <a:r>
              <a:rPr lang="fr-FR" sz="1200" dirty="0" err="1">
                <a:latin typeface="Comic Sans MS" pitchFamily="66" charset="0"/>
              </a:rPr>
              <a:t>Chadouillet</a:t>
            </a:r>
            <a:r>
              <a:rPr lang="fr-FR" sz="1200" dirty="0">
                <a:latin typeface="Comic Sans MS" pitchFamily="66" charset="0"/>
              </a:rPr>
              <a:t> (même </a:t>
            </a:r>
            <a:r>
              <a:rPr lang="fr-FR" sz="1200" dirty="0" smtClean="0">
                <a:latin typeface="Comic Sans MS" pitchFamily="66" charset="0"/>
              </a:rPr>
              <a:t>s’il convient </a:t>
            </a:r>
            <a:r>
              <a:rPr lang="fr-FR" sz="1200" dirty="0">
                <a:latin typeface="Comic Sans MS" pitchFamily="66" charset="0"/>
              </a:rPr>
              <a:t>de prendre avec précaution ces données incomplètes). Dans les deux hameaux la répartition des différentes classes de revenus est relativement équilibrée</a:t>
            </a:r>
            <a:r>
              <a:rPr lang="fr-FR" sz="1200" dirty="0" smtClean="0">
                <a:latin typeface="Comic Sans MS" pitchFamily="66" charset="0"/>
              </a:rPr>
              <a:t>.</a:t>
            </a:r>
          </a:p>
          <a:p>
            <a:pPr algn="just"/>
            <a:endParaRPr lang="fr-FR" sz="1200" dirty="0">
              <a:latin typeface="Comic Sans MS" pitchFamily="66" charset="0"/>
            </a:endParaRPr>
          </a:p>
          <a:p>
            <a:pPr algn="just"/>
            <a:r>
              <a:rPr lang="fr-FR" sz="1200" dirty="0">
                <a:latin typeface="Comic Sans MS" pitchFamily="66" charset="0"/>
              </a:rPr>
              <a:t>A </a:t>
            </a:r>
            <a:r>
              <a:rPr lang="fr-FR" sz="1200" b="1" dirty="0">
                <a:latin typeface="Comic Sans MS" pitchFamily="66" charset="0"/>
              </a:rPr>
              <a:t>St André</a:t>
            </a:r>
            <a:r>
              <a:rPr lang="fr-FR" sz="1200" dirty="0">
                <a:latin typeface="Comic Sans MS" pitchFamily="66" charset="0"/>
              </a:rPr>
              <a:t>, la superficie moyenne des exploitations est la plus élevée de la paroisse (8,3 ha) et le revenu moyen des 27 feux dont on connait la valeur estimée, est le plus fort des  six hameaux. S‘y regroupent quatre très hauts revenus fonciers (dont la Veuve Fabre la plus riche propriétaire de la paroisse) sur les huit propriétaires de plus de 200 livres du village. A cette richesse foncière s’ajoutent pour trois d’entre eux ( sur 4! ), des revenus conséquents de notaires ( Veuve Fabre est femme d’un ancien notaire de St André, Jacques Fabre), juge, officier.. Six artisans sont signalés dans </a:t>
            </a:r>
            <a:r>
              <a:rPr lang="fr-FR" sz="1200" dirty="0" smtClean="0">
                <a:latin typeface="Comic Sans MS" pitchFamily="66" charset="0"/>
              </a:rPr>
              <a:t>l’état </a:t>
            </a:r>
            <a:r>
              <a:rPr lang="fr-FR" sz="1200" dirty="0">
                <a:latin typeface="Comic Sans MS" pitchFamily="66" charset="0"/>
              </a:rPr>
              <a:t>des propriétés et un boulanger apparait dans l’état </a:t>
            </a:r>
            <a:r>
              <a:rPr lang="fr-FR" sz="1200" dirty="0" smtClean="0">
                <a:latin typeface="Comic Sans MS" pitchFamily="66" charset="0"/>
              </a:rPr>
              <a:t>civil. A </a:t>
            </a:r>
            <a:r>
              <a:rPr lang="fr-FR" sz="1200" dirty="0">
                <a:latin typeface="Comic Sans MS" pitchFamily="66" charset="0"/>
              </a:rPr>
              <a:t>cette richesse </a:t>
            </a:r>
            <a:r>
              <a:rPr lang="fr-FR" sz="1200" dirty="0" smtClean="0">
                <a:latin typeface="Comic Sans MS" pitchFamily="66" charset="0"/>
              </a:rPr>
              <a:t>économique en partie favorisée par sa situation sur « le Grand Chemin », </a:t>
            </a:r>
            <a:r>
              <a:rPr lang="fr-FR" sz="1200" dirty="0">
                <a:latin typeface="Comic Sans MS" pitchFamily="66" charset="0"/>
              </a:rPr>
              <a:t>s’ajoute un pouvoir de commandement politique (maison </a:t>
            </a:r>
            <a:r>
              <a:rPr lang="fr-FR" sz="1200" dirty="0" smtClean="0">
                <a:latin typeface="Comic Sans MS" pitchFamily="66" charset="0"/>
              </a:rPr>
              <a:t>commune</a:t>
            </a:r>
            <a:r>
              <a:rPr lang="fr-FR" sz="1200" dirty="0">
                <a:latin typeface="Comic Sans MS" pitchFamily="66" charset="0"/>
              </a:rPr>
              <a:t>), religieux (église, presbytère, cimetière</a:t>
            </a:r>
            <a:r>
              <a:rPr lang="fr-FR" sz="1200" dirty="0" smtClean="0">
                <a:latin typeface="Comic Sans MS" pitchFamily="66" charset="0"/>
              </a:rPr>
              <a:t>).</a:t>
            </a:r>
            <a:endParaRPr lang="fr-FR" sz="1200" dirty="0">
              <a:solidFill>
                <a:srgbClr val="FF0000"/>
              </a:solidFill>
              <a:latin typeface="Comic Sans MS" panose="030F0702030302020204" pitchFamily="66" charset="0"/>
            </a:endParaRPr>
          </a:p>
          <a:p>
            <a:pPr algn="just"/>
            <a:endParaRPr lang="fr-FR" sz="1200" u="sng" dirty="0">
              <a:latin typeface="Comic Sans MS" pitchFamily="66" charset="0"/>
            </a:endParaRPr>
          </a:p>
          <a:p>
            <a:pPr algn="just"/>
            <a:endParaRPr lang="fr-FR" sz="1200" b="1" dirty="0">
              <a:latin typeface="Comic Sans MS" pitchFamily="66"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2601789272"/>
              </p:ext>
            </p:extLst>
          </p:nvPr>
        </p:nvGraphicFramePr>
        <p:xfrm>
          <a:off x="428604" y="687397"/>
          <a:ext cx="6000792" cy="2602752"/>
        </p:xfrm>
        <a:graphic>
          <a:graphicData uri="http://schemas.openxmlformats.org/drawingml/2006/table">
            <a:tbl>
              <a:tblPr firstRow="1" bandRow="1">
                <a:tableStyleId>{5940675A-B579-460E-94D1-54222C63F5DA}</a:tableStyleId>
              </a:tblPr>
              <a:tblGrid>
                <a:gridCol w="566229">
                  <a:extLst>
                    <a:ext uri="{9D8B030D-6E8A-4147-A177-3AD203B41FA5}">
                      <a16:colId xmlns:a16="http://schemas.microsoft.com/office/drawing/2014/main" xmlns="" val="20000"/>
                    </a:ext>
                  </a:extLst>
                </a:gridCol>
                <a:gridCol w="662849">
                  <a:extLst>
                    <a:ext uri="{9D8B030D-6E8A-4147-A177-3AD203B41FA5}">
                      <a16:colId xmlns:a16="http://schemas.microsoft.com/office/drawing/2014/main" xmlns="" val="20001"/>
                    </a:ext>
                  </a:extLst>
                </a:gridCol>
                <a:gridCol w="795286">
                  <a:extLst>
                    <a:ext uri="{9D8B030D-6E8A-4147-A177-3AD203B41FA5}">
                      <a16:colId xmlns:a16="http://schemas.microsoft.com/office/drawing/2014/main" xmlns="" val="20002"/>
                    </a:ext>
                  </a:extLst>
                </a:gridCol>
                <a:gridCol w="822166">
                  <a:extLst>
                    <a:ext uri="{9D8B030D-6E8A-4147-A177-3AD203B41FA5}">
                      <a16:colId xmlns:a16="http://schemas.microsoft.com/office/drawing/2014/main" xmlns="" val="20003"/>
                    </a:ext>
                  </a:extLst>
                </a:gridCol>
                <a:gridCol w="732256">
                  <a:extLst>
                    <a:ext uri="{9D8B030D-6E8A-4147-A177-3AD203B41FA5}">
                      <a16:colId xmlns:a16="http://schemas.microsoft.com/office/drawing/2014/main" xmlns="" val="20004"/>
                    </a:ext>
                  </a:extLst>
                </a:gridCol>
                <a:gridCol w="806408">
                  <a:extLst>
                    <a:ext uri="{9D8B030D-6E8A-4147-A177-3AD203B41FA5}">
                      <a16:colId xmlns:a16="http://schemas.microsoft.com/office/drawing/2014/main" xmlns="" val="20005"/>
                    </a:ext>
                  </a:extLst>
                </a:gridCol>
                <a:gridCol w="615466">
                  <a:extLst>
                    <a:ext uri="{9D8B030D-6E8A-4147-A177-3AD203B41FA5}">
                      <a16:colId xmlns:a16="http://schemas.microsoft.com/office/drawing/2014/main" xmlns="" val="20006"/>
                    </a:ext>
                  </a:extLst>
                </a:gridCol>
                <a:gridCol w="1000132">
                  <a:extLst>
                    <a:ext uri="{9D8B030D-6E8A-4147-A177-3AD203B41FA5}">
                      <a16:colId xmlns:a16="http://schemas.microsoft.com/office/drawing/2014/main" xmlns="" val="20007"/>
                    </a:ext>
                  </a:extLst>
                </a:gridCol>
              </a:tblGrid>
              <a:tr h="401927">
                <a:tc>
                  <a:txBody>
                    <a:bodyPr/>
                    <a:lstStyle/>
                    <a:p>
                      <a:pPr algn="ctr"/>
                      <a:r>
                        <a:rPr lang="fr-FR" sz="1000" b="1" dirty="0">
                          <a:latin typeface="Comic Sans MS" pitchFamily="66" charset="0"/>
                        </a:rPr>
                        <a:t>Revenu foncier</a:t>
                      </a:r>
                    </a:p>
                  </a:txBody>
                  <a:tcPr marL="46271" marR="46271" marT="46271" marB="46271"/>
                </a:tc>
                <a:tc>
                  <a:txBody>
                    <a:bodyPr/>
                    <a:lstStyle/>
                    <a:p>
                      <a:pPr algn="ctr"/>
                      <a:r>
                        <a:rPr lang="fr-FR" sz="1000" b="1" dirty="0">
                          <a:solidFill>
                            <a:srgbClr val="FF0000"/>
                          </a:solidFill>
                          <a:latin typeface="Comic Sans MS" pitchFamily="66" charset="0"/>
                        </a:rPr>
                        <a:t>St</a:t>
                      </a:r>
                      <a:r>
                        <a:rPr lang="fr-FR" sz="1000" b="1" baseline="0" dirty="0">
                          <a:solidFill>
                            <a:srgbClr val="FF0000"/>
                          </a:solidFill>
                          <a:latin typeface="Comic Sans MS" pitchFamily="66" charset="0"/>
                        </a:rPr>
                        <a:t> André</a:t>
                      </a:r>
                      <a:endParaRPr lang="fr-FR" sz="1000" b="1" dirty="0">
                        <a:solidFill>
                          <a:srgbClr val="FF0000"/>
                        </a:solidFill>
                        <a:latin typeface="Comic Sans MS" pitchFamily="66" charset="0"/>
                      </a:endParaRPr>
                    </a:p>
                  </a:txBody>
                  <a:tcPr marL="46271" marR="46271" marT="46271" marB="46271"/>
                </a:tc>
                <a:tc>
                  <a:txBody>
                    <a:bodyPr/>
                    <a:lstStyle/>
                    <a:p>
                      <a:pPr algn="ctr"/>
                      <a:r>
                        <a:rPr lang="fr-FR" sz="1000" b="1" dirty="0" err="1">
                          <a:solidFill>
                            <a:srgbClr val="00B050"/>
                          </a:solidFill>
                          <a:latin typeface="Comic Sans MS" pitchFamily="66" charset="0"/>
                        </a:rPr>
                        <a:t>Chadouillet</a:t>
                      </a:r>
                      <a:endParaRPr lang="fr-FR" sz="1000" b="1" dirty="0">
                        <a:solidFill>
                          <a:srgbClr val="00B050"/>
                        </a:solidFill>
                        <a:latin typeface="Comic Sans MS" pitchFamily="66" charset="0"/>
                      </a:endParaRPr>
                    </a:p>
                  </a:txBody>
                  <a:tcPr marL="46271" marR="46271" marT="46271" marB="46271"/>
                </a:tc>
                <a:tc>
                  <a:txBody>
                    <a:bodyPr/>
                    <a:lstStyle/>
                    <a:p>
                      <a:pPr algn="ctr"/>
                      <a:r>
                        <a:rPr lang="fr-FR" sz="1000" b="1" dirty="0" err="1">
                          <a:solidFill>
                            <a:srgbClr val="00B0F0"/>
                          </a:solidFill>
                          <a:latin typeface="Comic Sans MS" pitchFamily="66" charset="0"/>
                        </a:rPr>
                        <a:t>Pierregras</a:t>
                      </a:r>
                      <a:endParaRPr lang="fr-FR" sz="1000" b="1" dirty="0">
                        <a:solidFill>
                          <a:srgbClr val="00B0F0"/>
                        </a:solidFill>
                        <a:latin typeface="Comic Sans MS" pitchFamily="66" charset="0"/>
                      </a:endParaRPr>
                    </a:p>
                  </a:txBody>
                  <a:tcPr marL="46271" marR="46271" marT="46271" marB="46271"/>
                </a:tc>
                <a:tc>
                  <a:txBody>
                    <a:bodyPr/>
                    <a:lstStyle/>
                    <a:p>
                      <a:pPr algn="ctr"/>
                      <a:r>
                        <a:rPr lang="fr-FR" sz="1000" b="1" dirty="0" err="1">
                          <a:solidFill>
                            <a:srgbClr val="7030A0"/>
                          </a:solidFill>
                          <a:latin typeface="Comic Sans MS" pitchFamily="66" charset="0"/>
                        </a:rPr>
                        <a:t>Chazelles</a:t>
                      </a:r>
                      <a:endParaRPr lang="fr-FR" sz="1000" b="1" dirty="0">
                        <a:solidFill>
                          <a:srgbClr val="7030A0"/>
                        </a:solidFill>
                        <a:latin typeface="Comic Sans MS" pitchFamily="66" charset="0"/>
                      </a:endParaRPr>
                    </a:p>
                  </a:txBody>
                  <a:tcPr marL="46271" marR="46271" marT="46271" marB="46271"/>
                </a:tc>
                <a:tc>
                  <a:txBody>
                    <a:bodyPr/>
                    <a:lstStyle/>
                    <a:p>
                      <a:pPr algn="ctr"/>
                      <a:r>
                        <a:rPr lang="fr-FR" sz="1000" b="1" dirty="0" err="1">
                          <a:solidFill>
                            <a:srgbClr val="336600"/>
                          </a:solidFill>
                          <a:latin typeface="Comic Sans MS" pitchFamily="66" charset="0"/>
                        </a:rPr>
                        <a:t>Piechegru</a:t>
                      </a:r>
                      <a:endParaRPr lang="fr-FR" sz="1000" b="1" dirty="0">
                        <a:solidFill>
                          <a:srgbClr val="336600"/>
                        </a:solidFill>
                        <a:latin typeface="Comic Sans MS" pitchFamily="66" charset="0"/>
                      </a:endParaRPr>
                    </a:p>
                  </a:txBody>
                  <a:tcPr marL="46271" marR="46271" marT="46271" marB="46271"/>
                </a:tc>
                <a:tc>
                  <a:txBody>
                    <a:bodyPr/>
                    <a:lstStyle/>
                    <a:p>
                      <a:pPr algn="ctr"/>
                      <a:r>
                        <a:rPr lang="fr-FR" sz="1000" b="1" dirty="0">
                          <a:solidFill>
                            <a:srgbClr val="C00000"/>
                          </a:solidFill>
                          <a:latin typeface="Comic Sans MS" pitchFamily="66" charset="0"/>
                        </a:rPr>
                        <a:t>Lacroix</a:t>
                      </a:r>
                    </a:p>
                    <a:p>
                      <a:pPr algn="ctr"/>
                      <a:r>
                        <a:rPr lang="fr-FR" sz="1000" b="1" dirty="0" err="1">
                          <a:solidFill>
                            <a:srgbClr val="C00000"/>
                          </a:solidFill>
                          <a:latin typeface="Comic Sans MS" pitchFamily="66" charset="0"/>
                        </a:rPr>
                        <a:t>Clairac</a:t>
                      </a:r>
                      <a:endParaRPr lang="fr-FR" sz="1000" b="1" dirty="0">
                        <a:solidFill>
                          <a:srgbClr val="C00000"/>
                        </a:solidFill>
                        <a:latin typeface="Comic Sans MS" pitchFamily="66" charset="0"/>
                      </a:endParaRPr>
                    </a:p>
                  </a:txBody>
                  <a:tcPr marL="46271" marR="46271" marT="46271" marB="46271"/>
                </a:tc>
                <a:tc>
                  <a:txBody>
                    <a:bodyPr/>
                    <a:lstStyle/>
                    <a:p>
                      <a:pPr algn="l"/>
                      <a:r>
                        <a:rPr lang="fr-FR" sz="1000" b="1" dirty="0">
                          <a:solidFill>
                            <a:schemeClr val="tx1"/>
                          </a:solidFill>
                          <a:latin typeface="Comic Sans MS" pitchFamily="66" charset="0"/>
                        </a:rPr>
                        <a:t>Nombre de</a:t>
                      </a:r>
                    </a:p>
                    <a:p>
                      <a:pPr algn="l"/>
                      <a:r>
                        <a:rPr lang="fr-FR" sz="1000" b="1" dirty="0">
                          <a:solidFill>
                            <a:schemeClr val="tx1"/>
                          </a:solidFill>
                          <a:latin typeface="Comic Sans MS" pitchFamily="66" charset="0"/>
                        </a:rPr>
                        <a:t>propriétaires</a:t>
                      </a:r>
                    </a:p>
                  </a:txBody>
                  <a:tcPr marL="46271" marR="46271" marT="46271" marB="46271"/>
                </a:tc>
                <a:extLst>
                  <a:ext uri="{0D108BD9-81ED-4DB2-BD59-A6C34878D82A}">
                    <a16:rowId xmlns:a16="http://schemas.microsoft.com/office/drawing/2014/main" xmlns="" val="10000"/>
                  </a:ext>
                </a:extLst>
              </a:tr>
              <a:tr h="412299">
                <a:tc>
                  <a:txBody>
                    <a:bodyPr/>
                    <a:lstStyle/>
                    <a:p>
                      <a:pPr algn="ctr"/>
                      <a:r>
                        <a:rPr lang="fr-FR" sz="1000" dirty="0">
                          <a:latin typeface="Comic Sans MS" pitchFamily="66" charset="0"/>
                        </a:rPr>
                        <a:t>+ de 200 L</a:t>
                      </a:r>
                    </a:p>
                  </a:txBody>
                  <a:tcPr marL="46271" marR="46271" marT="46271" marB="46271"/>
                </a:tc>
                <a:tc>
                  <a:txBody>
                    <a:bodyPr/>
                    <a:lstStyle/>
                    <a:p>
                      <a:pPr algn="ctr"/>
                      <a:r>
                        <a:rPr lang="fr-FR" sz="1000" b="1" dirty="0">
                          <a:solidFill>
                            <a:srgbClr val="FF0000"/>
                          </a:solidFill>
                          <a:latin typeface="Comic Sans MS" pitchFamily="66" charset="0"/>
                        </a:rPr>
                        <a:t>4</a:t>
                      </a:r>
                    </a:p>
                  </a:txBody>
                  <a:tcPr marL="46271" marR="46271" marT="46271" marB="46271"/>
                </a:tc>
                <a:tc>
                  <a:txBody>
                    <a:bodyPr/>
                    <a:lstStyle/>
                    <a:p>
                      <a:pPr algn="ctr"/>
                      <a:r>
                        <a:rPr lang="fr-FR" sz="1000" b="1" dirty="0">
                          <a:solidFill>
                            <a:srgbClr val="00B050"/>
                          </a:solidFill>
                          <a:latin typeface="Comic Sans MS" pitchFamily="66" charset="0"/>
                        </a:rPr>
                        <a:t>2</a:t>
                      </a:r>
                    </a:p>
                  </a:txBody>
                  <a:tcPr marL="46271" marR="46271" marT="46271" marB="46271"/>
                </a:tc>
                <a:tc>
                  <a:txBody>
                    <a:bodyPr/>
                    <a:lstStyle/>
                    <a:p>
                      <a:pPr algn="ctr"/>
                      <a:r>
                        <a:rPr lang="fr-FR" sz="1000" b="1" dirty="0">
                          <a:solidFill>
                            <a:srgbClr val="00B0F0"/>
                          </a:solidFill>
                          <a:latin typeface="Comic Sans MS" pitchFamily="66" charset="0"/>
                        </a:rPr>
                        <a:t>0</a:t>
                      </a:r>
                    </a:p>
                  </a:txBody>
                  <a:tcPr marL="46271" marR="46271" marT="46271" marB="46271"/>
                </a:tc>
                <a:tc>
                  <a:txBody>
                    <a:bodyPr/>
                    <a:lstStyle/>
                    <a:p>
                      <a:pPr algn="ctr"/>
                      <a:r>
                        <a:rPr lang="fr-FR" sz="1000" b="1" dirty="0">
                          <a:solidFill>
                            <a:srgbClr val="7030A0"/>
                          </a:solidFill>
                          <a:latin typeface="Comic Sans MS" pitchFamily="66" charset="0"/>
                        </a:rPr>
                        <a:t>1</a:t>
                      </a:r>
                    </a:p>
                  </a:txBody>
                  <a:tcPr marL="46271" marR="46271" marT="46271" marB="46271"/>
                </a:tc>
                <a:tc>
                  <a:txBody>
                    <a:bodyPr/>
                    <a:lstStyle/>
                    <a:p>
                      <a:pPr algn="ctr"/>
                      <a:r>
                        <a:rPr lang="fr-FR" sz="1000" b="1" dirty="0">
                          <a:solidFill>
                            <a:srgbClr val="336600"/>
                          </a:solidFill>
                          <a:latin typeface="Comic Sans MS" pitchFamily="66" charset="0"/>
                        </a:rPr>
                        <a:t>0</a:t>
                      </a:r>
                    </a:p>
                  </a:txBody>
                  <a:tcPr marL="46271" marR="46271" marT="46271" marB="46271"/>
                </a:tc>
                <a:tc>
                  <a:txBody>
                    <a:bodyPr/>
                    <a:lstStyle/>
                    <a:p>
                      <a:pPr algn="ctr"/>
                      <a:r>
                        <a:rPr lang="fr-FR" sz="1000" b="1" dirty="0">
                          <a:solidFill>
                            <a:srgbClr val="C00000"/>
                          </a:solidFill>
                          <a:latin typeface="Comic Sans MS" pitchFamily="66" charset="0"/>
                        </a:rPr>
                        <a:t>1</a:t>
                      </a:r>
                    </a:p>
                  </a:txBody>
                  <a:tcPr marL="46271" marR="46271" marT="46271" marB="46271"/>
                </a:tc>
                <a:tc>
                  <a:txBody>
                    <a:bodyPr/>
                    <a:lstStyle/>
                    <a:p>
                      <a:pPr algn="ctr"/>
                      <a:r>
                        <a:rPr lang="fr-FR" sz="1000" b="1" dirty="0">
                          <a:solidFill>
                            <a:schemeClr val="tx1"/>
                          </a:solidFill>
                          <a:latin typeface="Comic Sans MS" pitchFamily="66" charset="0"/>
                        </a:rPr>
                        <a:t>8</a:t>
                      </a:r>
                    </a:p>
                  </a:txBody>
                  <a:tcPr marL="46271" marR="46271" marT="46271" marB="46271"/>
                </a:tc>
                <a:extLst>
                  <a:ext uri="{0D108BD9-81ED-4DB2-BD59-A6C34878D82A}">
                    <a16:rowId xmlns:a16="http://schemas.microsoft.com/office/drawing/2014/main" xmlns="" val="10001"/>
                  </a:ext>
                </a:extLst>
              </a:tr>
              <a:tr h="556514">
                <a:tc>
                  <a:txBody>
                    <a:bodyPr/>
                    <a:lstStyle/>
                    <a:p>
                      <a:pPr algn="ctr"/>
                      <a:r>
                        <a:rPr lang="fr-FR" sz="1000" dirty="0">
                          <a:latin typeface="Comic Sans MS" pitchFamily="66" charset="0"/>
                        </a:rPr>
                        <a:t>100 à 200 L</a:t>
                      </a:r>
                    </a:p>
                  </a:txBody>
                  <a:tcPr marL="46271" marR="46271" marT="46271" marB="46271"/>
                </a:tc>
                <a:tc>
                  <a:txBody>
                    <a:bodyPr/>
                    <a:lstStyle/>
                    <a:p>
                      <a:pPr algn="ctr"/>
                      <a:r>
                        <a:rPr lang="fr-FR" sz="1000" b="1" dirty="0">
                          <a:solidFill>
                            <a:srgbClr val="FF0000"/>
                          </a:solidFill>
                          <a:latin typeface="Comic Sans MS" pitchFamily="66" charset="0"/>
                        </a:rPr>
                        <a:t>4</a:t>
                      </a:r>
                    </a:p>
                  </a:txBody>
                  <a:tcPr marL="46271" marR="46271" marT="46271" marB="46271"/>
                </a:tc>
                <a:tc>
                  <a:txBody>
                    <a:bodyPr/>
                    <a:lstStyle/>
                    <a:p>
                      <a:pPr algn="ctr"/>
                      <a:r>
                        <a:rPr lang="fr-FR" sz="1000" b="1" dirty="0">
                          <a:solidFill>
                            <a:srgbClr val="00B050"/>
                          </a:solidFill>
                          <a:latin typeface="Comic Sans MS" pitchFamily="66" charset="0"/>
                        </a:rPr>
                        <a:t>4</a:t>
                      </a:r>
                    </a:p>
                  </a:txBody>
                  <a:tcPr marL="46271" marR="46271" marT="46271" marB="46271"/>
                </a:tc>
                <a:tc>
                  <a:txBody>
                    <a:bodyPr/>
                    <a:lstStyle/>
                    <a:p>
                      <a:pPr algn="ctr"/>
                      <a:r>
                        <a:rPr lang="fr-FR" sz="1000" b="1" dirty="0">
                          <a:solidFill>
                            <a:srgbClr val="00B0F0"/>
                          </a:solidFill>
                          <a:latin typeface="Comic Sans MS" pitchFamily="66" charset="0"/>
                        </a:rPr>
                        <a:t>3 ou 4 </a:t>
                      </a:r>
                    </a:p>
                    <a:p>
                      <a:pPr marL="228600" indent="-228600" algn="l">
                        <a:buNone/>
                      </a:pPr>
                      <a:endParaRPr lang="fr-FR" sz="600" b="1" dirty="0">
                        <a:solidFill>
                          <a:srgbClr val="00B0F0"/>
                        </a:solidFill>
                        <a:latin typeface="Comic Sans MS" pitchFamily="66" charset="0"/>
                      </a:endParaRPr>
                    </a:p>
                    <a:p>
                      <a:pPr marL="228600" indent="-228600" algn="l">
                        <a:buNone/>
                      </a:pPr>
                      <a:r>
                        <a:rPr lang="fr-FR" sz="600" b="1" dirty="0">
                          <a:solidFill>
                            <a:srgbClr val="00B0F0"/>
                          </a:solidFill>
                          <a:latin typeface="Comic Sans MS" pitchFamily="66" charset="0"/>
                        </a:rPr>
                        <a:t>(1) </a:t>
                      </a:r>
                      <a:r>
                        <a:rPr lang="fr-FR" sz="600" b="1" dirty="0" err="1">
                          <a:solidFill>
                            <a:srgbClr val="00B0F0"/>
                          </a:solidFill>
                          <a:latin typeface="Comic Sans MS" pitchFamily="66" charset="0"/>
                        </a:rPr>
                        <a:t>Leyraud</a:t>
                      </a:r>
                      <a:r>
                        <a:rPr lang="fr-FR" sz="600" b="1" dirty="0">
                          <a:solidFill>
                            <a:srgbClr val="00B0F0"/>
                          </a:solidFill>
                          <a:latin typeface="Comic Sans MS" pitchFamily="66" charset="0"/>
                        </a:rPr>
                        <a:t>/</a:t>
                      </a:r>
                      <a:r>
                        <a:rPr lang="fr-FR" sz="600" b="1" dirty="0" err="1">
                          <a:solidFill>
                            <a:srgbClr val="00B0F0"/>
                          </a:solidFill>
                          <a:latin typeface="Comic Sans MS" pitchFamily="66" charset="0"/>
                        </a:rPr>
                        <a:t>Duffès</a:t>
                      </a:r>
                      <a:endParaRPr lang="fr-FR" sz="600" b="1" baseline="0" dirty="0">
                        <a:solidFill>
                          <a:srgbClr val="00B0F0"/>
                        </a:solidFill>
                        <a:latin typeface="Comic Sans MS" pitchFamily="66" charset="0"/>
                      </a:endParaRPr>
                    </a:p>
                    <a:p>
                      <a:pPr marL="228600" indent="-228600" algn="l">
                        <a:buNone/>
                      </a:pPr>
                      <a:r>
                        <a:rPr lang="fr-FR" sz="600" b="1" dirty="0">
                          <a:solidFill>
                            <a:srgbClr val="00B0F0"/>
                          </a:solidFill>
                          <a:latin typeface="Comic Sans MS" pitchFamily="66" charset="0"/>
                        </a:rPr>
                        <a:t>    1 ou 2 familles</a:t>
                      </a:r>
                    </a:p>
                  </a:txBody>
                  <a:tcPr marL="46271" marR="46271" marT="46271" marB="46271"/>
                </a:tc>
                <a:tc>
                  <a:txBody>
                    <a:bodyPr/>
                    <a:lstStyle/>
                    <a:p>
                      <a:pPr algn="ctr"/>
                      <a:r>
                        <a:rPr lang="fr-FR" sz="1000" b="1" dirty="0">
                          <a:solidFill>
                            <a:srgbClr val="7030A0"/>
                          </a:solidFill>
                          <a:latin typeface="Comic Sans MS" pitchFamily="66" charset="0"/>
                        </a:rPr>
                        <a:t>0</a:t>
                      </a:r>
                    </a:p>
                  </a:txBody>
                  <a:tcPr marL="46271" marR="46271" marT="46271" marB="46271"/>
                </a:tc>
                <a:tc>
                  <a:txBody>
                    <a:bodyPr/>
                    <a:lstStyle/>
                    <a:p>
                      <a:pPr algn="ctr"/>
                      <a:r>
                        <a:rPr lang="fr-FR" sz="1000" b="1" dirty="0">
                          <a:solidFill>
                            <a:srgbClr val="336600"/>
                          </a:solidFill>
                          <a:latin typeface="Comic Sans MS" pitchFamily="66" charset="0"/>
                        </a:rPr>
                        <a:t>0</a:t>
                      </a:r>
                    </a:p>
                  </a:txBody>
                  <a:tcPr marL="46271" marR="46271" marT="46271" marB="46271"/>
                </a:tc>
                <a:tc>
                  <a:txBody>
                    <a:bodyPr/>
                    <a:lstStyle/>
                    <a:p>
                      <a:pPr algn="ctr"/>
                      <a:r>
                        <a:rPr lang="fr-FR" sz="1000" b="1" dirty="0">
                          <a:solidFill>
                            <a:srgbClr val="C00000"/>
                          </a:solidFill>
                          <a:latin typeface="Comic Sans MS" pitchFamily="66" charset="0"/>
                        </a:rPr>
                        <a:t>0</a:t>
                      </a:r>
                    </a:p>
                  </a:txBody>
                  <a:tcPr marL="46271" marR="46271" marT="46271" marB="46271"/>
                </a:tc>
                <a:tc>
                  <a:txBody>
                    <a:bodyPr/>
                    <a:lstStyle/>
                    <a:p>
                      <a:pPr algn="ctr"/>
                      <a:r>
                        <a:rPr lang="fr-FR" sz="1000" b="1" dirty="0">
                          <a:solidFill>
                            <a:schemeClr val="tx1"/>
                          </a:solidFill>
                          <a:latin typeface="Comic Sans MS" pitchFamily="66" charset="0"/>
                        </a:rPr>
                        <a:t>10</a:t>
                      </a:r>
                    </a:p>
                    <a:p>
                      <a:pPr algn="ctr"/>
                      <a:r>
                        <a:rPr lang="fr-FR" sz="1000" b="1" dirty="0">
                          <a:solidFill>
                            <a:schemeClr val="tx1"/>
                          </a:solidFill>
                          <a:latin typeface="Comic Sans MS" pitchFamily="66" charset="0"/>
                        </a:rPr>
                        <a:t>ou</a:t>
                      </a:r>
                    </a:p>
                    <a:p>
                      <a:pPr algn="ctr"/>
                      <a:r>
                        <a:rPr lang="fr-FR" sz="1000" b="1" dirty="0">
                          <a:solidFill>
                            <a:schemeClr val="tx1"/>
                          </a:solidFill>
                          <a:latin typeface="Comic Sans MS" pitchFamily="66" charset="0"/>
                        </a:rPr>
                        <a:t>11</a:t>
                      </a:r>
                    </a:p>
                  </a:txBody>
                  <a:tcPr marL="46271" marR="46271" marT="46271" marB="46271"/>
                </a:tc>
                <a:extLst>
                  <a:ext uri="{0D108BD9-81ED-4DB2-BD59-A6C34878D82A}">
                    <a16:rowId xmlns:a16="http://schemas.microsoft.com/office/drawing/2014/main" xmlns="" val="10002"/>
                  </a:ext>
                </a:extLst>
              </a:tr>
              <a:tr h="428158">
                <a:tc>
                  <a:txBody>
                    <a:bodyPr/>
                    <a:lstStyle/>
                    <a:p>
                      <a:pPr algn="ctr"/>
                      <a:r>
                        <a:rPr lang="fr-FR" sz="1000" dirty="0">
                          <a:latin typeface="Comic Sans MS" pitchFamily="66" charset="0"/>
                        </a:rPr>
                        <a:t>50 à 100 L</a:t>
                      </a:r>
                    </a:p>
                  </a:txBody>
                  <a:tcPr marL="46271" marR="46271" marT="46271" marB="46271"/>
                </a:tc>
                <a:tc>
                  <a:txBody>
                    <a:bodyPr/>
                    <a:lstStyle/>
                    <a:p>
                      <a:pPr algn="ctr"/>
                      <a:r>
                        <a:rPr lang="fr-FR" sz="1000" b="1" dirty="0">
                          <a:solidFill>
                            <a:srgbClr val="FF0000"/>
                          </a:solidFill>
                          <a:latin typeface="Comic Sans MS" pitchFamily="66" charset="0"/>
                        </a:rPr>
                        <a:t>5</a:t>
                      </a:r>
                    </a:p>
                  </a:txBody>
                  <a:tcPr marL="46271" marR="46271" marT="46271" marB="46271"/>
                </a:tc>
                <a:tc>
                  <a:txBody>
                    <a:bodyPr/>
                    <a:lstStyle/>
                    <a:p>
                      <a:pPr algn="ctr"/>
                      <a:r>
                        <a:rPr lang="fr-FR" sz="1000" b="1" dirty="0">
                          <a:solidFill>
                            <a:srgbClr val="00B050"/>
                          </a:solidFill>
                          <a:latin typeface="Comic Sans MS" pitchFamily="66" charset="0"/>
                        </a:rPr>
                        <a:t>5</a:t>
                      </a:r>
                    </a:p>
                  </a:txBody>
                  <a:tcPr marL="46271" marR="46271" marT="46271" marB="46271"/>
                </a:tc>
                <a:tc>
                  <a:txBody>
                    <a:bodyPr/>
                    <a:lstStyle/>
                    <a:p>
                      <a:pPr algn="ctr"/>
                      <a:r>
                        <a:rPr lang="fr-FR" sz="1000" b="1" dirty="0">
                          <a:solidFill>
                            <a:srgbClr val="00B0F0"/>
                          </a:solidFill>
                          <a:latin typeface="Comic Sans MS" pitchFamily="66" charset="0"/>
                        </a:rPr>
                        <a:t>1</a:t>
                      </a:r>
                    </a:p>
                  </a:txBody>
                  <a:tcPr marL="46271" marR="46271" marT="46271" marB="46271"/>
                </a:tc>
                <a:tc>
                  <a:txBody>
                    <a:bodyPr/>
                    <a:lstStyle/>
                    <a:p>
                      <a:pPr algn="ctr"/>
                      <a:r>
                        <a:rPr lang="fr-FR" sz="1000" b="1" dirty="0">
                          <a:solidFill>
                            <a:srgbClr val="7030A0"/>
                          </a:solidFill>
                          <a:latin typeface="Comic Sans MS" pitchFamily="66" charset="0"/>
                        </a:rPr>
                        <a:t>0</a:t>
                      </a:r>
                    </a:p>
                  </a:txBody>
                  <a:tcPr marL="46271" marR="46271" marT="46271" marB="46271"/>
                </a:tc>
                <a:tc>
                  <a:txBody>
                    <a:bodyPr/>
                    <a:lstStyle/>
                    <a:p>
                      <a:pPr algn="ctr"/>
                      <a:r>
                        <a:rPr lang="fr-FR" sz="1000" b="1" dirty="0">
                          <a:solidFill>
                            <a:srgbClr val="336600"/>
                          </a:solidFill>
                          <a:latin typeface="Comic Sans MS" pitchFamily="66" charset="0"/>
                        </a:rPr>
                        <a:t>2</a:t>
                      </a:r>
                    </a:p>
                  </a:txBody>
                  <a:tcPr marL="46271" marR="46271" marT="46271" marB="46271"/>
                </a:tc>
                <a:tc>
                  <a:txBody>
                    <a:bodyPr/>
                    <a:lstStyle/>
                    <a:p>
                      <a:pPr algn="ctr"/>
                      <a:r>
                        <a:rPr lang="fr-FR" sz="1000" b="1" dirty="0">
                          <a:solidFill>
                            <a:srgbClr val="C00000"/>
                          </a:solidFill>
                          <a:latin typeface="Comic Sans MS" pitchFamily="66" charset="0"/>
                        </a:rPr>
                        <a:t>2</a:t>
                      </a:r>
                    </a:p>
                  </a:txBody>
                  <a:tcPr marL="46271" marR="46271" marT="46271" marB="46271"/>
                </a:tc>
                <a:tc>
                  <a:txBody>
                    <a:bodyPr/>
                    <a:lstStyle/>
                    <a:p>
                      <a:pPr algn="ctr"/>
                      <a:r>
                        <a:rPr lang="fr-FR" sz="1000" b="1" dirty="0">
                          <a:solidFill>
                            <a:schemeClr val="tx1"/>
                          </a:solidFill>
                          <a:latin typeface="Comic Sans MS" pitchFamily="66" charset="0"/>
                        </a:rPr>
                        <a:t>15</a:t>
                      </a:r>
                    </a:p>
                  </a:txBody>
                  <a:tcPr marL="46271" marR="46271" marT="46271" marB="46271"/>
                </a:tc>
                <a:extLst>
                  <a:ext uri="{0D108BD9-81ED-4DB2-BD59-A6C34878D82A}">
                    <a16:rowId xmlns:a16="http://schemas.microsoft.com/office/drawing/2014/main" xmlns="" val="10003"/>
                  </a:ext>
                </a:extLst>
              </a:tr>
              <a:tr h="401927">
                <a:tc>
                  <a:txBody>
                    <a:bodyPr/>
                    <a:lstStyle/>
                    <a:p>
                      <a:pPr algn="ctr"/>
                      <a:r>
                        <a:rPr lang="fr-FR" sz="1000" dirty="0">
                          <a:latin typeface="Comic Sans MS" pitchFamily="66" charset="0"/>
                        </a:rPr>
                        <a:t>10 à 50 L</a:t>
                      </a:r>
                    </a:p>
                  </a:txBody>
                  <a:tcPr marL="46271" marR="46271" marT="46271" marB="46271"/>
                </a:tc>
                <a:tc>
                  <a:txBody>
                    <a:bodyPr/>
                    <a:lstStyle/>
                    <a:p>
                      <a:pPr algn="ctr"/>
                      <a:r>
                        <a:rPr lang="fr-FR" sz="1000" b="1" dirty="0">
                          <a:solidFill>
                            <a:srgbClr val="FF0000"/>
                          </a:solidFill>
                          <a:latin typeface="Comic Sans MS" pitchFamily="66" charset="0"/>
                        </a:rPr>
                        <a:t>10</a:t>
                      </a:r>
                    </a:p>
                  </a:txBody>
                  <a:tcPr marL="46271" marR="46271" marT="46271" marB="46271"/>
                </a:tc>
                <a:tc>
                  <a:txBody>
                    <a:bodyPr/>
                    <a:lstStyle/>
                    <a:p>
                      <a:pPr algn="ctr"/>
                      <a:r>
                        <a:rPr lang="fr-FR" sz="1000" b="1" dirty="0">
                          <a:solidFill>
                            <a:srgbClr val="00B050"/>
                          </a:solidFill>
                          <a:latin typeface="Comic Sans MS" pitchFamily="66" charset="0"/>
                        </a:rPr>
                        <a:t>12</a:t>
                      </a:r>
                    </a:p>
                  </a:txBody>
                  <a:tcPr marL="46271" marR="46271" marT="46271" marB="46271"/>
                </a:tc>
                <a:tc>
                  <a:txBody>
                    <a:bodyPr/>
                    <a:lstStyle/>
                    <a:p>
                      <a:pPr algn="ctr"/>
                      <a:r>
                        <a:rPr lang="fr-FR" sz="1000" b="1" dirty="0">
                          <a:solidFill>
                            <a:srgbClr val="00B0F0"/>
                          </a:solidFill>
                          <a:latin typeface="Comic Sans MS" pitchFamily="66" charset="0"/>
                        </a:rPr>
                        <a:t>6</a:t>
                      </a:r>
                    </a:p>
                  </a:txBody>
                  <a:tcPr marL="46271" marR="46271" marT="46271" marB="46271"/>
                </a:tc>
                <a:tc>
                  <a:txBody>
                    <a:bodyPr/>
                    <a:lstStyle/>
                    <a:p>
                      <a:pPr algn="ctr"/>
                      <a:r>
                        <a:rPr lang="fr-FR" sz="1000" b="1" dirty="0">
                          <a:solidFill>
                            <a:srgbClr val="7030A0"/>
                          </a:solidFill>
                          <a:latin typeface="Comic Sans MS" pitchFamily="66" charset="0"/>
                        </a:rPr>
                        <a:t>4</a:t>
                      </a:r>
                    </a:p>
                  </a:txBody>
                  <a:tcPr marL="46271" marR="46271" marT="46271" marB="46271"/>
                </a:tc>
                <a:tc>
                  <a:txBody>
                    <a:bodyPr/>
                    <a:lstStyle/>
                    <a:p>
                      <a:pPr algn="ctr"/>
                      <a:r>
                        <a:rPr lang="fr-FR" sz="1000" b="1" dirty="0">
                          <a:solidFill>
                            <a:srgbClr val="336600"/>
                          </a:solidFill>
                          <a:latin typeface="Comic Sans MS" pitchFamily="66" charset="0"/>
                        </a:rPr>
                        <a:t>2</a:t>
                      </a:r>
                    </a:p>
                  </a:txBody>
                  <a:tcPr marL="46271" marR="46271" marT="46271" marB="46271"/>
                </a:tc>
                <a:tc>
                  <a:txBody>
                    <a:bodyPr/>
                    <a:lstStyle/>
                    <a:p>
                      <a:pPr algn="ctr"/>
                      <a:r>
                        <a:rPr lang="fr-FR" sz="1000" b="1" dirty="0">
                          <a:solidFill>
                            <a:srgbClr val="C00000"/>
                          </a:solidFill>
                          <a:latin typeface="Comic Sans MS" pitchFamily="66" charset="0"/>
                        </a:rPr>
                        <a:t>3</a:t>
                      </a:r>
                    </a:p>
                  </a:txBody>
                  <a:tcPr marL="46271" marR="46271" marT="46271" marB="46271"/>
                </a:tc>
                <a:tc>
                  <a:txBody>
                    <a:bodyPr/>
                    <a:lstStyle/>
                    <a:p>
                      <a:pPr algn="ctr"/>
                      <a:r>
                        <a:rPr lang="fr-FR" sz="1000" b="1" dirty="0">
                          <a:solidFill>
                            <a:schemeClr val="tx1"/>
                          </a:solidFill>
                          <a:latin typeface="Comic Sans MS" pitchFamily="66" charset="0"/>
                        </a:rPr>
                        <a:t>37</a:t>
                      </a:r>
                    </a:p>
                  </a:txBody>
                  <a:tcPr marL="46271" marR="46271" marT="46271" marB="46271"/>
                </a:tc>
                <a:extLst>
                  <a:ext uri="{0D108BD9-81ED-4DB2-BD59-A6C34878D82A}">
                    <a16:rowId xmlns:a16="http://schemas.microsoft.com/office/drawing/2014/main" xmlns="" val="10004"/>
                  </a:ext>
                </a:extLst>
              </a:tr>
              <a:tr h="401927">
                <a:tc>
                  <a:txBody>
                    <a:bodyPr/>
                    <a:lstStyle/>
                    <a:p>
                      <a:pPr algn="ctr"/>
                      <a:r>
                        <a:rPr lang="fr-FR" sz="1000" dirty="0">
                          <a:latin typeface="Comic Sans MS" pitchFamily="66" charset="0"/>
                        </a:rPr>
                        <a:t>- de 10 L</a:t>
                      </a:r>
                    </a:p>
                  </a:txBody>
                  <a:tcPr marL="46271" marR="46271" marT="46271" marB="46271"/>
                </a:tc>
                <a:tc>
                  <a:txBody>
                    <a:bodyPr/>
                    <a:lstStyle/>
                    <a:p>
                      <a:pPr algn="ctr"/>
                      <a:r>
                        <a:rPr lang="fr-FR" sz="1000" b="1" dirty="0">
                          <a:solidFill>
                            <a:srgbClr val="FF0000"/>
                          </a:solidFill>
                          <a:latin typeface="Comic Sans MS" pitchFamily="66" charset="0"/>
                        </a:rPr>
                        <a:t>4</a:t>
                      </a:r>
                    </a:p>
                  </a:txBody>
                  <a:tcPr marL="46271" marR="46271" marT="46271" marB="46271"/>
                </a:tc>
                <a:tc>
                  <a:txBody>
                    <a:bodyPr/>
                    <a:lstStyle/>
                    <a:p>
                      <a:pPr algn="ctr"/>
                      <a:r>
                        <a:rPr lang="fr-FR" sz="1000" b="1" dirty="0">
                          <a:solidFill>
                            <a:srgbClr val="00B050"/>
                          </a:solidFill>
                          <a:latin typeface="Comic Sans MS" pitchFamily="66" charset="0"/>
                        </a:rPr>
                        <a:t>7</a:t>
                      </a:r>
                    </a:p>
                  </a:txBody>
                  <a:tcPr marL="46271" marR="46271" marT="46271" marB="46271"/>
                </a:tc>
                <a:tc>
                  <a:txBody>
                    <a:bodyPr/>
                    <a:lstStyle/>
                    <a:p>
                      <a:pPr algn="ctr"/>
                      <a:r>
                        <a:rPr lang="fr-FR" sz="1000" b="1" dirty="0">
                          <a:solidFill>
                            <a:srgbClr val="00B0F0"/>
                          </a:solidFill>
                          <a:latin typeface="Comic Sans MS" pitchFamily="66" charset="0"/>
                        </a:rPr>
                        <a:t>4</a:t>
                      </a:r>
                    </a:p>
                  </a:txBody>
                  <a:tcPr marL="46271" marR="46271" marT="46271" marB="46271"/>
                </a:tc>
                <a:tc>
                  <a:txBody>
                    <a:bodyPr/>
                    <a:lstStyle/>
                    <a:p>
                      <a:pPr algn="ctr"/>
                      <a:r>
                        <a:rPr lang="fr-FR" sz="1000" b="1" dirty="0">
                          <a:solidFill>
                            <a:srgbClr val="7030A0"/>
                          </a:solidFill>
                          <a:latin typeface="Comic Sans MS" pitchFamily="66" charset="0"/>
                        </a:rPr>
                        <a:t>12</a:t>
                      </a:r>
                    </a:p>
                  </a:txBody>
                  <a:tcPr marL="46271" marR="46271" marT="46271" marB="46271"/>
                </a:tc>
                <a:tc>
                  <a:txBody>
                    <a:bodyPr/>
                    <a:lstStyle/>
                    <a:p>
                      <a:pPr algn="ctr"/>
                      <a:r>
                        <a:rPr lang="fr-FR" sz="1000" b="1" dirty="0">
                          <a:solidFill>
                            <a:srgbClr val="336600"/>
                          </a:solidFill>
                          <a:latin typeface="Comic Sans MS" pitchFamily="66" charset="0"/>
                        </a:rPr>
                        <a:t>3</a:t>
                      </a:r>
                    </a:p>
                  </a:txBody>
                  <a:tcPr marL="46271" marR="46271" marT="46271" marB="46271"/>
                </a:tc>
                <a:tc>
                  <a:txBody>
                    <a:bodyPr/>
                    <a:lstStyle/>
                    <a:p>
                      <a:pPr algn="ctr"/>
                      <a:r>
                        <a:rPr lang="fr-FR" sz="1000" b="1" dirty="0">
                          <a:solidFill>
                            <a:srgbClr val="C00000"/>
                          </a:solidFill>
                          <a:latin typeface="Comic Sans MS" pitchFamily="66" charset="0"/>
                        </a:rPr>
                        <a:t>1</a:t>
                      </a:r>
                    </a:p>
                  </a:txBody>
                  <a:tcPr marL="46271" marR="46271" marT="46271" marB="46271"/>
                </a:tc>
                <a:tc>
                  <a:txBody>
                    <a:bodyPr/>
                    <a:lstStyle/>
                    <a:p>
                      <a:pPr algn="ctr"/>
                      <a:r>
                        <a:rPr lang="fr-FR" sz="1000" b="1" dirty="0">
                          <a:solidFill>
                            <a:schemeClr val="tx1"/>
                          </a:solidFill>
                          <a:latin typeface="Comic Sans MS" pitchFamily="66" charset="0"/>
                        </a:rPr>
                        <a:t>31</a:t>
                      </a:r>
                    </a:p>
                  </a:txBody>
                  <a:tcPr marL="46271" marR="46271" marT="46271" marB="46271"/>
                </a:tc>
                <a:extLst>
                  <a:ext uri="{0D108BD9-81ED-4DB2-BD59-A6C34878D82A}">
                    <a16:rowId xmlns:a16="http://schemas.microsoft.com/office/drawing/2014/main" xmlns="" val="10005"/>
                  </a:ext>
                </a:extLst>
              </a:tr>
            </a:tbl>
          </a:graphicData>
        </a:graphic>
      </p:graphicFrame>
      <p:pic>
        <p:nvPicPr>
          <p:cNvPr id="3" name="Image 2">
            <a:extLst>
              <a:ext uri="{FF2B5EF4-FFF2-40B4-BE49-F238E27FC236}">
                <a16:creationId xmlns:a16="http://schemas.microsoft.com/office/drawing/2014/main" xmlns="" id="{18E0417A-F02F-48A4-AED7-7E33F00406FE}"/>
              </a:ext>
            </a:extLst>
          </p:cNvPr>
          <p:cNvPicPr>
            <a:picLocks noChangeAspect="1"/>
          </p:cNvPicPr>
          <p:nvPr/>
        </p:nvPicPr>
        <p:blipFill>
          <a:blip r:embed="rId3" cstate="print"/>
          <a:stretch>
            <a:fillRect/>
          </a:stretch>
        </p:blipFill>
        <p:spPr>
          <a:xfrm>
            <a:off x="214290" y="3837237"/>
            <a:ext cx="6433676" cy="1792379"/>
          </a:xfrm>
          <a:prstGeom prst="rect">
            <a:avLst/>
          </a:prstGeom>
        </p:spPr>
      </p:pic>
      <p:sp>
        <p:nvSpPr>
          <p:cNvPr id="6" name="ZoneTexte 5"/>
          <p:cNvSpPr txBox="1"/>
          <p:nvPr/>
        </p:nvSpPr>
        <p:spPr>
          <a:xfrm>
            <a:off x="142852" y="571472"/>
            <a:ext cx="184731" cy="369332"/>
          </a:xfrm>
          <a:prstGeom prst="rect">
            <a:avLst/>
          </a:prstGeom>
          <a:noFill/>
        </p:spPr>
        <p:txBody>
          <a:bodyPr wrap="none" rtlCol="0">
            <a:spAutoFit/>
          </a:bodyPr>
          <a:lstStyle/>
          <a:p>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C59248FA-325F-4C77-8DD5-AD4A11224F40}"/>
              </a:ext>
            </a:extLst>
          </p:cNvPr>
          <p:cNvSpPr>
            <a:spLocks noGrp="1"/>
          </p:cNvSpPr>
          <p:nvPr>
            <p:ph type="sldNum" sz="quarter" idx="12"/>
          </p:nvPr>
        </p:nvSpPr>
        <p:spPr>
          <a:xfrm>
            <a:off x="4869160" y="8460432"/>
            <a:ext cx="1600200" cy="486833"/>
          </a:xfrm>
        </p:spPr>
        <p:txBody>
          <a:bodyPr/>
          <a:lstStyle/>
          <a:p>
            <a:fld id="{88FF42DF-82A7-4623-8844-46488C73A759}" type="slidenum">
              <a:rPr lang="fr-FR" b="1" smtClean="0">
                <a:solidFill>
                  <a:schemeClr val="tx1"/>
                </a:solidFill>
                <a:latin typeface="Comic Sans MS" pitchFamily="66" charset="0"/>
              </a:rPr>
              <a:pPr/>
              <a:t>33</a:t>
            </a:fld>
            <a:endParaRPr lang="fr-FR" b="1" dirty="0">
              <a:solidFill>
                <a:schemeClr val="tx1"/>
              </a:solidFill>
              <a:latin typeface="Comic Sans MS" pitchFamily="66" charset="0"/>
            </a:endParaRPr>
          </a:p>
        </p:txBody>
      </p:sp>
      <p:sp>
        <p:nvSpPr>
          <p:cNvPr id="4" name="ZoneTexte 3">
            <a:extLst>
              <a:ext uri="{FF2B5EF4-FFF2-40B4-BE49-F238E27FC236}">
                <a16:creationId xmlns:a16="http://schemas.microsoft.com/office/drawing/2014/main" xmlns="" id="{B9FB7B1C-D4E8-489B-833A-F977313FF233}"/>
              </a:ext>
            </a:extLst>
          </p:cNvPr>
          <p:cNvSpPr txBox="1"/>
          <p:nvPr/>
        </p:nvSpPr>
        <p:spPr>
          <a:xfrm>
            <a:off x="332656" y="395536"/>
            <a:ext cx="6525344" cy="9243556"/>
          </a:xfrm>
          <a:prstGeom prst="rect">
            <a:avLst/>
          </a:prstGeom>
          <a:noFill/>
        </p:spPr>
        <p:txBody>
          <a:bodyPr wrap="square" rtlCol="0">
            <a:spAutoFit/>
          </a:bodyPr>
          <a:lstStyle/>
          <a:p>
            <a:pPr algn="just"/>
            <a:r>
              <a:rPr lang="fr-FR" sz="1200" b="1" dirty="0">
                <a:latin typeface="Comic Sans MS" pitchFamily="66" charset="0"/>
              </a:rPr>
              <a:t> </a:t>
            </a:r>
            <a:r>
              <a:rPr lang="fr-FR" sz="1200" b="1" dirty="0" smtClean="0">
                <a:latin typeface="Comic Sans MS" pitchFamily="66" charset="0"/>
              </a:rPr>
              <a:t> </a:t>
            </a:r>
            <a:r>
              <a:rPr lang="fr-FR" sz="1200" b="1" dirty="0" err="1" smtClean="0">
                <a:latin typeface="Comic Sans MS" pitchFamily="66" charset="0"/>
              </a:rPr>
              <a:t>Chadouillet</a:t>
            </a:r>
            <a:r>
              <a:rPr lang="fr-FR" sz="1200" dirty="0">
                <a:latin typeface="Comic Sans MS" pitchFamily="66" charset="0"/>
              </a:rPr>
              <a:t>, s’il ne compte que deux très hauts revenus ( sur les 29 connus), présente,  comme à St André, un groupe de cultivateurs aisés et moyens; le revenu et la superficie moyens (6,5ha et 58 livres) traduisent cette situation intermédiaire. La seule fonction administrative est celle du procureur fiscal, J. </a:t>
            </a:r>
            <a:r>
              <a:rPr lang="fr-FR" sz="1200" dirty="0" err="1">
                <a:latin typeface="Comic Sans MS" pitchFamily="66" charset="0"/>
              </a:rPr>
              <a:t>Malignon</a:t>
            </a:r>
            <a:r>
              <a:rPr lang="fr-FR" sz="1200" dirty="0">
                <a:latin typeface="Comic Sans MS" pitchFamily="66" charset="0"/>
              </a:rPr>
              <a:t>; le notaire </a:t>
            </a:r>
            <a:r>
              <a:rPr lang="fr-FR" sz="1200" dirty="0" err="1">
                <a:latin typeface="Comic Sans MS" pitchFamily="66" charset="0"/>
              </a:rPr>
              <a:t>Graffand</a:t>
            </a:r>
            <a:r>
              <a:rPr lang="fr-FR" sz="1200" dirty="0">
                <a:latin typeface="Comic Sans MS" pitchFamily="66" charset="0"/>
              </a:rPr>
              <a:t> a </a:t>
            </a:r>
            <a:r>
              <a:rPr lang="fr-FR" sz="1200" dirty="0" smtClean="0">
                <a:latin typeface="Comic Sans MS" pitchFamily="66" charset="0"/>
              </a:rPr>
              <a:t>dû </a:t>
            </a:r>
            <a:r>
              <a:rPr lang="fr-FR" sz="1200" dirty="0">
                <a:latin typeface="Comic Sans MS" pitchFamily="66" charset="0"/>
              </a:rPr>
              <a:t>temporairement installer son étude  à </a:t>
            </a:r>
            <a:r>
              <a:rPr lang="fr-FR" sz="1200" dirty="0" err="1">
                <a:latin typeface="Comic Sans MS" pitchFamily="66" charset="0"/>
              </a:rPr>
              <a:t>Chadouillet</a:t>
            </a:r>
            <a:r>
              <a:rPr lang="fr-FR" sz="1200" dirty="0">
                <a:latin typeface="Comic Sans MS" pitchFamily="66" charset="0"/>
              </a:rPr>
              <a:t> à la suite de l’incendie de sa maison de </a:t>
            </a:r>
            <a:r>
              <a:rPr lang="fr-FR" sz="1200" dirty="0" err="1">
                <a:latin typeface="Comic Sans MS" pitchFamily="66" charset="0"/>
              </a:rPr>
              <a:t>Pierregras</a:t>
            </a:r>
            <a:r>
              <a:rPr lang="fr-FR" sz="1200" dirty="0">
                <a:latin typeface="Comic Sans MS" pitchFamily="66" charset="0"/>
              </a:rPr>
              <a:t> </a:t>
            </a:r>
            <a:r>
              <a:rPr lang="fr-FR" sz="1200" dirty="0" smtClean="0">
                <a:latin typeface="Comic Sans MS" pitchFamily="66" charset="0"/>
              </a:rPr>
              <a:t>en </a:t>
            </a:r>
            <a:r>
              <a:rPr lang="fr-FR" sz="1200" dirty="0">
                <a:latin typeface="Comic Sans MS" pitchFamily="66" charset="0"/>
              </a:rPr>
              <a:t>Juillet 1792 ( affaire de Saillans). Si l’on  ajoute les 9 artisans boutiquiers sur les 30 de la paroisse, repérables dans nos sources</a:t>
            </a:r>
            <a:r>
              <a:rPr lang="fr-FR" sz="1200" baseline="30000" dirty="0">
                <a:latin typeface="Comic Sans MS" pitchFamily="66" charset="0"/>
              </a:rPr>
              <a:t> *1</a:t>
            </a:r>
            <a:r>
              <a:rPr lang="fr-FR" sz="1200" dirty="0">
                <a:latin typeface="Comic Sans MS" pitchFamily="66" charset="0"/>
              </a:rPr>
              <a:t>, </a:t>
            </a:r>
            <a:r>
              <a:rPr lang="fr-FR" sz="1200" dirty="0" err="1">
                <a:latin typeface="Comic Sans MS" pitchFamily="66" charset="0"/>
              </a:rPr>
              <a:t>Chadouillet</a:t>
            </a:r>
            <a:r>
              <a:rPr lang="fr-FR" sz="1200" dirty="0">
                <a:latin typeface="Comic Sans MS" pitchFamily="66" charset="0"/>
              </a:rPr>
              <a:t> est essentiellement un hameau de cultivateurs et d’artisans boutiquiers aux revenus moyens à  aisés</a:t>
            </a:r>
            <a:r>
              <a:rPr lang="fr-FR" sz="1200" dirty="0" smtClean="0">
                <a:latin typeface="Comic Sans MS" pitchFamily="66" charset="0"/>
              </a:rPr>
              <a:t>.</a:t>
            </a:r>
          </a:p>
          <a:p>
            <a:pPr algn="just"/>
            <a:endParaRPr lang="fr-FR" sz="1200" dirty="0">
              <a:latin typeface="Comic Sans MS" pitchFamily="66" charset="0"/>
            </a:endParaRPr>
          </a:p>
          <a:p>
            <a:pPr algn="just"/>
            <a:r>
              <a:rPr lang="fr-FR" sz="1200" b="1" dirty="0">
                <a:latin typeface="Comic Sans MS" pitchFamily="66" charset="0"/>
              </a:rPr>
              <a:t> </a:t>
            </a:r>
            <a:r>
              <a:rPr lang="fr-FR" sz="1200" b="1" dirty="0" smtClean="0">
                <a:latin typeface="Comic Sans MS" pitchFamily="66" charset="0"/>
              </a:rPr>
              <a:t>  Pierregras</a:t>
            </a:r>
            <a:r>
              <a:rPr lang="fr-FR" sz="1200" dirty="0" smtClean="0">
                <a:latin typeface="Comic Sans MS" pitchFamily="66" charset="0"/>
              </a:rPr>
              <a:t> </a:t>
            </a:r>
            <a:r>
              <a:rPr lang="fr-FR" sz="1200" dirty="0">
                <a:latin typeface="Comic Sans MS" pitchFamily="66" charset="0"/>
              </a:rPr>
              <a:t>oppose trois propriétaires aisés mais qui n’atteignent pas les 200 livres de revenu foncier (dont le notaire Deslèbres pour lequel, il faut rajouter ses revenus de notaire)..à un groupe de cultivateurs ne possédant que peu de terres et de qualité médiocre </a:t>
            </a:r>
            <a:r>
              <a:rPr lang="fr-FR" sz="1200" dirty="0" smtClean="0">
                <a:latin typeface="Comic Sans MS" pitchFamily="66" charset="0"/>
              </a:rPr>
              <a:t>(vieilles </a:t>
            </a:r>
            <a:r>
              <a:rPr lang="fr-FR" sz="1200" dirty="0">
                <a:latin typeface="Comic Sans MS" pitchFamily="66" charset="0"/>
              </a:rPr>
              <a:t>vignes, </a:t>
            </a:r>
            <a:r>
              <a:rPr lang="fr-FR" sz="1200" dirty="0" err="1">
                <a:latin typeface="Comic Sans MS" pitchFamily="66" charset="0"/>
              </a:rPr>
              <a:t>hermas</a:t>
            </a:r>
            <a:r>
              <a:rPr lang="fr-FR" sz="1200" dirty="0">
                <a:latin typeface="Comic Sans MS" pitchFamily="66" charset="0"/>
              </a:rPr>
              <a:t> aux lisières du terroir; en effet 8 sur les 14 estimations connues) ont moins de 30 livres sans l’apport de revenus complémentaires d’artisans ou boutiquiers sauf Claude </a:t>
            </a:r>
            <a:r>
              <a:rPr lang="fr-FR" sz="1200" dirty="0" err="1">
                <a:latin typeface="Comic Sans MS" pitchFamily="66" charset="0"/>
              </a:rPr>
              <a:t>Lhayraud</a:t>
            </a:r>
            <a:r>
              <a:rPr lang="fr-FR" sz="1200" dirty="0">
                <a:latin typeface="Comic Sans MS" pitchFamily="66" charset="0"/>
              </a:rPr>
              <a:t>, boulanger; 5 d’entre eux sont donc journaliers afin de survivre; trois journaliers du Mas du </a:t>
            </a:r>
            <a:r>
              <a:rPr lang="fr-FR" sz="1200" dirty="0" err="1">
                <a:latin typeface="Comic Sans MS" pitchFamily="66" charset="0"/>
              </a:rPr>
              <a:t>Champellou</a:t>
            </a:r>
            <a:r>
              <a:rPr lang="fr-FR" sz="1200" dirty="0">
                <a:latin typeface="Comic Sans MS" pitchFamily="66" charset="0"/>
              </a:rPr>
              <a:t> sont très pauvres ( 12 livres, 2 livres et même 2 sols*</a:t>
            </a:r>
            <a:r>
              <a:rPr lang="fr-FR" sz="1200" baseline="30000" dirty="0">
                <a:latin typeface="Comic Sans MS" pitchFamily="66" charset="0"/>
              </a:rPr>
              <a:t>1</a:t>
            </a:r>
            <a:r>
              <a:rPr lang="fr-FR" sz="1200" dirty="0">
                <a:latin typeface="Comic Sans MS" pitchFamily="66" charset="0"/>
              </a:rPr>
              <a:t>  </a:t>
            </a:r>
            <a:r>
              <a:rPr lang="fr-FR" sz="1200" dirty="0" smtClean="0">
                <a:latin typeface="Comic Sans MS" pitchFamily="66" charset="0"/>
              </a:rPr>
              <a:t>et un petit propriétaire</a:t>
            </a:r>
            <a:r>
              <a:rPr lang="fr-FR" sz="1200" dirty="0" smtClean="0">
                <a:solidFill>
                  <a:schemeClr val="tx1">
                    <a:lumMod val="95000"/>
                    <a:lumOff val="5000"/>
                  </a:schemeClr>
                </a:solidFill>
                <a:latin typeface="Comic Sans MS" pitchFamily="66" charset="0"/>
              </a:rPr>
              <a:t>, Antoine </a:t>
            </a:r>
            <a:r>
              <a:rPr lang="fr-FR" sz="1200" dirty="0">
                <a:solidFill>
                  <a:schemeClr val="tx1">
                    <a:lumMod val="95000"/>
                    <a:lumOff val="5000"/>
                  </a:schemeClr>
                </a:solidFill>
                <a:latin typeface="Comic Sans MS" pitchFamily="66" charset="0"/>
              </a:rPr>
              <a:t>Guiraud qui a un revenu estimé de avec moins de 10 livres par </a:t>
            </a:r>
            <a:r>
              <a:rPr lang="fr-FR" sz="1200" dirty="0" smtClean="0">
                <a:solidFill>
                  <a:schemeClr val="tx1">
                    <a:lumMod val="95000"/>
                    <a:lumOff val="5000"/>
                  </a:schemeClr>
                </a:solidFill>
                <a:latin typeface="Comic Sans MS" pitchFamily="66" charset="0"/>
              </a:rPr>
              <a:t>an</a:t>
            </a:r>
            <a:r>
              <a:rPr lang="fr-FR" sz="1200" dirty="0" smtClean="0">
                <a:latin typeface="Comic Sans MS" pitchFamily="66" charset="0"/>
              </a:rPr>
              <a:t>. </a:t>
            </a:r>
            <a:r>
              <a:rPr lang="fr-FR" sz="1200" dirty="0">
                <a:latin typeface="Comic Sans MS" pitchFamily="66" charset="0"/>
              </a:rPr>
              <a:t>Si la superficie moyenne est équivalente à celle de </a:t>
            </a:r>
            <a:r>
              <a:rPr lang="fr-FR" sz="1200" dirty="0" err="1">
                <a:latin typeface="Comic Sans MS" pitchFamily="66" charset="0"/>
              </a:rPr>
              <a:t>Chadouillet</a:t>
            </a:r>
            <a:r>
              <a:rPr lang="fr-FR" sz="1200" dirty="0">
                <a:latin typeface="Comic Sans MS" pitchFamily="66" charset="0"/>
              </a:rPr>
              <a:t>, </a:t>
            </a:r>
            <a:r>
              <a:rPr lang="fr-FR" sz="1200" dirty="0" smtClean="0">
                <a:latin typeface="Comic Sans MS" pitchFamily="66" charset="0"/>
              </a:rPr>
              <a:t>l’importance des </a:t>
            </a:r>
            <a:r>
              <a:rPr lang="fr-FR" sz="1200" dirty="0">
                <a:latin typeface="Comic Sans MS" pitchFamily="66" charset="0"/>
              </a:rPr>
              <a:t>terres </a:t>
            </a:r>
            <a:r>
              <a:rPr lang="fr-FR" sz="1200" dirty="0" smtClean="0">
                <a:latin typeface="Comic Sans MS" pitchFamily="66" charset="0"/>
              </a:rPr>
              <a:t>sur les hauteurs </a:t>
            </a:r>
            <a:r>
              <a:rPr lang="fr-FR" sz="1200" dirty="0">
                <a:latin typeface="Comic Sans MS" pitchFamily="66" charset="0"/>
              </a:rPr>
              <a:t>de la vallée ne </a:t>
            </a:r>
            <a:r>
              <a:rPr lang="fr-FR" sz="1200" dirty="0" smtClean="0">
                <a:latin typeface="Comic Sans MS" pitchFamily="66" charset="0"/>
              </a:rPr>
              <a:t>permet </a:t>
            </a:r>
            <a:r>
              <a:rPr lang="fr-FR" sz="1200" dirty="0">
                <a:latin typeface="Comic Sans MS" pitchFamily="66" charset="0"/>
              </a:rPr>
              <a:t>un revenu moyen que de 41 livres. </a:t>
            </a:r>
            <a:endParaRPr lang="fr-FR" sz="1200" dirty="0" smtClean="0">
              <a:latin typeface="Comic Sans MS" pitchFamily="66" charset="0"/>
            </a:endParaRPr>
          </a:p>
          <a:p>
            <a:pPr algn="just"/>
            <a:endParaRPr lang="fr-FR" sz="1200" dirty="0">
              <a:latin typeface="Comic Sans MS" pitchFamily="66" charset="0"/>
            </a:endParaRPr>
          </a:p>
          <a:p>
            <a:pPr algn="just"/>
            <a:r>
              <a:rPr lang="fr-FR" sz="1200" b="1" dirty="0" smtClean="0">
                <a:latin typeface="Comic Sans MS" pitchFamily="66" charset="0"/>
              </a:rPr>
              <a:t>   </a:t>
            </a:r>
            <a:r>
              <a:rPr lang="fr-FR" sz="1200" b="1" dirty="0" err="1" smtClean="0">
                <a:latin typeface="Comic Sans MS" pitchFamily="66" charset="0"/>
              </a:rPr>
              <a:t>Chazelles</a:t>
            </a:r>
            <a:r>
              <a:rPr lang="fr-FR" sz="1200" b="1" dirty="0" smtClean="0">
                <a:latin typeface="Comic Sans MS" pitchFamily="66" charset="0"/>
              </a:rPr>
              <a:t> </a:t>
            </a:r>
            <a:r>
              <a:rPr lang="fr-FR" sz="1200" dirty="0">
                <a:latin typeface="Comic Sans MS" pitchFamily="66" charset="0"/>
              </a:rPr>
              <a:t>présentent une population de 17 propriétaires </a:t>
            </a:r>
            <a:r>
              <a:rPr lang="fr-FR" sz="1200" dirty="0" smtClean="0">
                <a:latin typeface="Comic Sans MS" pitchFamily="66" charset="0"/>
              </a:rPr>
              <a:t>avec </a:t>
            </a:r>
            <a:r>
              <a:rPr lang="fr-FR" sz="1200" dirty="0">
                <a:latin typeface="Comic Sans MS" pitchFamily="66" charset="0"/>
              </a:rPr>
              <a:t>le plus bas niveau moyen de revenu (21 livres) et la plus petite superficie des exploitations (2ha). Les </a:t>
            </a:r>
            <a:r>
              <a:rPr lang="fr-FR" sz="1200" u="sng" dirty="0">
                <a:latin typeface="Comic Sans MS" pitchFamily="66" charset="0"/>
              </a:rPr>
              <a:t>revenus</a:t>
            </a:r>
            <a:r>
              <a:rPr lang="fr-FR" sz="1200" dirty="0">
                <a:latin typeface="Comic Sans MS" pitchFamily="66" charset="0"/>
              </a:rPr>
              <a:t> élevés des anciens verriers </a:t>
            </a:r>
            <a:r>
              <a:rPr lang="fr-FR" sz="1200" dirty="0" err="1">
                <a:latin typeface="Comic Sans MS" pitchFamily="66" charset="0"/>
              </a:rPr>
              <a:t>Dequeylard</a:t>
            </a:r>
            <a:r>
              <a:rPr lang="fr-FR" sz="1200" dirty="0">
                <a:latin typeface="Comic Sans MS" pitchFamily="66" charset="0"/>
              </a:rPr>
              <a:t>, grand propriétaire terrien du Mas de La Baume, masquent la réalité de 14 autres cultivateurs avec une estimation de moins de 30 livres de </a:t>
            </a:r>
            <a:r>
              <a:rPr lang="fr-FR" sz="1200" dirty="0" smtClean="0">
                <a:latin typeface="Comic Sans MS" pitchFamily="66" charset="0"/>
              </a:rPr>
              <a:t>revenus estimés. </a:t>
            </a:r>
            <a:r>
              <a:rPr lang="fr-FR" sz="1200" dirty="0">
                <a:latin typeface="Comic Sans MS" pitchFamily="66" charset="0"/>
              </a:rPr>
              <a:t>Cependant, le cas de Chazelles est à nuancer avec l’apport de </a:t>
            </a:r>
            <a:r>
              <a:rPr lang="fr-FR" sz="1200" dirty="0" smtClean="0">
                <a:latin typeface="Comic Sans MS" pitchFamily="66" charset="0"/>
              </a:rPr>
              <a:t>ressources </a:t>
            </a:r>
            <a:r>
              <a:rPr lang="fr-FR" sz="1200" dirty="0">
                <a:latin typeface="Comic Sans MS" pitchFamily="66" charset="0"/>
              </a:rPr>
              <a:t>complémentaires pour les 7 artisans présents dans le hameau ayant un revenu foncier estimé de moins de 10 livres</a:t>
            </a:r>
            <a:r>
              <a:rPr lang="fr-FR" sz="1200" dirty="0" smtClean="0">
                <a:latin typeface="Comic Sans MS" pitchFamily="66" charset="0"/>
              </a:rPr>
              <a:t>.</a:t>
            </a:r>
          </a:p>
          <a:p>
            <a:pPr algn="just"/>
            <a:endParaRPr lang="fr-FR" sz="1200" dirty="0">
              <a:latin typeface="Comic Sans MS" pitchFamily="66" charset="0"/>
            </a:endParaRPr>
          </a:p>
          <a:p>
            <a:pPr algn="just"/>
            <a:r>
              <a:rPr lang="fr-FR" sz="1200" dirty="0">
                <a:latin typeface="Comic Sans MS" pitchFamily="66" charset="0"/>
              </a:rPr>
              <a:t> </a:t>
            </a:r>
            <a:r>
              <a:rPr lang="fr-FR" sz="1200" dirty="0" smtClean="0">
                <a:latin typeface="Comic Sans MS" pitchFamily="66" charset="0"/>
              </a:rPr>
              <a:t>   Les </a:t>
            </a:r>
            <a:r>
              <a:rPr lang="fr-FR" sz="1200" dirty="0">
                <a:latin typeface="Comic Sans MS" pitchFamily="66" charset="0"/>
              </a:rPr>
              <a:t>deux petits hameaux de </a:t>
            </a:r>
            <a:r>
              <a:rPr lang="fr-FR" sz="1200" b="1" dirty="0" smtClean="0">
                <a:latin typeface="Comic Sans MS" pitchFamily="66" charset="0"/>
              </a:rPr>
              <a:t>Lacroix/</a:t>
            </a:r>
            <a:r>
              <a:rPr lang="fr-FR" sz="1200" b="1" dirty="0" err="1" smtClean="0">
                <a:latin typeface="Comic Sans MS" pitchFamily="66" charset="0"/>
              </a:rPr>
              <a:t>Clairac</a:t>
            </a:r>
            <a:r>
              <a:rPr lang="fr-FR" sz="1200" b="1" dirty="0" smtClean="0">
                <a:latin typeface="Comic Sans MS" pitchFamily="66" charset="0"/>
              </a:rPr>
              <a:t> </a:t>
            </a:r>
            <a:r>
              <a:rPr lang="fr-FR" sz="1200" b="1" dirty="0">
                <a:latin typeface="Comic Sans MS" pitchFamily="66" charset="0"/>
              </a:rPr>
              <a:t>et </a:t>
            </a:r>
            <a:r>
              <a:rPr lang="fr-FR" sz="1200" b="1" dirty="0" err="1">
                <a:latin typeface="Comic Sans MS" pitchFamily="66" charset="0"/>
              </a:rPr>
              <a:t>Piechegru</a:t>
            </a:r>
            <a:r>
              <a:rPr lang="fr-FR" sz="1200" b="1" dirty="0">
                <a:latin typeface="Comic Sans MS" pitchFamily="66" charset="0"/>
              </a:rPr>
              <a:t> </a:t>
            </a:r>
            <a:r>
              <a:rPr lang="fr-FR" sz="1200" dirty="0">
                <a:latin typeface="Comic Sans MS" pitchFamily="66" charset="0"/>
              </a:rPr>
              <a:t>(7 feux chacun) se </a:t>
            </a:r>
            <a:r>
              <a:rPr lang="fr-FR" sz="1200" dirty="0" smtClean="0">
                <a:latin typeface="Comic Sans MS" pitchFamily="66" charset="0"/>
              </a:rPr>
              <a:t>différencient </a:t>
            </a:r>
            <a:r>
              <a:rPr lang="fr-FR" sz="1200" dirty="0">
                <a:latin typeface="Comic Sans MS" pitchFamily="66" charset="0"/>
              </a:rPr>
              <a:t>par le revenu moyen (Lacroix et Clairac 65 livres contre 30 pour </a:t>
            </a:r>
            <a:r>
              <a:rPr lang="fr-FR" sz="1200" dirty="0" err="1">
                <a:latin typeface="Comic Sans MS" pitchFamily="66" charset="0"/>
              </a:rPr>
              <a:t>Piechegru</a:t>
            </a:r>
            <a:r>
              <a:rPr lang="fr-FR" sz="1200" dirty="0">
                <a:latin typeface="Comic Sans MS" pitchFamily="66" charset="0"/>
              </a:rPr>
              <a:t> et la superficie des propriétés (7,8 ha contre 5 ha) . Un grand propriétaire à Lacroix , Charles Marc Roussel, prieur, </a:t>
            </a:r>
            <a:r>
              <a:rPr lang="fr-FR" sz="1200" dirty="0" smtClean="0">
                <a:latin typeface="Comic Sans MS" pitchFamily="66" charset="0"/>
              </a:rPr>
              <a:t>absent de St André, </a:t>
            </a:r>
            <a:r>
              <a:rPr lang="fr-FR" sz="1200" dirty="0">
                <a:latin typeface="Comic Sans MS" pitchFamily="66" charset="0"/>
              </a:rPr>
              <a:t>fait rédiger son état des propriétés par Mathieu </a:t>
            </a:r>
            <a:r>
              <a:rPr lang="fr-FR" sz="1200" dirty="0" err="1">
                <a:latin typeface="Comic Sans MS" pitchFamily="66" charset="0"/>
              </a:rPr>
              <a:t>Desboullet</a:t>
            </a:r>
            <a:r>
              <a:rPr lang="fr-FR" sz="1200" dirty="0">
                <a:latin typeface="Comic Sans MS" pitchFamily="66" charset="0"/>
              </a:rPr>
              <a:t> ( dont </a:t>
            </a:r>
            <a:r>
              <a:rPr lang="fr-FR" sz="1200" dirty="0" smtClean="0">
                <a:latin typeface="Comic Sans MS" pitchFamily="66" charset="0"/>
              </a:rPr>
              <a:t>la fiche est manquante..). </a:t>
            </a:r>
            <a:r>
              <a:rPr lang="fr-FR" sz="1200" dirty="0">
                <a:latin typeface="Comic Sans MS" pitchFamily="66" charset="0"/>
              </a:rPr>
              <a:t>A Lacroix encore , un autre propriétaire, Joseph Velay réside à Vernon. Ces possédants absentéistes sont un fait </a:t>
            </a:r>
            <a:r>
              <a:rPr lang="fr-FR" sz="1200" dirty="0" smtClean="0">
                <a:latin typeface="Comic Sans MS" pitchFamily="66" charset="0"/>
              </a:rPr>
              <a:t>rare </a:t>
            </a:r>
            <a:r>
              <a:rPr lang="fr-FR" sz="1200" dirty="0">
                <a:latin typeface="Comic Sans MS" pitchFamily="66" charset="0"/>
              </a:rPr>
              <a:t>à St André où les propriétaires sont exploitants et </a:t>
            </a:r>
            <a:r>
              <a:rPr lang="fr-FR" sz="1200" dirty="0" smtClean="0">
                <a:latin typeface="Comic Sans MS" pitchFamily="66" charset="0"/>
              </a:rPr>
              <a:t>habitants de </a:t>
            </a:r>
            <a:r>
              <a:rPr lang="fr-FR" sz="1200" dirty="0">
                <a:latin typeface="Comic Sans MS" pitchFamily="66" charset="0"/>
              </a:rPr>
              <a:t>la paroisse</a:t>
            </a:r>
            <a:r>
              <a:rPr lang="fr-FR" sz="1200" dirty="0" smtClean="0">
                <a:latin typeface="Comic Sans MS" pitchFamily="66" charset="0"/>
              </a:rPr>
              <a:t>.</a:t>
            </a:r>
          </a:p>
          <a:p>
            <a:pPr algn="just"/>
            <a:endParaRPr lang="fr-FR" sz="1200" dirty="0" smtClean="0">
              <a:latin typeface="Comic Sans MS" pitchFamily="66" charset="0"/>
            </a:endParaRPr>
          </a:p>
          <a:p>
            <a:pPr algn="just"/>
            <a:r>
              <a:rPr lang="fr-FR" sz="1200" dirty="0" smtClean="0">
                <a:latin typeface="Comic Sans MS" pitchFamily="66" charset="0"/>
              </a:rPr>
              <a:t>Conclusion</a:t>
            </a:r>
          </a:p>
          <a:p>
            <a:pPr algn="just"/>
            <a:r>
              <a:rPr lang="fr-FR" sz="1200" dirty="0" smtClean="0">
                <a:latin typeface="Comic Sans MS" pitchFamily="66" charset="0"/>
              </a:rPr>
              <a:t>St André et </a:t>
            </a:r>
            <a:r>
              <a:rPr lang="fr-FR" sz="1200" dirty="0" err="1" smtClean="0">
                <a:latin typeface="Comic Sans MS" pitchFamily="66" charset="0"/>
              </a:rPr>
              <a:t>Chadouillet</a:t>
            </a:r>
            <a:r>
              <a:rPr lang="fr-FR" sz="1200" dirty="0" smtClean="0">
                <a:latin typeface="Comic Sans MS" pitchFamily="66" charset="0"/>
              </a:rPr>
              <a:t> concentrent les plus hauts revenus alors que les « poches de pauvreté » se situent à Pierregras ( Mas du </a:t>
            </a:r>
            <a:r>
              <a:rPr lang="fr-FR" sz="1200" dirty="0" err="1" smtClean="0">
                <a:latin typeface="Comic Sans MS" pitchFamily="66" charset="0"/>
              </a:rPr>
              <a:t>Champellou</a:t>
            </a:r>
            <a:r>
              <a:rPr lang="fr-FR" sz="1200" dirty="0" smtClean="0">
                <a:latin typeface="Comic Sans MS" pitchFamily="66" charset="0"/>
              </a:rPr>
              <a:t>) et </a:t>
            </a:r>
            <a:r>
              <a:rPr lang="fr-FR" sz="1200" dirty="0" err="1" smtClean="0">
                <a:latin typeface="Comic Sans MS" pitchFamily="66" charset="0"/>
              </a:rPr>
              <a:t>Chazelles</a:t>
            </a:r>
            <a:r>
              <a:rPr lang="fr-FR" sz="1200" dirty="0" smtClean="0">
                <a:latin typeface="Comic Sans MS" pitchFamily="66" charset="0"/>
              </a:rPr>
              <a:t> ; Lacroix et </a:t>
            </a:r>
            <a:r>
              <a:rPr lang="fr-FR" sz="1200" dirty="0" err="1" smtClean="0">
                <a:latin typeface="Comic Sans MS" pitchFamily="66" charset="0"/>
              </a:rPr>
              <a:t>Clairac</a:t>
            </a:r>
            <a:r>
              <a:rPr lang="fr-FR" sz="1200" dirty="0" smtClean="0">
                <a:latin typeface="Comic Sans MS" pitchFamily="66" charset="0"/>
              </a:rPr>
              <a:t> présentent un aspect original avec deux grands propriétaires absentéistes ( Roussel et Velay) et un nouveau venu au début des années 1760 (</a:t>
            </a:r>
            <a:r>
              <a:rPr lang="fr-FR" sz="1200" dirty="0" err="1" smtClean="0">
                <a:latin typeface="Comic Sans MS" pitchFamily="66" charset="0"/>
              </a:rPr>
              <a:t>Desboullet</a:t>
            </a:r>
            <a:r>
              <a:rPr lang="fr-FR" sz="1200" dirty="0" smtClean="0">
                <a:latin typeface="Comic Sans MS" pitchFamily="66" charset="0"/>
              </a:rPr>
              <a:t> par son mariage avec l’importante famille Delacroix) et sans doute les </a:t>
            </a:r>
            <a:r>
              <a:rPr lang="fr-FR" sz="1200" dirty="0" err="1" smtClean="0">
                <a:latin typeface="Comic Sans MS" pitchFamily="66" charset="0"/>
              </a:rPr>
              <a:t>Thoulouze</a:t>
            </a:r>
            <a:r>
              <a:rPr lang="fr-FR" sz="1200" dirty="0" smtClean="0">
                <a:latin typeface="Comic Sans MS" pitchFamily="66" charset="0"/>
              </a:rPr>
              <a:t> ( dont la fiche des propriétés de 1793 est manquante)..</a:t>
            </a:r>
            <a:endParaRPr lang="fr-FR" sz="1200" dirty="0">
              <a:latin typeface="Comic Sans MS" pitchFamily="66" charset="0"/>
            </a:endParaRPr>
          </a:p>
          <a:p>
            <a:pPr algn="just"/>
            <a:endParaRPr lang="fr-FR" sz="1000" baseline="30000" dirty="0" smtClean="0">
              <a:latin typeface="Comic Sans MS" pitchFamily="66" charset="0"/>
            </a:endParaRPr>
          </a:p>
          <a:p>
            <a:pPr algn="just"/>
            <a:r>
              <a:rPr lang="fr-FR" sz="1000" baseline="30000" dirty="0" smtClean="0">
                <a:latin typeface="Comic Sans MS" pitchFamily="66" charset="0"/>
              </a:rPr>
              <a:t>*1 </a:t>
            </a:r>
            <a:r>
              <a:rPr lang="fr-FR" sz="1000" dirty="0" err="1" smtClean="0">
                <a:latin typeface="Comic Sans MS" pitchFamily="66" charset="0"/>
              </a:rPr>
              <a:t>Chadouillet</a:t>
            </a:r>
            <a:r>
              <a:rPr lang="fr-FR" sz="1000" dirty="0">
                <a:latin typeface="Comic Sans MS" pitchFamily="66" charset="0"/>
              </a:rPr>
              <a:t>: six artisans boutiquiers dans l’état des propriétés  plus trois dans </a:t>
            </a:r>
            <a:r>
              <a:rPr lang="fr-FR" sz="1000" dirty="0" smtClean="0">
                <a:latin typeface="Comic Sans MS" pitchFamily="66" charset="0"/>
              </a:rPr>
              <a:t>registres</a:t>
            </a:r>
          </a:p>
          <a:p>
            <a:pPr algn="just"/>
            <a:r>
              <a:rPr lang="fr-FR" sz="1000" dirty="0" smtClean="0">
                <a:latin typeface="Comic Sans MS" pitchFamily="66" charset="0"/>
              </a:rPr>
              <a:t> </a:t>
            </a:r>
            <a:r>
              <a:rPr lang="fr-FR" sz="1000" dirty="0">
                <a:latin typeface="Comic Sans MS" pitchFamily="66" charset="0"/>
              </a:rPr>
              <a:t>paroissiaux et l’état civil</a:t>
            </a:r>
          </a:p>
          <a:p>
            <a:pPr algn="just"/>
            <a:r>
              <a:rPr lang="fr-FR" sz="1000" baseline="30000" dirty="0">
                <a:latin typeface="Comic Sans MS" pitchFamily="66" charset="0"/>
              </a:rPr>
              <a:t>*2 </a:t>
            </a:r>
            <a:r>
              <a:rPr lang="fr-FR" sz="1000" dirty="0">
                <a:latin typeface="Comic Sans MS" pitchFamily="66" charset="0"/>
              </a:rPr>
              <a:t>il faut 20 sols pour faire une livre</a:t>
            </a:r>
          </a:p>
          <a:p>
            <a:pPr algn="just"/>
            <a:endParaRPr lang="fr-FR" sz="1000" dirty="0">
              <a:latin typeface="Comic Sans MS" pitchFamily="66" charset="0"/>
            </a:endParaRPr>
          </a:p>
        </p:txBody>
      </p:sp>
    </p:spTree>
    <p:extLst>
      <p:ext uri="{BB962C8B-B14F-4D97-AF65-F5344CB8AC3E}">
        <p14:creationId xmlns:p14="http://schemas.microsoft.com/office/powerpoint/2010/main" val="1242496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FF42DF-82A7-4623-8844-46488C73A759}" type="slidenum">
              <a:rPr lang="fr-FR" b="1" smtClean="0">
                <a:solidFill>
                  <a:schemeClr val="tx1"/>
                </a:solidFill>
                <a:latin typeface="Comic Sans MS" pitchFamily="66" charset="0"/>
              </a:rPr>
              <a:pPr/>
              <a:t>34</a:t>
            </a:fld>
            <a:endParaRPr lang="fr-FR" b="1" dirty="0">
              <a:solidFill>
                <a:schemeClr val="tx1"/>
              </a:solidFill>
              <a:latin typeface="Comic Sans MS" pitchFamily="66" charset="0"/>
            </a:endParaRPr>
          </a:p>
        </p:txBody>
      </p:sp>
      <p:sp>
        <p:nvSpPr>
          <p:cNvPr id="3" name="ZoneTexte 2"/>
          <p:cNvSpPr txBox="1"/>
          <p:nvPr/>
        </p:nvSpPr>
        <p:spPr>
          <a:xfrm>
            <a:off x="548680" y="251520"/>
            <a:ext cx="6309320" cy="3785652"/>
          </a:xfrm>
          <a:prstGeom prst="rect">
            <a:avLst/>
          </a:prstGeom>
          <a:noFill/>
        </p:spPr>
        <p:txBody>
          <a:bodyPr wrap="square" rtlCol="0">
            <a:spAutoFit/>
          </a:bodyPr>
          <a:lstStyle/>
          <a:p>
            <a:pPr algn="just"/>
            <a:r>
              <a:rPr lang="fr-FR" sz="1200" b="1" dirty="0" smtClean="0">
                <a:latin typeface="Comic Sans MS" pitchFamily="66" charset="0"/>
              </a:rPr>
              <a:t>Conclusion</a:t>
            </a:r>
          </a:p>
          <a:p>
            <a:pPr algn="just"/>
            <a:r>
              <a:rPr lang="fr-FR" sz="1200" dirty="0" smtClean="0">
                <a:latin typeface="Comic Sans MS" pitchFamily="66" charset="0"/>
              </a:rPr>
              <a:t>Les activités économiques faisaient apparaitre une agriculture et un artisanat à but d’autoconsommation dans le village et le début du développement d’une agriculture, artisanat et manufacture insérés dans un commerce régional.</a:t>
            </a:r>
          </a:p>
          <a:p>
            <a:pPr algn="just"/>
            <a:r>
              <a:rPr lang="fr-FR" sz="1200" dirty="0" smtClean="0">
                <a:latin typeface="Comic Sans MS" pitchFamily="66" charset="0"/>
              </a:rPr>
              <a:t>Ces activités permettent de différencier des groupes sociaux inégaux  : une majorité de paysans, artisans aux revenus faibles ou moyens  vivant largement en autosubsistance dans leur communauté et d’autre part des propriétaires aisés qui peuvent se dégager  des contraintes de la seule autosubsistance et développer des activités plus lucratives. En effet, si la soie mobilise de nombreux cultivateurs du village, seuls les plus grands propriétaires possèdent des magnaneries et non de simples chambres, ce sont parfois  eux qui vendent les fils de soie des petits cultivateurs ( </a:t>
            </a:r>
            <a:r>
              <a:rPr lang="fr-FR" sz="1200" dirty="0" err="1" smtClean="0">
                <a:latin typeface="Comic Sans MS" panose="030F0702030302020204" pitchFamily="66" charset="0"/>
              </a:rPr>
              <a:t>cf</a:t>
            </a:r>
            <a:r>
              <a:rPr lang="fr-FR" sz="1200" dirty="0" smtClean="0">
                <a:latin typeface="Comic Sans MS" pitchFamily="66" charset="0"/>
              </a:rPr>
              <a:t> Graffand) ou de laine ( Graffand ou Dumas, facturier en laine de </a:t>
            </a:r>
            <a:r>
              <a:rPr lang="fr-FR" sz="1200" dirty="0" err="1" smtClean="0">
                <a:latin typeface="Comic Sans MS" panose="030F0702030302020204" pitchFamily="66" charset="0"/>
              </a:rPr>
              <a:t>Chadouillet</a:t>
            </a:r>
            <a:r>
              <a:rPr lang="fr-FR" sz="1200" dirty="0" smtClean="0">
                <a:latin typeface="Comic Sans MS" panose="030F0702030302020204" pitchFamily="66" charset="0"/>
              </a:rPr>
              <a:t>) ou qui possèdent une filature (celle de </a:t>
            </a:r>
            <a:r>
              <a:rPr lang="fr-FR" sz="1200" dirty="0" err="1" smtClean="0">
                <a:latin typeface="Comic Sans MS" panose="030F0702030302020204" pitchFamily="66" charset="0"/>
              </a:rPr>
              <a:t>Boissin</a:t>
            </a:r>
            <a:r>
              <a:rPr lang="fr-FR" sz="1200" dirty="0" smtClean="0">
                <a:latin typeface="Comic Sans MS" panose="030F0702030302020204" pitchFamily="66" charset="0"/>
              </a:rPr>
              <a:t>, probablement pas située à St André); il en est de même pour une culture commerciale de la vigne et pour la verrerie. De plus, leur fréquents métiers annexes, leur niveau d’éducation et leurs réseaux familiaux s’ajoutent à leur commerce pour leur permettre de dépasser l’horizon du village au-delà de leur communauté qui reste la base de la vie économique et sociale de tous les habitants.</a:t>
            </a:r>
          </a:p>
          <a:p>
            <a:pPr algn="just"/>
            <a:endParaRPr lang="fr-FR" sz="1200" b="1" dirty="0" smtClean="0">
              <a:latin typeface="Comic Sans MS" panose="030F0702030302020204" pitchFamily="66" charset="0"/>
            </a:endParaRPr>
          </a:p>
          <a:p>
            <a:pPr algn="just"/>
            <a:endParaRPr lang="fr-FR" sz="12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FF42DF-82A7-4623-8844-46488C73A759}" type="slidenum">
              <a:rPr lang="fr-FR" b="1" smtClean="0">
                <a:solidFill>
                  <a:schemeClr val="tx1"/>
                </a:solidFill>
              </a:rPr>
              <a:pPr/>
              <a:t>35</a:t>
            </a:fld>
            <a:endParaRPr lang="fr-FR" b="1" dirty="0">
              <a:solidFill>
                <a:schemeClr val="tx1"/>
              </a:solidFill>
            </a:endParaRPr>
          </a:p>
        </p:txBody>
      </p:sp>
      <p:sp>
        <p:nvSpPr>
          <p:cNvPr id="4" name="ZoneTexte 3"/>
          <p:cNvSpPr txBox="1"/>
          <p:nvPr/>
        </p:nvSpPr>
        <p:spPr>
          <a:xfrm>
            <a:off x="188640" y="107505"/>
            <a:ext cx="6669360" cy="10895290"/>
          </a:xfrm>
          <a:prstGeom prst="rect">
            <a:avLst/>
          </a:prstGeom>
          <a:noFill/>
        </p:spPr>
        <p:txBody>
          <a:bodyPr wrap="square" rtlCol="0">
            <a:spAutoFit/>
          </a:bodyPr>
          <a:lstStyle/>
          <a:p>
            <a:pPr algn="just"/>
            <a:r>
              <a:rPr lang="fr-FR" sz="1600" b="1" dirty="0">
                <a:solidFill>
                  <a:srgbClr val="FF0000"/>
                </a:solidFill>
                <a:latin typeface="Comic Sans MS" pitchFamily="66" charset="0"/>
              </a:rPr>
              <a:t>III) Communauté et famille, cellules économiques et sociales essentielles</a:t>
            </a:r>
          </a:p>
          <a:p>
            <a:pPr algn="just"/>
            <a:r>
              <a:rPr lang="fr-FR" sz="1200" b="1" dirty="0">
                <a:latin typeface="Comic Sans MS" pitchFamily="66" charset="0"/>
              </a:rPr>
              <a:t> </a:t>
            </a:r>
          </a:p>
          <a:p>
            <a:pPr algn="just"/>
            <a:r>
              <a:rPr lang="fr-FR" sz="1400" b="1" dirty="0">
                <a:solidFill>
                  <a:srgbClr val="00823B"/>
                </a:solidFill>
                <a:latin typeface="Comic Sans MS" pitchFamily="66" charset="0"/>
              </a:rPr>
              <a:t>   A) Communauté à forte cohésion</a:t>
            </a:r>
          </a:p>
          <a:p>
            <a:pPr algn="just"/>
            <a:endParaRPr lang="fr-FR" sz="1400" b="1" dirty="0">
              <a:solidFill>
                <a:srgbClr val="00823B"/>
              </a:solidFill>
              <a:latin typeface="Comic Sans MS" pitchFamily="66" charset="0"/>
            </a:endParaRPr>
          </a:p>
          <a:p>
            <a:pPr marL="228600" indent="-228600" algn="just"/>
            <a:r>
              <a:rPr lang="fr-FR" sz="1200" b="1" dirty="0">
                <a:latin typeface="Comic Sans MS" pitchFamily="66" charset="0"/>
              </a:rPr>
              <a:t>         1) Un terroir et une vie en commun</a:t>
            </a:r>
          </a:p>
          <a:p>
            <a:pPr marL="228600" indent="-228600" algn="just"/>
            <a:endParaRPr lang="fr-FR" sz="1200" b="1" dirty="0">
              <a:latin typeface="Comic Sans MS" pitchFamily="66" charset="0"/>
            </a:endParaRPr>
          </a:p>
          <a:p>
            <a:pPr algn="just"/>
            <a:r>
              <a:rPr lang="fr-FR" sz="1200" dirty="0">
                <a:latin typeface="Comic Sans MS" pitchFamily="66" charset="0"/>
              </a:rPr>
              <a:t>   </a:t>
            </a:r>
            <a:r>
              <a:rPr lang="fr-FR" sz="1200" b="1" dirty="0">
                <a:latin typeface="Comic Sans MS" pitchFamily="66" charset="0"/>
              </a:rPr>
              <a:t>Le terroir </a:t>
            </a:r>
            <a:r>
              <a:rPr lang="fr-FR" sz="1200" dirty="0">
                <a:latin typeface="Comic Sans MS" pitchFamily="66" charset="0"/>
              </a:rPr>
              <a:t>est essentiellement approprié par les habitants de la paroisse. La municipalité se plaint régulièrement de ne pas avoir de biens communaux sur le </a:t>
            </a:r>
            <a:r>
              <a:rPr lang="fr-FR" sz="1200" dirty="0" smtClean="0">
                <a:latin typeface="Comic Sans MS" pitchFamily="66" charset="0"/>
              </a:rPr>
              <a:t>terroir de </a:t>
            </a:r>
            <a:r>
              <a:rPr lang="fr-FR" sz="1200" dirty="0">
                <a:latin typeface="Comic Sans MS" pitchFamily="66" charset="0"/>
              </a:rPr>
              <a:t>St </a:t>
            </a:r>
            <a:r>
              <a:rPr lang="fr-FR" sz="1200" dirty="0" smtClean="0">
                <a:latin typeface="Comic Sans MS" pitchFamily="66" charset="0"/>
              </a:rPr>
              <a:t>André: ces  biens lui auraient procuré </a:t>
            </a:r>
            <a:r>
              <a:rPr lang="fr-FR" sz="1200" dirty="0">
                <a:latin typeface="Comic Sans MS" pitchFamily="66" charset="0"/>
              </a:rPr>
              <a:t>des ressources </a:t>
            </a:r>
            <a:r>
              <a:rPr lang="fr-FR" sz="1200" dirty="0" smtClean="0">
                <a:latin typeface="Comic Sans MS" pitchFamily="66" charset="0"/>
              </a:rPr>
              <a:t>et auraient fourni </a:t>
            </a:r>
            <a:r>
              <a:rPr lang="fr-FR" sz="1200" dirty="0">
                <a:latin typeface="Comic Sans MS" pitchFamily="66" charset="0"/>
              </a:rPr>
              <a:t>bois et pacage à tous les </a:t>
            </a:r>
            <a:r>
              <a:rPr lang="fr-FR" sz="1200" dirty="0" smtClean="0">
                <a:latin typeface="Comic Sans MS" pitchFamily="66" charset="0"/>
              </a:rPr>
              <a:t>habitants, </a:t>
            </a:r>
            <a:r>
              <a:rPr lang="fr-FR" sz="1200" dirty="0">
                <a:latin typeface="Comic Sans MS" pitchFamily="66" charset="0"/>
              </a:rPr>
              <a:t>notamment aux plus pauvres manquant de </a:t>
            </a:r>
            <a:r>
              <a:rPr lang="fr-FR" sz="1200" dirty="0" smtClean="0">
                <a:latin typeface="Comic Sans MS" pitchFamily="66" charset="0"/>
              </a:rPr>
              <a:t>terres. </a:t>
            </a:r>
            <a:r>
              <a:rPr lang="fr-FR" sz="1200" dirty="0">
                <a:latin typeface="Comic Sans MS" pitchFamily="66" charset="0"/>
              </a:rPr>
              <a:t>E</a:t>
            </a:r>
            <a:r>
              <a:rPr lang="fr-FR" sz="1200" dirty="0" smtClean="0">
                <a:latin typeface="Comic Sans MS" pitchFamily="66" charset="0"/>
              </a:rPr>
              <a:t>n effet, </a:t>
            </a:r>
            <a:r>
              <a:rPr lang="fr-FR" sz="1200" dirty="0">
                <a:latin typeface="Comic Sans MS" pitchFamily="66" charset="0"/>
              </a:rPr>
              <a:t>il existe bien des terres communales au Bois de </a:t>
            </a:r>
            <a:r>
              <a:rPr lang="fr-FR" sz="1200" dirty="0" err="1">
                <a:latin typeface="Comic Sans MS" pitchFamily="66" charset="0"/>
              </a:rPr>
              <a:t>Cauvel</a:t>
            </a:r>
            <a:r>
              <a:rPr lang="fr-FR" sz="1200" dirty="0">
                <a:latin typeface="Comic Sans MS" pitchFamily="66" charset="0"/>
              </a:rPr>
              <a:t>, mais elles sont indivises entre St André et St Sauveur; elles font l’objet de conflits récurrents entre les deux paroisses ; lors du laborieux partage au XIX</a:t>
            </a:r>
            <a:r>
              <a:rPr lang="fr-FR" sz="1200" baseline="30000" dirty="0">
                <a:latin typeface="Comic Sans MS" pitchFamily="66" charset="0"/>
              </a:rPr>
              <a:t>ème</a:t>
            </a:r>
            <a:r>
              <a:rPr lang="fr-FR" sz="1200" dirty="0">
                <a:latin typeface="Comic Sans MS" pitchFamily="66" charset="0"/>
              </a:rPr>
              <a:t>, St Sauveur accuse les paysans de St André de passer au-delà de ces terres </a:t>
            </a:r>
            <a:r>
              <a:rPr lang="fr-FR" sz="1200" dirty="0" smtClean="0">
                <a:latin typeface="Comic Sans MS" pitchFamily="66" charset="0"/>
              </a:rPr>
              <a:t>de </a:t>
            </a:r>
            <a:r>
              <a:rPr lang="fr-FR" sz="1200" dirty="0" err="1" smtClean="0">
                <a:latin typeface="Comic Sans MS" pitchFamily="66" charset="0"/>
              </a:rPr>
              <a:t>Cauvel</a:t>
            </a:r>
            <a:r>
              <a:rPr lang="fr-FR" sz="1200" dirty="0" smtClean="0">
                <a:latin typeface="Comic Sans MS" pitchFamily="66" charset="0"/>
              </a:rPr>
              <a:t> pour atteindre «</a:t>
            </a:r>
            <a:r>
              <a:rPr lang="fr-FR" sz="1200" dirty="0">
                <a:latin typeface="Comic Sans MS" pitchFamily="66" charset="0"/>
              </a:rPr>
              <a:t> le Grand Bois » </a:t>
            </a:r>
            <a:r>
              <a:rPr lang="fr-FR" sz="1200" dirty="0" smtClean="0">
                <a:latin typeface="Comic Sans MS" pitchFamily="66" charset="0"/>
              </a:rPr>
              <a:t>dans leur paroisse pour </a:t>
            </a:r>
            <a:r>
              <a:rPr lang="fr-FR" sz="1200" dirty="0">
                <a:latin typeface="Comic Sans MS" pitchFamily="66" charset="0"/>
              </a:rPr>
              <a:t>y faire paître leurs bêtes et </a:t>
            </a:r>
            <a:r>
              <a:rPr lang="fr-FR" sz="1200" dirty="0" smtClean="0">
                <a:latin typeface="Comic Sans MS" pitchFamily="66" charset="0"/>
              </a:rPr>
              <a:t>d’ailleurs «</a:t>
            </a:r>
            <a:r>
              <a:rPr lang="fr-FR" sz="1200" dirty="0">
                <a:latin typeface="Comic Sans MS" pitchFamily="66" charset="0"/>
              </a:rPr>
              <a:t> St André a toujours cherché les moyens de détruire nos bois communaux </a:t>
            </a:r>
            <a:r>
              <a:rPr lang="fr-FR" sz="1200" dirty="0" smtClean="0">
                <a:latin typeface="Comic Sans MS" pitchFamily="66" charset="0"/>
              </a:rPr>
              <a:t>». </a:t>
            </a:r>
            <a:r>
              <a:rPr lang="fr-FR" sz="1200" dirty="0">
                <a:latin typeface="Comic Sans MS" pitchFamily="66" charset="0"/>
              </a:rPr>
              <a:t>A son tour, St André dénonce des coupes de bois à </a:t>
            </a:r>
            <a:r>
              <a:rPr lang="fr-FR" sz="1200" dirty="0" err="1">
                <a:latin typeface="Comic Sans MS" pitchFamily="66" charset="0"/>
              </a:rPr>
              <a:t>Cauvel</a:t>
            </a:r>
            <a:r>
              <a:rPr lang="fr-FR" sz="1200" dirty="0">
                <a:latin typeface="Comic Sans MS" pitchFamily="66" charset="0"/>
              </a:rPr>
              <a:t> faites par St Sauveur et réclame le partage du fruit de la vente du bois.. Faute de communaux, les protestations de la municipalité de St André contre les animaux </a:t>
            </a:r>
            <a:r>
              <a:rPr lang="fr-FR" sz="1200" dirty="0" smtClean="0">
                <a:latin typeface="Comic Sans MS" pitchFamily="66" charset="0"/>
              </a:rPr>
              <a:t>divaguant </a:t>
            </a:r>
            <a:r>
              <a:rPr lang="fr-FR" sz="1200" dirty="0">
                <a:latin typeface="Comic Sans MS" pitchFamily="66" charset="0"/>
              </a:rPr>
              <a:t>et, on l’a vu, celles de St Sauveur contre les pacages « sauvages » des habitants de St André hors de chez </a:t>
            </a:r>
            <a:r>
              <a:rPr lang="fr-FR" sz="1200" dirty="0" smtClean="0">
                <a:latin typeface="Comic Sans MS" pitchFamily="66" charset="0"/>
              </a:rPr>
              <a:t>eux, </a:t>
            </a:r>
            <a:r>
              <a:rPr lang="fr-FR" sz="1200" dirty="0">
                <a:latin typeface="Comic Sans MS" pitchFamily="66" charset="0"/>
              </a:rPr>
              <a:t>laissent penser que la pratique de la vaine pâture</a:t>
            </a:r>
            <a:r>
              <a:rPr lang="fr-FR" sz="1200" baseline="30000" dirty="0">
                <a:latin typeface="Comic Sans MS" pitchFamily="66" charset="0"/>
              </a:rPr>
              <a:t>*1 </a:t>
            </a:r>
            <a:r>
              <a:rPr lang="fr-FR" sz="1200" dirty="0">
                <a:latin typeface="Comic Sans MS" pitchFamily="66" charset="0"/>
              </a:rPr>
              <a:t>était fréquente et en partie tolérée par la communauté.</a:t>
            </a:r>
          </a:p>
          <a:p>
            <a:pPr algn="just"/>
            <a:r>
              <a:rPr lang="fr-FR" sz="1200" dirty="0" smtClean="0">
                <a:latin typeface="Comic Sans MS" pitchFamily="66" charset="0"/>
              </a:rPr>
              <a:t>Quelques </a:t>
            </a:r>
            <a:r>
              <a:rPr lang="fr-FR" sz="1200" dirty="0">
                <a:latin typeface="Comic Sans MS" pitchFamily="66" charset="0"/>
              </a:rPr>
              <a:t>propriétaires d’autres communes possèdent des terres mais elles sont situées aux marges du terroir de St André et ne sont que le prolongement de leurs propriétés dans leur paroisse </a:t>
            </a:r>
            <a:r>
              <a:rPr lang="fr-FR" sz="1200" dirty="0" smtClean="0">
                <a:latin typeface="Comic Sans MS" pitchFamily="66" charset="0"/>
              </a:rPr>
              <a:t>: </a:t>
            </a:r>
            <a:r>
              <a:rPr lang="fr-FR" sz="1200" dirty="0">
                <a:latin typeface="Comic Sans MS" pitchFamily="66" charset="0"/>
              </a:rPr>
              <a:t>ainsi des habitants de St Sauveur possèdent des biens au </a:t>
            </a:r>
            <a:r>
              <a:rPr lang="fr-FR" sz="1200" dirty="0" err="1">
                <a:latin typeface="Comic Sans MS" pitchFamily="66" charset="0"/>
              </a:rPr>
              <a:t>Champaras</a:t>
            </a:r>
            <a:r>
              <a:rPr lang="fr-FR" sz="1200" dirty="0">
                <a:latin typeface="Comic Sans MS" pitchFamily="66" charset="0"/>
              </a:rPr>
              <a:t>, ceux de Beaulieu </a:t>
            </a:r>
            <a:r>
              <a:rPr lang="fr-FR" sz="1200" dirty="0" smtClean="0">
                <a:latin typeface="Comic Sans MS" pitchFamily="66" charset="0"/>
              </a:rPr>
              <a:t>à la limite Nord de la paroisse; elles </a:t>
            </a:r>
            <a:r>
              <a:rPr lang="fr-FR" sz="1200" dirty="0">
                <a:latin typeface="Comic Sans MS" pitchFamily="66" charset="0"/>
              </a:rPr>
              <a:t>n’entament pas réellement le terroir homogène des habitants de St André. De </a:t>
            </a:r>
            <a:r>
              <a:rPr lang="fr-FR" sz="1200" dirty="0" smtClean="0">
                <a:latin typeface="Comic Sans MS" pitchFamily="66" charset="0"/>
              </a:rPr>
              <a:t>plus, </a:t>
            </a:r>
            <a:r>
              <a:rPr lang="fr-FR" sz="1200" dirty="0">
                <a:latin typeface="Comic Sans MS" pitchFamily="66" charset="0"/>
              </a:rPr>
              <a:t>seuls deux propriétaires de Lacroix, le prieur Roussel et Joseph Velay, sont absentéistes ne  créent pas un « vide » important dans le territoire de la communauté. Un maillage serré de petits </a:t>
            </a:r>
            <a:r>
              <a:rPr lang="fr-FR" sz="1200" dirty="0" smtClean="0">
                <a:latin typeface="Comic Sans MS" pitchFamily="66" charset="0"/>
              </a:rPr>
              <a:t>chemins fréquemment parcourus par des cultivateurs aux terres dispersées,  relient entre eux </a:t>
            </a:r>
            <a:r>
              <a:rPr lang="fr-FR" sz="1200" dirty="0">
                <a:latin typeface="Comic Sans MS" pitchFamily="66" charset="0"/>
              </a:rPr>
              <a:t>tous les espaces de la communauté.</a:t>
            </a:r>
          </a:p>
          <a:p>
            <a:pPr algn="just"/>
            <a:r>
              <a:rPr lang="fr-FR" sz="1200" dirty="0">
                <a:latin typeface="Comic Sans MS" pitchFamily="66" charset="0"/>
              </a:rPr>
              <a:t>		</a:t>
            </a:r>
          </a:p>
          <a:p>
            <a:pPr algn="just"/>
            <a:r>
              <a:rPr lang="fr-FR" sz="1200" dirty="0">
                <a:latin typeface="Comic Sans MS" pitchFamily="66" charset="0"/>
              </a:rPr>
              <a:t>   </a:t>
            </a:r>
            <a:r>
              <a:rPr lang="fr-FR" sz="1200" b="1" dirty="0">
                <a:latin typeface="Comic Sans MS" pitchFamily="66" charset="0"/>
              </a:rPr>
              <a:t>Dans la vie quotidienne</a:t>
            </a:r>
            <a:r>
              <a:rPr lang="fr-FR" sz="1200" dirty="0">
                <a:latin typeface="Comic Sans MS" pitchFamily="66" charset="0"/>
              </a:rPr>
              <a:t>, les  habitants se rassemblaient pour cuire le pain dans les fours communs, se </a:t>
            </a:r>
            <a:r>
              <a:rPr lang="fr-FR" sz="1200" dirty="0" smtClean="0">
                <a:latin typeface="Comic Sans MS" pitchFamily="66" charset="0"/>
              </a:rPr>
              <a:t>rejoignaient </a:t>
            </a:r>
            <a:r>
              <a:rPr lang="fr-FR" sz="1200" dirty="0">
                <a:latin typeface="Comic Sans MS" pitchFamily="66" charset="0"/>
              </a:rPr>
              <a:t>sur les places, sur les bancs de pierre nombreux devant les maisons; les cortèges </a:t>
            </a:r>
            <a:r>
              <a:rPr lang="fr-FR" sz="1200" dirty="0" smtClean="0">
                <a:latin typeface="Comic Sans MS" pitchFamily="66" charset="0"/>
              </a:rPr>
              <a:t>des baptêmes</a:t>
            </a:r>
            <a:r>
              <a:rPr lang="fr-FR" sz="1200" dirty="0">
                <a:latin typeface="Comic Sans MS" pitchFamily="66" charset="0"/>
              </a:rPr>
              <a:t>,  mariages, décès </a:t>
            </a:r>
            <a:r>
              <a:rPr lang="fr-FR" sz="1200" dirty="0" smtClean="0">
                <a:latin typeface="Comic Sans MS" pitchFamily="66" charset="0"/>
              </a:rPr>
              <a:t>étaient </a:t>
            </a:r>
            <a:r>
              <a:rPr lang="fr-FR" sz="1200" dirty="0">
                <a:latin typeface="Comic Sans MS" pitchFamily="66" charset="0"/>
              </a:rPr>
              <a:t>suivis par  une grande partie de la communauté au-delà de la famille et </a:t>
            </a:r>
            <a:r>
              <a:rPr lang="fr-FR" sz="1200" dirty="0" smtClean="0">
                <a:latin typeface="Comic Sans MS" pitchFamily="66" charset="0"/>
              </a:rPr>
              <a:t>amis… La </a:t>
            </a:r>
            <a:r>
              <a:rPr lang="fr-FR" sz="1200" dirty="0">
                <a:latin typeface="Comic Sans MS" pitchFamily="66" charset="0"/>
              </a:rPr>
              <a:t>pratique religieuse catholique </a:t>
            </a:r>
            <a:r>
              <a:rPr lang="fr-FR" sz="1200" dirty="0" smtClean="0">
                <a:latin typeface="Comic Sans MS" pitchFamily="66" charset="0"/>
              </a:rPr>
              <a:t>commune (peu ou pas de protestants à St André) rassemble </a:t>
            </a:r>
            <a:r>
              <a:rPr lang="fr-FR" sz="1200" dirty="0">
                <a:latin typeface="Comic Sans MS" pitchFamily="66" charset="0"/>
              </a:rPr>
              <a:t>tous les paroissiens lors des nombreuses cérémonies religieuses: messes, vêpres, fêtes et processions; au moment de la mort, chaque individu pense à sa communauté: il </a:t>
            </a:r>
            <a:r>
              <a:rPr lang="fr-FR" sz="1200" dirty="0" smtClean="0">
                <a:latin typeface="Comic Sans MS" pitchFamily="66" charset="0"/>
              </a:rPr>
              <a:t>prévoit </a:t>
            </a:r>
            <a:r>
              <a:rPr lang="fr-FR" sz="1200" dirty="0">
                <a:latin typeface="Comic Sans MS" pitchFamily="66" charset="0"/>
              </a:rPr>
              <a:t>dans son testament un don aux pauvres et lorsque est infligée une amende à un habitant de St André, son produit bénéficie aux </a:t>
            </a:r>
            <a:r>
              <a:rPr lang="fr-FR" sz="1200" dirty="0" smtClean="0">
                <a:latin typeface="Comic Sans MS" pitchFamily="66" charset="0"/>
              </a:rPr>
              <a:t>pauvres de la paroisse.</a:t>
            </a:r>
          </a:p>
          <a:p>
            <a:pPr algn="just"/>
            <a:endParaRPr lang="fr-FR" sz="1200" dirty="0" smtClean="0">
              <a:latin typeface="Comic Sans MS" pitchFamily="66" charset="0"/>
            </a:endParaRPr>
          </a:p>
          <a:p>
            <a:pPr algn="just"/>
            <a:endParaRPr lang="fr-FR" sz="1200" dirty="0">
              <a:latin typeface="Comic Sans MS" pitchFamily="66" charset="0"/>
            </a:endParaRPr>
          </a:p>
          <a:p>
            <a:pPr algn="just"/>
            <a:r>
              <a:rPr lang="fr-FR" sz="1000" dirty="0" smtClean="0">
                <a:solidFill>
                  <a:prstClr val="black"/>
                </a:solidFill>
                <a:latin typeface="Comic Sans MS" pitchFamily="66" charset="0"/>
              </a:rPr>
              <a:t>*</a:t>
            </a:r>
            <a:r>
              <a:rPr lang="fr-FR" sz="1000" baseline="30000" dirty="0">
                <a:solidFill>
                  <a:prstClr val="black"/>
                </a:solidFill>
                <a:latin typeface="Comic Sans MS" pitchFamily="66" charset="0"/>
              </a:rPr>
              <a:t>1 </a:t>
            </a:r>
            <a:r>
              <a:rPr lang="fr-FR" sz="1000" dirty="0" smtClean="0">
                <a:solidFill>
                  <a:prstClr val="black"/>
                </a:solidFill>
                <a:latin typeface="Comic Sans MS" pitchFamily="66" charset="0"/>
              </a:rPr>
              <a:t> </a:t>
            </a:r>
            <a:r>
              <a:rPr lang="fr-FR" sz="1000" dirty="0" smtClean="0">
                <a:solidFill>
                  <a:prstClr val="black"/>
                </a:solidFill>
              </a:rPr>
              <a:t>l</a:t>
            </a:r>
            <a:r>
              <a:rPr lang="fr-FR" sz="1000" dirty="0" smtClean="0">
                <a:solidFill>
                  <a:prstClr val="black"/>
                </a:solidFill>
                <a:latin typeface="Comic Sans MS" pitchFamily="66" charset="0"/>
              </a:rPr>
              <a:t>a </a:t>
            </a:r>
            <a:r>
              <a:rPr lang="fr-FR" sz="1000" b="1" dirty="0">
                <a:solidFill>
                  <a:prstClr val="black"/>
                </a:solidFill>
                <a:latin typeface="Comic Sans MS" pitchFamily="66" charset="0"/>
              </a:rPr>
              <a:t>vaine pâture</a:t>
            </a:r>
            <a:r>
              <a:rPr lang="fr-FR" sz="1000" dirty="0">
                <a:solidFill>
                  <a:prstClr val="black"/>
                </a:solidFill>
                <a:latin typeface="Comic Sans MS" pitchFamily="66" charset="0"/>
              </a:rPr>
              <a:t> est un droit d'usage qui permet de faire paître gratuitement son bétail en dehors de ses terres, dans les bords des chemins, les friches, les terres nues de leurs cultures,  et aussi sur l'ensemble des terres, après la récolte. Elle permet notamment aux plus pauvres de pouvoir nourrir quelques bêtes..</a:t>
            </a: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a:p>
            <a:pPr algn="just"/>
            <a:r>
              <a:rPr lang="fr-FR" sz="1200" dirty="0">
                <a:latin typeface="Comic Sans MS" pitchFamily="66" charset="0"/>
              </a:rPr>
              <a:t>	</a:t>
            </a:r>
          </a:p>
          <a:p>
            <a:pPr algn="just"/>
            <a:endParaRPr lang="fr-FR" sz="1200" dirty="0">
              <a:latin typeface="Comic Sans MS" pitchFamily="66" charset="0"/>
            </a:endParaRPr>
          </a:p>
          <a:p>
            <a:pPr algn="just"/>
            <a:endParaRPr lang="fr-FR" sz="1200" dirty="0">
              <a:latin typeface="Comic Sans MS" pitchFamily="66" charset="0"/>
            </a:endParaRPr>
          </a:p>
          <a:p>
            <a:pPr algn="just"/>
            <a:endParaRPr lang="fr-FR" sz="1200" dirty="0">
              <a:latin typeface="Comic Sans MS" pitchFamily="66"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00042" y="179512"/>
            <a:ext cx="6357958" cy="19666922"/>
          </a:xfrm>
          <a:prstGeom prst="rect">
            <a:avLst/>
          </a:prstGeom>
          <a:noFill/>
        </p:spPr>
        <p:txBody>
          <a:bodyPr wrap="square" rtlCol="0">
            <a:spAutoFit/>
          </a:bodyPr>
          <a:lstStyle/>
          <a:p>
            <a:pPr algn="just"/>
            <a:r>
              <a:rPr lang="fr-FR" sz="1200" dirty="0" smtClean="0">
                <a:latin typeface="Comic Sans MS" pitchFamily="66" charset="0"/>
              </a:rPr>
              <a:t>    Les travaux des champs requérait une main d’œuvre plus importante que celle de la famille; l’</a:t>
            </a:r>
            <a:r>
              <a:rPr lang="fr-FR" sz="1200" b="1" dirty="0" smtClean="0">
                <a:latin typeface="Comic Sans MS" pitchFamily="66" charset="0"/>
              </a:rPr>
              <a:t>entraide</a:t>
            </a:r>
            <a:r>
              <a:rPr lang="fr-FR" sz="1200" dirty="0" smtClean="0">
                <a:latin typeface="Comic Sans MS" pitchFamily="66" charset="0"/>
              </a:rPr>
              <a:t> apparait dans l’éducation des vers à soie et aussi  au cours des vendanges : deux hommes Joseph Pascal de 50 ans et Jean Mathieu de 60 ans meurent</a:t>
            </a: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r>
              <a:rPr lang="fr-FR" sz="1200" dirty="0" smtClean="0">
                <a:latin typeface="Comic Sans MS" pitchFamily="66" charset="0"/>
              </a:rPr>
              <a:t>   </a:t>
            </a:r>
          </a:p>
          <a:p>
            <a:pPr algn="just"/>
            <a:r>
              <a:rPr lang="fr-FR" sz="1200" dirty="0" smtClean="0">
                <a:latin typeface="Comic Sans MS" pitchFamily="66" charset="0"/>
              </a:rPr>
              <a:t>   Au gré des héritages, mariages, des terres restent en </a:t>
            </a:r>
            <a:r>
              <a:rPr lang="fr-FR" sz="1200" b="1" dirty="0" smtClean="0">
                <a:latin typeface="Comic Sans MS" pitchFamily="66" charset="0"/>
              </a:rPr>
              <a:t>indivision dans la famille </a:t>
            </a:r>
            <a:r>
              <a:rPr lang="fr-FR" sz="1200" dirty="0" smtClean="0">
                <a:latin typeface="Comic Sans MS" pitchFamily="66" charset="0"/>
              </a:rPr>
              <a:t>. A </a:t>
            </a:r>
            <a:r>
              <a:rPr lang="fr-FR" sz="1200" dirty="0" err="1" smtClean="0">
                <a:latin typeface="Comic Sans MS" pitchFamily="66" charset="0"/>
              </a:rPr>
              <a:t>Chazelles</a:t>
            </a:r>
            <a:r>
              <a:rPr lang="fr-FR" sz="1200" dirty="0" smtClean="0">
                <a:latin typeface="Comic Sans MS" pitchFamily="66" charset="0"/>
              </a:rPr>
              <a:t> Louis Dumas maçon a partagé une partie de ses terres, multipliant les très petites parcelles, avec son gendre Louis </a:t>
            </a:r>
            <a:r>
              <a:rPr lang="fr-FR" sz="1200" dirty="0" err="1" smtClean="0">
                <a:latin typeface="Comic Sans MS" pitchFamily="66" charset="0"/>
              </a:rPr>
              <a:t>Lavie</a:t>
            </a:r>
            <a:r>
              <a:rPr lang="fr-FR" sz="1200" dirty="0" smtClean="0">
                <a:latin typeface="Comic Sans MS" pitchFamily="66" charset="0"/>
              </a:rPr>
              <a:t>  et ils exploitent en commun des indivis</a:t>
            </a:r>
          </a:p>
          <a:p>
            <a:pPr algn="just"/>
            <a:r>
              <a:rPr lang="fr-FR" sz="1200" dirty="0" smtClean="0">
                <a:solidFill>
                  <a:prstClr val="black"/>
                </a:solidFill>
                <a:latin typeface="Comic Sans MS" pitchFamily="66" charset="0"/>
              </a:rPr>
              <a:t>   Apparaissent aussi des </a:t>
            </a:r>
            <a:r>
              <a:rPr lang="fr-FR" sz="1200" b="1" dirty="0" smtClean="0">
                <a:solidFill>
                  <a:prstClr val="black"/>
                </a:solidFill>
                <a:latin typeface="Comic Sans MS" pitchFamily="66" charset="0"/>
              </a:rPr>
              <a:t>terres indivises communes aux habitants d’un hameau </a:t>
            </a:r>
            <a:r>
              <a:rPr lang="fr-FR" sz="1200" dirty="0" smtClean="0">
                <a:solidFill>
                  <a:prstClr val="black"/>
                </a:solidFill>
                <a:latin typeface="Comic Sans MS" pitchFamily="66" charset="0"/>
              </a:rPr>
              <a:t>comme à Lacroix où Antoine Roussel à Lacroix partage une terre </a:t>
            </a:r>
            <a:r>
              <a:rPr lang="fr-FR" sz="1200" dirty="0" err="1" smtClean="0">
                <a:solidFill>
                  <a:prstClr val="black"/>
                </a:solidFill>
                <a:latin typeface="Comic Sans MS" pitchFamily="66" charset="0"/>
              </a:rPr>
              <a:t>herme</a:t>
            </a:r>
            <a:r>
              <a:rPr lang="fr-FR" sz="1200" dirty="0" smtClean="0">
                <a:solidFill>
                  <a:prstClr val="black"/>
                </a:solidFill>
                <a:latin typeface="Comic Sans MS" pitchFamily="66" charset="0"/>
              </a:rPr>
              <a:t> en indivis avec les habitants de Lacroix. A </a:t>
            </a:r>
            <a:r>
              <a:rPr lang="fr-FR" sz="1200" dirty="0" err="1" smtClean="0">
                <a:solidFill>
                  <a:prstClr val="black"/>
                </a:solidFill>
                <a:latin typeface="Comic Sans MS" pitchFamily="66" charset="0"/>
              </a:rPr>
              <a:t>Pierregras</a:t>
            </a:r>
            <a:r>
              <a:rPr lang="fr-FR" sz="1200" dirty="0" smtClean="0">
                <a:solidFill>
                  <a:prstClr val="black"/>
                </a:solidFill>
                <a:latin typeface="Comic Sans MS" pitchFamily="66" charset="0"/>
              </a:rPr>
              <a:t> , le notaire </a:t>
            </a:r>
            <a:r>
              <a:rPr lang="fr-FR" sz="1200" dirty="0" err="1" smtClean="0">
                <a:solidFill>
                  <a:prstClr val="black"/>
                </a:solidFill>
                <a:latin typeface="Comic Sans MS" pitchFamily="66" charset="0"/>
              </a:rPr>
              <a:t>Deslèbres</a:t>
            </a:r>
            <a:r>
              <a:rPr lang="fr-FR" sz="1200" dirty="0" smtClean="0">
                <a:solidFill>
                  <a:prstClr val="black"/>
                </a:solidFill>
                <a:latin typeface="Comic Sans MS" pitchFamily="66" charset="0"/>
              </a:rPr>
              <a:t> partage un </a:t>
            </a:r>
            <a:r>
              <a:rPr lang="fr-FR" sz="1200" dirty="0" err="1" smtClean="0">
                <a:solidFill>
                  <a:prstClr val="black"/>
                </a:solidFill>
                <a:latin typeface="Comic Sans MS" pitchFamily="66" charset="0"/>
              </a:rPr>
              <a:t>hermas</a:t>
            </a:r>
            <a:r>
              <a:rPr lang="fr-FR" sz="1200" dirty="0" smtClean="0">
                <a:solidFill>
                  <a:prstClr val="black"/>
                </a:solidFill>
                <a:latin typeface="Comic Sans MS" pitchFamily="66" charset="0"/>
              </a:rPr>
              <a:t> avec trois autres cultivateurs de ce hameau: André </a:t>
            </a:r>
            <a:r>
              <a:rPr lang="fr-FR" sz="1200" dirty="0" err="1" smtClean="0">
                <a:solidFill>
                  <a:prstClr val="black"/>
                </a:solidFill>
                <a:latin typeface="Comic Sans MS" pitchFamily="66" charset="0"/>
              </a:rPr>
              <a:t>Leyraud</a:t>
            </a:r>
            <a:r>
              <a:rPr lang="fr-FR" sz="1200" dirty="0" smtClean="0">
                <a:solidFill>
                  <a:prstClr val="black"/>
                </a:solidFill>
                <a:latin typeface="Comic Sans MS" pitchFamily="66" charset="0"/>
              </a:rPr>
              <a:t>, Jean Pascal et Jacques Dumas. Autre forme d’association, sur une terre de Roussel, Jacques Dumas plante une vigne en commun avec celui-ci.</a:t>
            </a:r>
          </a:p>
          <a:p>
            <a:pPr lvl="0" algn="just"/>
            <a:endParaRPr lang="fr-FR" sz="1200" dirty="0" smtClean="0">
              <a:solidFill>
                <a:prstClr val="black"/>
              </a:solidFill>
              <a:latin typeface="Comic Sans MS" pitchFamily="66" charset="0"/>
            </a:endParaRPr>
          </a:p>
          <a:p>
            <a:pPr lvl="0" algn="just"/>
            <a:r>
              <a:rPr lang="fr-FR" sz="1200" b="1" dirty="0" smtClean="0">
                <a:solidFill>
                  <a:prstClr val="black"/>
                </a:solidFill>
                <a:latin typeface="Comic Sans MS" pitchFamily="66" charset="0"/>
              </a:rPr>
              <a:t>  2) Une communauté unie ?</a:t>
            </a:r>
          </a:p>
          <a:p>
            <a:pPr lvl="0" algn="just"/>
            <a:r>
              <a:rPr lang="fr-FR" sz="1200" dirty="0" smtClean="0">
                <a:solidFill>
                  <a:prstClr val="black"/>
                </a:solidFill>
                <a:latin typeface="Comic Sans MS" pitchFamily="66" charset="0"/>
              </a:rPr>
              <a:t> Dans une communauté qui semble multiplier les solidarités, les divisions et conflits sont difficiles à appréhender. Lors de l’épisode des Masques armés en 1783, les archives gardent la trace de dénonciations qui font penser à des règlements de comptes entre habitants de St André: Graffand dénonce Jean Vedel comme faisant partie des Masques (il n’y a pas de suite). Deslèbres, notaire, «conseille» aux Masques venus chez lui, de se rendre chez </a:t>
            </a:r>
            <a:r>
              <a:rPr lang="fr-FR" sz="1200" dirty="0" err="1" smtClean="0">
                <a:solidFill>
                  <a:prstClr val="black"/>
                </a:solidFill>
                <a:latin typeface="Comic Sans MS" pitchFamily="66" charset="0"/>
              </a:rPr>
              <a:t>Malignon</a:t>
            </a:r>
            <a:r>
              <a:rPr lang="fr-FR" sz="1200" dirty="0" smtClean="0">
                <a:solidFill>
                  <a:prstClr val="black"/>
                </a:solidFill>
                <a:latin typeface="Comic Sans MS" pitchFamily="66" charset="0"/>
              </a:rPr>
              <a:t>, aubergiste à St André.. Mais le plus souvent, les victimes ne reconnaissent personne..</a:t>
            </a:r>
          </a:p>
          <a:p>
            <a:pPr lvl="0" algn="just"/>
            <a:r>
              <a:rPr lang="fr-FR" sz="1200" dirty="0" smtClean="0">
                <a:solidFill>
                  <a:prstClr val="black"/>
                </a:solidFill>
                <a:latin typeface="Comic Sans MS" pitchFamily="66" charset="0"/>
              </a:rPr>
              <a:t>Les sources permettent de repérer le cas de la  famille </a:t>
            </a:r>
            <a:r>
              <a:rPr lang="fr-FR" sz="1200" dirty="0" err="1" smtClean="0">
                <a:solidFill>
                  <a:prstClr val="black"/>
                </a:solidFill>
                <a:latin typeface="Comic Sans MS" pitchFamily="66" charset="0"/>
              </a:rPr>
              <a:t>Malignon</a:t>
            </a:r>
            <a:r>
              <a:rPr lang="fr-FR" sz="1200" dirty="0" smtClean="0">
                <a:solidFill>
                  <a:prstClr val="black"/>
                </a:solidFill>
                <a:latin typeface="Comic Sans MS" pitchFamily="66" charset="0"/>
              </a:rPr>
              <a:t> de </a:t>
            </a:r>
            <a:r>
              <a:rPr lang="fr-FR" sz="1200" dirty="0" err="1" smtClean="0">
                <a:solidFill>
                  <a:prstClr val="black"/>
                </a:solidFill>
                <a:latin typeface="Comic Sans MS" pitchFamily="66" charset="0"/>
              </a:rPr>
              <a:t>Piechegru</a:t>
            </a:r>
            <a:r>
              <a:rPr lang="fr-FR" sz="1200" dirty="0" smtClean="0">
                <a:solidFill>
                  <a:prstClr val="black"/>
                </a:solidFill>
                <a:latin typeface="Comic Sans MS" pitchFamily="66" charset="0"/>
              </a:rPr>
              <a:t> qui est l’objet d’une hostilité marquée dans la paroisse car la </a:t>
            </a:r>
            <a:r>
              <a:rPr lang="fr-FR" sz="1200" b="1" dirty="0" smtClean="0">
                <a:solidFill>
                  <a:prstClr val="black"/>
                </a:solidFill>
                <a:latin typeface="Comic Sans MS" pitchFamily="66" charset="0"/>
              </a:rPr>
              <a:t>communauté rejette ceux des siens qui s’en différencient.</a:t>
            </a:r>
            <a:endParaRPr lang="fr-FR" sz="1200" dirty="0" smtClean="0">
              <a:solidFill>
                <a:prstClr val="black"/>
              </a:solidFill>
              <a:latin typeface="Comic Sans MS" pitchFamily="66" charset="0"/>
            </a:endParaRPr>
          </a:p>
          <a:p>
            <a:pPr lvl="0" algn="just"/>
            <a:endParaRPr lang="fr-FR" sz="1200" dirty="0" smtClean="0">
              <a:solidFill>
                <a:prstClr val="black"/>
              </a:solidFill>
              <a:latin typeface="Comic Sans MS" pitchFamily="66" charset="0"/>
            </a:endParaRPr>
          </a:p>
          <a:p>
            <a:pPr lvl="0" algn="just"/>
            <a:r>
              <a:rPr lang="fr-FR" sz="1200" baseline="30000" dirty="0" smtClean="0">
                <a:latin typeface="Comic Sans MS" pitchFamily="66" charset="0"/>
              </a:rPr>
              <a:t>*1 </a:t>
            </a:r>
            <a:r>
              <a:rPr lang="fr-FR" sz="1200" dirty="0" smtClean="0">
                <a:latin typeface="Comic Sans MS" pitchFamily="66" charset="0"/>
              </a:rPr>
              <a:t> </a:t>
            </a:r>
            <a:r>
              <a:rPr lang="fr-FR" sz="1000" dirty="0" smtClean="0">
                <a:latin typeface="Comic Sans MS" pitchFamily="66" charset="0"/>
              </a:rPr>
              <a:t>Registres paroissiaux</a:t>
            </a:r>
            <a:endParaRPr lang="fr-FR" sz="1000" i="1"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endParaRPr lang="fr-FR" sz="1200" dirty="0" smtClean="0">
              <a:latin typeface="Comic Sans MS" pitchFamily="66" charset="0"/>
            </a:endParaRPr>
          </a:p>
        </p:txBody>
      </p:sp>
      <p:sp>
        <p:nvSpPr>
          <p:cNvPr id="2" name="Espace réservé du numéro de diapositive 1"/>
          <p:cNvSpPr>
            <a:spLocks noGrp="1"/>
          </p:cNvSpPr>
          <p:nvPr>
            <p:ph type="sldNum" sz="quarter" idx="12"/>
          </p:nvPr>
        </p:nvSpPr>
        <p:spPr/>
        <p:txBody>
          <a:bodyPr/>
          <a:lstStyle/>
          <a:p>
            <a:fld id="{88FF42DF-82A7-4623-8844-46488C73A759}" type="slidenum">
              <a:rPr lang="fr-FR" b="1" smtClean="0">
                <a:solidFill>
                  <a:schemeClr val="tx1">
                    <a:lumMod val="95000"/>
                    <a:lumOff val="5000"/>
                  </a:schemeClr>
                </a:solidFill>
                <a:latin typeface="Comic Sans MS" pitchFamily="66" charset="0"/>
              </a:rPr>
              <a:pPr/>
              <a:t>36</a:t>
            </a:fld>
            <a:endParaRPr lang="fr-FR" b="1" dirty="0">
              <a:solidFill>
                <a:schemeClr val="tx1">
                  <a:lumMod val="95000"/>
                  <a:lumOff val="5000"/>
                </a:schemeClr>
              </a:solidFill>
              <a:latin typeface="Comic Sans MS" pitchFamily="66" charset="0"/>
            </a:endParaRPr>
          </a:p>
        </p:txBody>
      </p:sp>
      <p:sp>
        <p:nvSpPr>
          <p:cNvPr id="5" name="ZoneTexte 4"/>
          <p:cNvSpPr txBox="1"/>
          <p:nvPr/>
        </p:nvSpPr>
        <p:spPr>
          <a:xfrm>
            <a:off x="476672" y="755576"/>
            <a:ext cx="3714776" cy="4893647"/>
          </a:xfrm>
          <a:prstGeom prst="rect">
            <a:avLst/>
          </a:prstGeom>
          <a:noFill/>
        </p:spPr>
        <p:txBody>
          <a:bodyPr wrap="square" rtlCol="0">
            <a:spAutoFit/>
          </a:bodyPr>
          <a:lstStyle/>
          <a:p>
            <a:pPr algn="just"/>
            <a:r>
              <a:rPr lang="fr-FR" sz="1200" dirty="0" smtClean="0">
                <a:latin typeface="Comic Sans MS" pitchFamily="66" charset="0"/>
              </a:rPr>
              <a:t>ensemble dans la « </a:t>
            </a:r>
            <a:r>
              <a:rPr lang="fr-FR" sz="1200" i="1" dirty="0" smtClean="0">
                <a:latin typeface="Comic Sans MS" pitchFamily="66" charset="0"/>
              </a:rPr>
              <a:t>cuve vinaire</a:t>
            </a:r>
            <a:r>
              <a:rPr lang="fr-FR" sz="1200" dirty="0" smtClean="0">
                <a:latin typeface="Comic Sans MS" pitchFamily="66" charset="0"/>
              </a:rPr>
              <a:t> </a:t>
            </a:r>
            <a:r>
              <a:rPr lang="fr-FR" sz="1200" baseline="30000" dirty="0" smtClean="0">
                <a:latin typeface="Comic Sans MS" pitchFamily="66" charset="0"/>
              </a:rPr>
              <a:t>*1</a:t>
            </a:r>
            <a:r>
              <a:rPr lang="fr-FR" sz="1200" dirty="0" smtClean="0">
                <a:latin typeface="Comic Sans MS" pitchFamily="66" charset="0"/>
              </a:rPr>
              <a:t>». Les troupeaux de moutons, mis en commun, étaient rassemblés au «</a:t>
            </a:r>
            <a:r>
              <a:rPr lang="fr-FR" sz="1200" dirty="0" err="1" smtClean="0">
                <a:latin typeface="Comic Sans MS" pitchFamily="66" charset="0"/>
              </a:rPr>
              <a:t>triadou</a:t>
            </a:r>
            <a:r>
              <a:rPr lang="fr-FR" sz="1200" dirty="0" smtClean="0">
                <a:latin typeface="Comic Sans MS" pitchFamily="66" charset="0"/>
              </a:rPr>
              <a:t>» près de </a:t>
            </a:r>
            <a:r>
              <a:rPr lang="fr-FR" sz="1200" dirty="0" err="1" smtClean="0">
                <a:latin typeface="Comic Sans MS" pitchFamily="66" charset="0"/>
              </a:rPr>
              <a:t>Chadouillet</a:t>
            </a:r>
            <a:r>
              <a:rPr lang="fr-FR" sz="1200" dirty="0" smtClean="0">
                <a:latin typeface="Comic Sans MS" pitchFamily="66" charset="0"/>
              </a:rPr>
              <a:t> pour la transhumance soit vers des lieux proches ( Bois de </a:t>
            </a:r>
            <a:r>
              <a:rPr lang="fr-FR" sz="1200" dirty="0" err="1" smtClean="0">
                <a:latin typeface="Comic Sans MS" pitchFamily="66" charset="0"/>
              </a:rPr>
              <a:t>Cauvel</a:t>
            </a:r>
            <a:r>
              <a:rPr lang="fr-FR" sz="1200" dirty="0" smtClean="0">
                <a:latin typeface="Comic Sans MS" pitchFamily="66" charset="0"/>
              </a:rPr>
              <a:t> à St André ou aux «prés de Banne») soit probablement pour les plus importants troupeaux de la paroisse, se diriger vers le </a:t>
            </a:r>
            <a:r>
              <a:rPr lang="fr-FR" sz="1200" dirty="0" err="1" smtClean="0">
                <a:latin typeface="Comic Sans MS" pitchFamily="66" charset="0"/>
              </a:rPr>
              <a:t>Tanargue</a:t>
            </a:r>
            <a:r>
              <a:rPr lang="fr-FR" sz="1200" dirty="0" smtClean="0">
                <a:latin typeface="Comic Sans MS" pitchFamily="66" charset="0"/>
              </a:rPr>
              <a:t> et Villefort par la draille remontant de </a:t>
            </a:r>
            <a:r>
              <a:rPr lang="fr-FR" sz="1200" dirty="0" err="1" smtClean="0">
                <a:latin typeface="Comic Sans MS" pitchFamily="66" charset="0"/>
              </a:rPr>
              <a:t>Chadouillet</a:t>
            </a:r>
            <a:r>
              <a:rPr lang="fr-FR" sz="1200" dirty="0" smtClean="0">
                <a:latin typeface="Comic Sans MS" pitchFamily="66" charset="0"/>
              </a:rPr>
              <a:t> le long de la </a:t>
            </a:r>
            <a:r>
              <a:rPr lang="fr-FR" sz="1200" dirty="0" err="1" smtClean="0">
                <a:latin typeface="Comic Sans MS" pitchFamily="66" charset="0"/>
              </a:rPr>
              <a:t>Claysse</a:t>
            </a:r>
            <a:r>
              <a:rPr lang="fr-FR" sz="1200" dirty="0" smtClean="0">
                <a:latin typeface="Comic Sans MS" pitchFamily="66" charset="0"/>
              </a:rPr>
              <a:t>, passant au </a:t>
            </a:r>
            <a:r>
              <a:rPr lang="fr-FR" sz="1200" dirty="0" err="1" smtClean="0">
                <a:latin typeface="Comic Sans MS" pitchFamily="66" charset="0"/>
              </a:rPr>
              <a:t>Peyrol</a:t>
            </a:r>
            <a:r>
              <a:rPr lang="fr-FR" sz="1200" dirty="0" smtClean="0">
                <a:latin typeface="Comic Sans MS" pitchFamily="66" charset="0"/>
              </a:rPr>
              <a:t>, à </a:t>
            </a:r>
            <a:r>
              <a:rPr lang="fr-FR" sz="1200" dirty="0" err="1" smtClean="0">
                <a:latin typeface="Comic Sans MS" pitchFamily="66" charset="0"/>
              </a:rPr>
              <a:t>Courry</a:t>
            </a:r>
            <a:r>
              <a:rPr lang="fr-FR" sz="1200" dirty="0" smtClean="0">
                <a:latin typeface="Comic Sans MS" pitchFamily="66" charset="0"/>
              </a:rPr>
              <a:t> pour rejoindre la «collectrice de </a:t>
            </a:r>
            <a:r>
              <a:rPr lang="fr-FR" sz="1200" dirty="0" err="1" smtClean="0">
                <a:latin typeface="Comic Sans MS" pitchFamily="66" charset="0"/>
              </a:rPr>
              <a:t>Malons</a:t>
            </a:r>
            <a:r>
              <a:rPr lang="fr-FR" sz="1200" dirty="0" smtClean="0">
                <a:latin typeface="Comic Sans MS" pitchFamily="66" charset="0"/>
              </a:rPr>
              <a:t>».</a:t>
            </a:r>
          </a:p>
          <a:p>
            <a:pPr algn="just"/>
            <a:r>
              <a:rPr lang="fr-FR" sz="1200" dirty="0" smtClean="0">
                <a:latin typeface="Comic Sans MS" pitchFamily="66" charset="0"/>
              </a:rPr>
              <a:t>    La circulation de main d’œuvre dans la communauté multiplie les liens entre paroissiens. Le travail dans les magnaneries nécessite un recrutement de travailleurs locaux rémunérés en complément d’une main d’œuvre familiale. Les nombreux journaliers circulent d’exploitation en exploitation et les rentiers, travaillant les terres d’un propriétaire, passent successivement de la propriété de </a:t>
            </a:r>
            <a:r>
              <a:rPr lang="fr-FR" sz="1200" dirty="0" err="1" smtClean="0">
                <a:latin typeface="Comic Sans MS" pitchFamily="66" charset="0"/>
              </a:rPr>
              <a:t>Deslèbres</a:t>
            </a:r>
            <a:r>
              <a:rPr lang="fr-FR" sz="1200" dirty="0" smtClean="0">
                <a:latin typeface="Comic Sans MS" pitchFamily="66" charset="0"/>
              </a:rPr>
              <a:t> à </a:t>
            </a:r>
            <a:r>
              <a:rPr lang="fr-FR" sz="1200" dirty="0" err="1" smtClean="0">
                <a:latin typeface="Comic Sans MS" pitchFamily="66" charset="0"/>
              </a:rPr>
              <a:t>Pierregras</a:t>
            </a:r>
            <a:r>
              <a:rPr lang="fr-FR" sz="1200" dirty="0" smtClean="0">
                <a:latin typeface="Comic Sans MS" pitchFamily="66" charset="0"/>
              </a:rPr>
              <a:t> à </a:t>
            </a:r>
            <a:r>
              <a:rPr lang="fr-FR" sz="1200" dirty="0" err="1" smtClean="0">
                <a:latin typeface="Comic Sans MS" pitchFamily="66" charset="0"/>
              </a:rPr>
              <a:t>Bonnaure</a:t>
            </a:r>
            <a:r>
              <a:rPr lang="fr-FR" sz="1200" dirty="0" smtClean="0">
                <a:latin typeface="Comic Sans MS" pitchFamily="66" charset="0"/>
              </a:rPr>
              <a:t> du </a:t>
            </a:r>
            <a:r>
              <a:rPr lang="fr-FR" sz="1200" dirty="0" err="1" smtClean="0">
                <a:latin typeface="Comic Sans MS" pitchFamily="66" charset="0"/>
              </a:rPr>
              <a:t>Bourdaric</a:t>
            </a:r>
            <a:r>
              <a:rPr lang="fr-FR" sz="1200" dirty="0" smtClean="0">
                <a:latin typeface="Comic Sans MS" pitchFamily="66" charset="0"/>
              </a:rPr>
              <a:t>, à </a:t>
            </a:r>
            <a:r>
              <a:rPr lang="fr-FR" sz="1200" dirty="0" err="1" smtClean="0">
                <a:latin typeface="Comic Sans MS" pitchFamily="66" charset="0"/>
              </a:rPr>
              <a:t>Dequeylard</a:t>
            </a:r>
            <a:r>
              <a:rPr lang="fr-FR" sz="1200" dirty="0" smtClean="0">
                <a:latin typeface="Comic Sans MS" pitchFamily="66" charset="0"/>
              </a:rPr>
              <a:t> de La Baume, à Roussel de Lacroix ou à Roman des </a:t>
            </a:r>
            <a:r>
              <a:rPr lang="fr-FR" sz="1200" dirty="0" err="1" smtClean="0">
                <a:latin typeface="Comic Sans MS" pitchFamily="66" charset="0"/>
              </a:rPr>
              <a:t>Ayres</a:t>
            </a:r>
            <a:r>
              <a:rPr lang="fr-FR" sz="1200" dirty="0" smtClean="0">
                <a:latin typeface="Comic Sans MS" pitchFamily="66" charset="0"/>
              </a:rPr>
              <a:t>.</a:t>
            </a:r>
          </a:p>
          <a:p>
            <a:pPr algn="just"/>
            <a:r>
              <a:rPr lang="fr-FR" sz="1200" dirty="0" smtClean="0">
                <a:latin typeface="Comic Sans MS" pitchFamily="66" charset="0"/>
              </a:rPr>
              <a:t>  </a:t>
            </a:r>
          </a:p>
          <a:p>
            <a:pPr algn="just"/>
            <a:endParaRPr lang="fr-FR" sz="1200" dirty="0" smtClean="0">
              <a:latin typeface="Comic Sans MS" pitchFamily="66" charset="0"/>
            </a:endParaRPr>
          </a:p>
          <a:p>
            <a:pPr algn="just"/>
            <a:endParaRPr lang="fr-FR" sz="1200" dirty="0" smtClean="0">
              <a:latin typeface="Comic Sans MS" pitchFamily="66" charset="0"/>
            </a:endParaRPr>
          </a:p>
          <a:p>
            <a:pPr algn="just"/>
            <a:r>
              <a:rPr lang="fr-FR" sz="1200" dirty="0" smtClean="0">
                <a:latin typeface="Comic Sans MS" pitchFamily="66" charset="0"/>
              </a:rPr>
              <a:t> </a:t>
            </a:r>
            <a:endParaRPr lang="fr-FR" sz="1200" dirty="0">
              <a:latin typeface="Comic Sans MS" pitchFamily="66" charset="0"/>
            </a:endParaRPr>
          </a:p>
        </p:txBody>
      </p:sp>
      <p:pic>
        <p:nvPicPr>
          <p:cNvPr id="6" name="Picture 2" descr="D:\20180522_120551.jpg"/>
          <p:cNvPicPr>
            <a:picLocks noChangeAspect="1" noChangeArrowheads="1"/>
          </p:cNvPicPr>
          <p:nvPr/>
        </p:nvPicPr>
        <p:blipFill>
          <a:blip r:embed="rId2" cstate="print"/>
          <a:srcRect/>
          <a:stretch>
            <a:fillRect/>
          </a:stretch>
        </p:blipFill>
        <p:spPr bwMode="auto">
          <a:xfrm>
            <a:off x="4234962" y="1071538"/>
            <a:ext cx="2623038" cy="3500462"/>
          </a:xfrm>
          <a:prstGeom prst="rect">
            <a:avLst/>
          </a:prstGeom>
          <a:noFill/>
        </p:spPr>
      </p:pic>
      <p:sp>
        <p:nvSpPr>
          <p:cNvPr id="7" name="ZoneTexte 6"/>
          <p:cNvSpPr txBox="1"/>
          <p:nvPr/>
        </p:nvSpPr>
        <p:spPr>
          <a:xfrm>
            <a:off x="4429132" y="4214810"/>
            <a:ext cx="1741439" cy="276999"/>
          </a:xfrm>
          <a:prstGeom prst="rect">
            <a:avLst/>
          </a:prstGeom>
          <a:noFill/>
        </p:spPr>
        <p:txBody>
          <a:bodyPr wrap="none" rtlCol="0">
            <a:spAutoFit/>
          </a:bodyPr>
          <a:lstStyle/>
          <a:p>
            <a:r>
              <a:rPr lang="fr-FR" sz="1200" b="1" dirty="0" smtClean="0">
                <a:solidFill>
                  <a:schemeClr val="bg1"/>
                </a:solidFill>
              </a:rPr>
              <a:t>Transhumance </a:t>
            </a:r>
            <a:r>
              <a:rPr lang="fr-FR" sz="1200" b="1" dirty="0" err="1" smtClean="0">
                <a:solidFill>
                  <a:schemeClr val="bg1"/>
                </a:solidFill>
              </a:rPr>
              <a:t>Chazelles</a:t>
            </a:r>
            <a:endParaRPr lang="fr-FR" sz="1200" b="1"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6B57683A-F257-4325-89DB-5493C52F3B92}"/>
              </a:ext>
            </a:extLst>
          </p:cNvPr>
          <p:cNvSpPr>
            <a:spLocks noGrp="1"/>
          </p:cNvSpPr>
          <p:nvPr>
            <p:ph type="sldNum" sz="quarter" idx="12"/>
          </p:nvPr>
        </p:nvSpPr>
        <p:spPr/>
        <p:txBody>
          <a:bodyPr/>
          <a:lstStyle/>
          <a:p>
            <a:fld id="{88FF42DF-82A7-4623-8844-46488C73A759}" type="slidenum">
              <a:rPr lang="fr-FR" b="1" smtClean="0">
                <a:solidFill>
                  <a:schemeClr val="tx1"/>
                </a:solidFill>
                <a:latin typeface="Comic Sans MS" pitchFamily="66" charset="0"/>
              </a:rPr>
              <a:pPr/>
              <a:t>37</a:t>
            </a:fld>
            <a:endParaRPr lang="fr-FR" b="1" dirty="0">
              <a:solidFill>
                <a:schemeClr val="tx1"/>
              </a:solidFill>
              <a:latin typeface="Comic Sans MS" pitchFamily="66" charset="0"/>
            </a:endParaRPr>
          </a:p>
        </p:txBody>
      </p:sp>
      <p:sp>
        <p:nvSpPr>
          <p:cNvPr id="5" name="ZoneTexte 4">
            <a:extLst>
              <a:ext uri="{FF2B5EF4-FFF2-40B4-BE49-F238E27FC236}">
                <a16:creationId xmlns:a16="http://schemas.microsoft.com/office/drawing/2014/main" xmlns="" id="{84C7C2BE-14B8-4B15-8502-8AB045CF67C9}"/>
              </a:ext>
            </a:extLst>
          </p:cNvPr>
          <p:cNvSpPr txBox="1"/>
          <p:nvPr/>
        </p:nvSpPr>
        <p:spPr>
          <a:xfrm>
            <a:off x="629072" y="2996208"/>
            <a:ext cx="6381328" cy="276999"/>
          </a:xfrm>
          <a:prstGeom prst="rect">
            <a:avLst/>
          </a:prstGeom>
          <a:noFill/>
        </p:spPr>
        <p:txBody>
          <a:bodyPr wrap="square" rtlCol="0">
            <a:spAutoFit/>
          </a:bodyPr>
          <a:lstStyle/>
          <a:p>
            <a:endParaRPr lang="fr-FR" sz="1200" dirty="0">
              <a:latin typeface="Comic Sans MS" panose="030F0702030302020204" pitchFamily="66" charset="0"/>
            </a:endParaRPr>
          </a:p>
        </p:txBody>
      </p:sp>
      <p:sp>
        <p:nvSpPr>
          <p:cNvPr id="7" name="Rectangle 6">
            <a:extLst>
              <a:ext uri="{FF2B5EF4-FFF2-40B4-BE49-F238E27FC236}">
                <a16:creationId xmlns:a16="http://schemas.microsoft.com/office/drawing/2014/main" xmlns="" id="{4189E311-12C8-4A36-AC62-A73C7BAA5FD5}"/>
              </a:ext>
            </a:extLst>
          </p:cNvPr>
          <p:cNvSpPr/>
          <p:nvPr/>
        </p:nvSpPr>
        <p:spPr>
          <a:xfrm>
            <a:off x="377280" y="0"/>
            <a:ext cx="6480720" cy="10372070"/>
          </a:xfrm>
          <a:prstGeom prst="rect">
            <a:avLst/>
          </a:prstGeom>
        </p:spPr>
        <p:txBody>
          <a:bodyPr wrap="square">
            <a:spAutoFit/>
          </a:bodyPr>
          <a:lstStyle/>
          <a:p>
            <a:pPr algn="just"/>
            <a:r>
              <a:rPr lang="fr-FR" sz="1200" dirty="0" smtClean="0">
                <a:latin typeface="Comic Sans MS" pitchFamily="66" charset="0"/>
              </a:rPr>
              <a:t> En 1783, Thomas </a:t>
            </a:r>
            <a:r>
              <a:rPr lang="fr-FR" sz="1200" dirty="0" err="1" smtClean="0">
                <a:latin typeface="Comic Sans MS" pitchFamily="66" charset="0"/>
              </a:rPr>
              <a:t>Malignon</a:t>
            </a:r>
            <a:r>
              <a:rPr lang="fr-FR" sz="1200" dirty="0" smtClean="0">
                <a:latin typeface="Comic Sans MS" pitchFamily="66" charset="0"/>
              </a:rPr>
              <a:t>, fils de Vincent </a:t>
            </a:r>
            <a:r>
              <a:rPr lang="fr-FR" sz="1200" dirty="0" err="1" smtClean="0">
                <a:latin typeface="Comic Sans MS" pitchFamily="66" charset="0"/>
              </a:rPr>
              <a:t>Malignon</a:t>
            </a:r>
            <a:r>
              <a:rPr lang="fr-FR" sz="1200" dirty="0" smtClean="0">
                <a:latin typeface="Comic Sans MS" pitchFamily="66" charset="0"/>
              </a:rPr>
              <a:t> de </a:t>
            </a:r>
            <a:r>
              <a:rPr lang="fr-FR" sz="1200" dirty="0" err="1" smtClean="0">
                <a:latin typeface="Comic Sans MS" pitchFamily="66" charset="0"/>
              </a:rPr>
              <a:t>Piechegru</a:t>
            </a:r>
            <a:r>
              <a:rPr lang="fr-FR" sz="1200" dirty="0" smtClean="0">
                <a:latin typeface="Comic Sans MS" pitchFamily="66" charset="0"/>
              </a:rPr>
              <a:t> qui a été soupçonné de sympathie pour les Masques mais relâché, entretenait un </a:t>
            </a:r>
            <a:r>
              <a:rPr lang="fr-FR" sz="1200" i="1" dirty="0" smtClean="0">
                <a:latin typeface="Comic Sans MS" pitchFamily="66" charset="0"/>
              </a:rPr>
              <a:t>«mauvais commerce depuis quatre ou cinq ans avec la femme de Martin Chevallier» </a:t>
            </a:r>
            <a:r>
              <a:rPr lang="fr-FR" sz="1200" dirty="0" smtClean="0">
                <a:latin typeface="Comic Sans MS" pitchFamily="66" charset="0"/>
              </a:rPr>
              <a:t>; </a:t>
            </a:r>
            <a:r>
              <a:rPr lang="fr-FR" sz="1200" i="1" dirty="0" smtClean="0">
                <a:latin typeface="Comic Sans MS" pitchFamily="66" charset="0"/>
              </a:rPr>
              <a:t>«le curé et les honnêtes gens de la paroisse s’étaient vainement employés pour faire cesser un tel scandale que le père du jeune libertin autorisait en entretenant lui-même son fils dans cette habitude criminelle </a:t>
            </a:r>
            <a:r>
              <a:rPr lang="fr-FR" sz="1200" dirty="0" smtClean="0">
                <a:latin typeface="Comic Sans MS" pitchFamily="66" charset="0"/>
              </a:rPr>
              <a:t>*</a:t>
            </a:r>
            <a:r>
              <a:rPr lang="fr-FR" sz="1200" baseline="30000" dirty="0" smtClean="0">
                <a:latin typeface="Comic Sans MS" pitchFamily="66" charset="0"/>
              </a:rPr>
              <a:t>1</a:t>
            </a:r>
            <a:r>
              <a:rPr lang="fr-FR" sz="1200" i="1" dirty="0" smtClean="0">
                <a:latin typeface="Comic Sans MS" pitchFamily="66" charset="0"/>
              </a:rPr>
              <a:t>». </a:t>
            </a:r>
            <a:r>
              <a:rPr lang="fr-FR" sz="1200" dirty="0" smtClean="0">
                <a:latin typeface="Comic Sans MS" pitchFamily="66" charset="0"/>
              </a:rPr>
              <a:t>Lorsque Martin Chevalier </a:t>
            </a:r>
            <a:r>
              <a:rPr lang="fr-FR" sz="1200" i="1" dirty="0" smtClean="0">
                <a:latin typeface="Comic Sans MS" pitchFamily="66" charset="0"/>
              </a:rPr>
              <a:t> « chassant le petits oiseaux » </a:t>
            </a:r>
            <a:r>
              <a:rPr lang="fr-FR" sz="1200" dirty="0" smtClean="0">
                <a:latin typeface="Comic Sans MS" pitchFamily="66" charset="0"/>
              </a:rPr>
              <a:t>trouva </a:t>
            </a:r>
            <a:r>
              <a:rPr lang="fr-FR" sz="1200" i="1" dirty="0" smtClean="0">
                <a:latin typeface="Comic Sans MS" pitchFamily="66" charset="0"/>
              </a:rPr>
              <a:t>«les deux coupables en flagrant délit», </a:t>
            </a:r>
            <a:r>
              <a:rPr lang="fr-FR" sz="1200" dirty="0" smtClean="0">
                <a:latin typeface="Comic Sans MS" pitchFamily="66" charset="0"/>
              </a:rPr>
              <a:t>il </a:t>
            </a:r>
            <a:r>
              <a:rPr lang="fr-FR" sz="1200" i="1" dirty="0" smtClean="0">
                <a:latin typeface="Comic Sans MS" pitchFamily="66" charset="0"/>
              </a:rPr>
              <a:t>« avait lâché un coup de fusil à petit plomb », </a:t>
            </a:r>
            <a:r>
              <a:rPr lang="fr-FR" sz="1200" dirty="0" smtClean="0">
                <a:latin typeface="Comic Sans MS" pitchFamily="66" charset="0"/>
              </a:rPr>
              <a:t>blessant Thomas et la femme de Chevalier</a:t>
            </a:r>
            <a:r>
              <a:rPr lang="fr-FR" sz="1200" i="1" dirty="0" smtClean="0">
                <a:latin typeface="Comic Sans MS" pitchFamily="66" charset="0"/>
              </a:rPr>
              <a:t>. </a:t>
            </a:r>
            <a:r>
              <a:rPr lang="fr-FR" sz="1200" dirty="0" smtClean="0">
                <a:latin typeface="Comic Sans MS" pitchFamily="66" charset="0"/>
              </a:rPr>
              <a:t>A la suite de la plainte portée par les </a:t>
            </a:r>
            <a:r>
              <a:rPr lang="fr-FR" sz="1200" dirty="0" err="1" smtClean="0">
                <a:latin typeface="Comic Sans MS" pitchFamily="66" charset="0"/>
              </a:rPr>
              <a:t>Malignon</a:t>
            </a:r>
            <a:r>
              <a:rPr lang="fr-FR" sz="1200" dirty="0" smtClean="0">
                <a:latin typeface="Comic Sans MS" pitchFamily="66" charset="0"/>
              </a:rPr>
              <a:t>, la communauté qui prend le parti du « </a:t>
            </a:r>
            <a:r>
              <a:rPr lang="fr-FR" sz="1200" i="1" dirty="0" smtClean="0">
                <a:latin typeface="Comic Sans MS" pitchFamily="66" charset="0"/>
              </a:rPr>
              <a:t>malheureux Chevalier</a:t>
            </a:r>
            <a:r>
              <a:rPr lang="fr-FR" sz="1200" dirty="0" smtClean="0">
                <a:latin typeface="Comic Sans MS" pitchFamily="66" charset="0"/>
              </a:rPr>
              <a:t>», se dresse contre les huissiers et avocats venus à St André pour les empêcher d’enquêter et les obliger à repartir «  </a:t>
            </a:r>
            <a:r>
              <a:rPr lang="fr-FR" sz="1200" i="1" dirty="0" smtClean="0">
                <a:latin typeface="Comic Sans MS" pitchFamily="66" charset="0"/>
              </a:rPr>
              <a:t>glacés d’effroi » </a:t>
            </a:r>
            <a:r>
              <a:rPr lang="fr-FR" sz="1200" dirty="0" smtClean="0">
                <a:latin typeface="Comic Sans MS" pitchFamily="66" charset="0"/>
              </a:rPr>
              <a:t>à St </a:t>
            </a:r>
            <a:r>
              <a:rPr lang="fr-FR" sz="1200" dirty="0" err="1" smtClean="0">
                <a:latin typeface="Comic Sans MS" pitchFamily="66" charset="0"/>
              </a:rPr>
              <a:t>Ambroix</a:t>
            </a:r>
            <a:r>
              <a:rPr lang="fr-FR" sz="1200" dirty="0" smtClean="0">
                <a:latin typeface="Comic Sans MS" pitchFamily="66" charset="0"/>
              </a:rPr>
              <a:t>. Un peu plus de </a:t>
            </a:r>
            <a:r>
              <a:rPr lang="fr-FR" sz="1200" dirty="0" smtClean="0">
                <a:solidFill>
                  <a:prstClr val="black"/>
                </a:solidFill>
                <a:latin typeface="Comic Sans MS" panose="030F0702030302020204" pitchFamily="66" charset="0"/>
              </a:rPr>
              <a:t>10 ans plus tard, son père Vincent, acheteur de biens nationaux et qui s’apprêtait à dénoncer les déserteurs du village auprès du district, est assassiné par des habitants de St André en avril 1794, trainé </a:t>
            </a:r>
            <a:r>
              <a:rPr lang="fr-FR" sz="1200" i="1" dirty="0" smtClean="0">
                <a:solidFill>
                  <a:prstClr val="black"/>
                </a:solidFill>
                <a:latin typeface="Comic Sans MS" panose="030F0702030302020204" pitchFamily="66" charset="0"/>
              </a:rPr>
              <a:t>« perdant son sang » </a:t>
            </a:r>
            <a:r>
              <a:rPr lang="fr-FR" sz="1200" dirty="0" smtClean="0">
                <a:solidFill>
                  <a:prstClr val="black"/>
                </a:solidFill>
                <a:latin typeface="Comic Sans MS" panose="030F0702030302020204" pitchFamily="66" charset="0"/>
              </a:rPr>
              <a:t>jusqu’au Baume du </a:t>
            </a:r>
            <a:r>
              <a:rPr lang="fr-FR" sz="1200" dirty="0" err="1" smtClean="0">
                <a:solidFill>
                  <a:prstClr val="black"/>
                </a:solidFill>
                <a:latin typeface="Comic Sans MS" panose="030F0702030302020204" pitchFamily="66" charset="0"/>
              </a:rPr>
              <a:t>Tégoul</a:t>
            </a:r>
            <a:r>
              <a:rPr lang="fr-FR" sz="1200" dirty="0" smtClean="0">
                <a:solidFill>
                  <a:prstClr val="black"/>
                </a:solidFill>
                <a:latin typeface="Comic Sans MS" panose="030F0702030302020204" pitchFamily="66" charset="0"/>
              </a:rPr>
              <a:t> et jeté au fond... </a:t>
            </a:r>
            <a:r>
              <a:rPr lang="fr-FR" sz="1200" i="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T</a:t>
            </a:r>
            <a:r>
              <a:rPr lang="fr-FR" sz="1200" i="1" dirty="0" smtClean="0">
                <a:solidFill>
                  <a:prstClr val="black"/>
                </a:solidFill>
                <a:latin typeface="Comic Sans MS" panose="030F0702030302020204" pitchFamily="66" charset="0"/>
              </a:rPr>
              <a:t>out le monde connait les coupables »</a:t>
            </a:r>
            <a:r>
              <a:rPr lang="fr-FR" sz="1200" dirty="0" smtClean="0">
                <a:latin typeface="Comic Sans MS" pitchFamily="66" charset="0"/>
              </a:rPr>
              <a:t> *</a:t>
            </a:r>
            <a:r>
              <a:rPr lang="fr-FR" sz="1200" baseline="30000" dirty="0" smtClean="0">
                <a:latin typeface="Comic Sans MS" pitchFamily="66" charset="0"/>
              </a:rPr>
              <a:t>2 </a:t>
            </a:r>
            <a:r>
              <a:rPr lang="fr-FR" sz="1200" i="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dit le Maire Deslèbres lors d’un conseil, mais personne ne parle. </a:t>
            </a:r>
          </a:p>
          <a:p>
            <a:pPr algn="just"/>
            <a:r>
              <a:rPr lang="fr-FR" sz="1200" dirty="0" smtClean="0">
                <a:solidFill>
                  <a:prstClr val="black"/>
                </a:solidFill>
                <a:latin typeface="Comic Sans MS" panose="030F0702030302020204" pitchFamily="66" charset="0"/>
              </a:rPr>
              <a:t>L’un comme l’autre apparaissaient aux yeux de la Communauté comme:  </a:t>
            </a:r>
          </a:p>
          <a:p>
            <a:pPr algn="just"/>
            <a:r>
              <a:rPr lang="fr-FR" sz="1200" dirty="0" smtClean="0">
                <a:solidFill>
                  <a:prstClr val="black"/>
                </a:solidFill>
                <a:latin typeface="Comic Sans MS" panose="030F0702030302020204" pitchFamily="66" charset="0"/>
              </a:rPr>
              <a:t> - non solidaires et non respectueux des valeurs de leur communauté: en 1783, le comportement de Thomas bafouant le mariage et faisant appel à </a:t>
            </a:r>
            <a:r>
              <a:rPr lang="fr-FR" sz="1200" dirty="0" err="1" smtClean="0">
                <a:solidFill>
                  <a:prstClr val="black"/>
                </a:solidFill>
                <a:latin typeface="Comic Sans MS" panose="030F0702030302020204" pitchFamily="66" charset="0"/>
              </a:rPr>
              <a:t>Perrochon</a:t>
            </a:r>
            <a:r>
              <a:rPr lang="fr-FR" sz="1200" dirty="0" smtClean="0">
                <a:solidFill>
                  <a:prstClr val="black"/>
                </a:solidFill>
                <a:latin typeface="Comic Sans MS" panose="030F0702030302020204" pitchFamily="66" charset="0"/>
              </a:rPr>
              <a:t>, son avocat et procureur qui ose tenter d’arrêter Chevalier au cours d’une </a:t>
            </a:r>
            <a:r>
              <a:rPr lang="fr-FR" sz="1200" i="1" dirty="0" smtClean="0">
                <a:solidFill>
                  <a:prstClr val="black"/>
                </a:solidFill>
                <a:latin typeface="Comic Sans MS" panose="030F0702030302020204" pitchFamily="66" charset="0"/>
              </a:rPr>
              <a:t>« auguste procession de la Fête Dieu</a:t>
            </a:r>
            <a:r>
              <a:rPr lang="fr-FR" sz="1200" dirty="0" smtClean="0">
                <a:latin typeface="Comic Sans MS" pitchFamily="66" charset="0"/>
              </a:rPr>
              <a:t> *</a:t>
            </a:r>
            <a:r>
              <a:rPr lang="fr-FR" sz="1200" baseline="30000" dirty="0" smtClean="0">
                <a:latin typeface="Comic Sans MS" pitchFamily="66" charset="0"/>
              </a:rPr>
              <a:t>1 </a:t>
            </a:r>
            <a:r>
              <a:rPr lang="fr-FR" sz="1200" i="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  heurtent dans une paroisse profondément catholique ( même s’il ne s’agit pas d’une particularité de St André, mais aussi remarquable par l’absence de protestants déclarés comme tels); en 1794, il en est  de même de l’attitude de Vincent affichant des positions révolutionnaires dans une communauté antirévolutionnaire.  </a:t>
            </a:r>
          </a:p>
          <a:p>
            <a:pPr algn="just"/>
            <a:r>
              <a:rPr lang="fr-FR" sz="1200" dirty="0" smtClean="0">
                <a:solidFill>
                  <a:prstClr val="black"/>
                </a:solidFill>
                <a:latin typeface="Comic Sans MS" panose="030F0702030302020204" pitchFamily="66" charset="0"/>
              </a:rPr>
              <a:t> - des « traîtres » faisant appel à des « étrangers », dont les interventions sont considérées comme des abus de pouvoir ( pour Thomas, les avocats et huissiers de St </a:t>
            </a:r>
            <a:r>
              <a:rPr lang="fr-FR" sz="1200" dirty="0" err="1" smtClean="0">
                <a:solidFill>
                  <a:prstClr val="black"/>
                </a:solidFill>
                <a:latin typeface="Comic Sans MS" panose="030F0702030302020204" pitchFamily="66" charset="0"/>
              </a:rPr>
              <a:t>Ambroix</a:t>
            </a:r>
            <a:r>
              <a:rPr lang="fr-FR" sz="1200" dirty="0" smtClean="0">
                <a:solidFill>
                  <a:prstClr val="black"/>
                </a:solidFill>
                <a:latin typeface="Comic Sans MS" panose="030F0702030302020204" pitchFamily="66" charset="0"/>
              </a:rPr>
              <a:t>, pour Vincent, les autorités supérieures du district). Il en est de même, mais dans une bien moindre mesure, en 1783, pour le juge </a:t>
            </a:r>
            <a:r>
              <a:rPr lang="fr-FR" sz="1200" dirty="0" err="1" smtClean="0">
                <a:solidFill>
                  <a:prstClr val="black"/>
                </a:solidFill>
                <a:latin typeface="Comic Sans MS" panose="030F0702030302020204" pitchFamily="66" charset="0"/>
              </a:rPr>
              <a:t>Boissin</a:t>
            </a:r>
            <a:r>
              <a:rPr lang="fr-FR" sz="1200" dirty="0" smtClean="0">
                <a:solidFill>
                  <a:prstClr val="black"/>
                </a:solidFill>
                <a:latin typeface="Comic Sans MS" panose="030F0702030302020204" pitchFamily="66" charset="0"/>
              </a:rPr>
              <a:t> Laroche de St André « s’il </a:t>
            </a:r>
            <a:r>
              <a:rPr lang="fr-FR" sz="1200" i="1" dirty="0" smtClean="0">
                <a:solidFill>
                  <a:prstClr val="black"/>
                </a:solidFill>
                <a:latin typeface="Comic Sans MS" panose="030F0702030302020204" pitchFamily="66" charset="0"/>
              </a:rPr>
              <a:t>ne fut pas tout à fait à l’abri d’insultes », </a:t>
            </a:r>
            <a:r>
              <a:rPr lang="fr-FR" sz="1200" dirty="0" smtClean="0">
                <a:solidFill>
                  <a:prstClr val="black"/>
                </a:solidFill>
                <a:latin typeface="Comic Sans MS" panose="030F0702030302020204" pitchFamily="66" charset="0"/>
              </a:rPr>
              <a:t>c’est que, « </a:t>
            </a:r>
            <a:r>
              <a:rPr lang="fr-FR" sz="1200" i="1" dirty="0" smtClean="0">
                <a:solidFill>
                  <a:prstClr val="black"/>
                </a:solidFill>
                <a:latin typeface="Comic Sans MS" panose="030F0702030302020204" pitchFamily="66" charset="0"/>
              </a:rPr>
              <a:t>faute de connaissances des affaires », </a:t>
            </a:r>
            <a:r>
              <a:rPr lang="fr-FR" sz="1200" dirty="0" smtClean="0">
                <a:solidFill>
                  <a:prstClr val="black"/>
                </a:solidFill>
                <a:latin typeface="Comic Sans MS" panose="030F0702030302020204" pitchFamily="66" charset="0"/>
              </a:rPr>
              <a:t>il </a:t>
            </a:r>
            <a:r>
              <a:rPr lang="fr-FR" sz="1200" i="1" dirty="0" smtClean="0">
                <a:solidFill>
                  <a:prstClr val="black"/>
                </a:solidFill>
                <a:latin typeface="Comic Sans MS" panose="030F0702030302020204" pitchFamily="66" charset="0"/>
              </a:rPr>
              <a:t>« fait appel aux lumières d’autrui </a:t>
            </a:r>
            <a:r>
              <a:rPr lang="fr-FR" sz="1200" dirty="0" smtClean="0">
                <a:latin typeface="Comic Sans MS" pitchFamily="66" charset="0"/>
              </a:rPr>
              <a:t> *</a:t>
            </a:r>
            <a:r>
              <a:rPr lang="fr-FR" sz="1200" baseline="30000" dirty="0" smtClean="0">
                <a:latin typeface="Comic Sans MS" pitchFamily="66" charset="0"/>
              </a:rPr>
              <a:t>1</a:t>
            </a:r>
            <a:r>
              <a:rPr lang="fr-FR" sz="1200" i="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et confie les affaires de St André au Sieur </a:t>
            </a:r>
            <a:r>
              <a:rPr lang="fr-FR" sz="1200" dirty="0" err="1" smtClean="0">
                <a:solidFill>
                  <a:prstClr val="black"/>
                </a:solidFill>
                <a:latin typeface="Comic Sans MS" panose="030F0702030302020204" pitchFamily="66" charset="0"/>
              </a:rPr>
              <a:t>Perochon</a:t>
            </a:r>
            <a:r>
              <a:rPr lang="fr-FR" sz="1200" dirty="0" smtClean="0">
                <a:solidFill>
                  <a:prstClr val="black"/>
                </a:solidFill>
                <a:latin typeface="Comic Sans MS" panose="030F0702030302020204" pitchFamily="66" charset="0"/>
              </a:rPr>
              <a:t> venu de l’extérieur de la paroisse (St </a:t>
            </a:r>
            <a:r>
              <a:rPr lang="fr-FR" sz="1200" dirty="0" err="1" smtClean="0">
                <a:solidFill>
                  <a:prstClr val="black"/>
                </a:solidFill>
                <a:latin typeface="Comic Sans MS" panose="030F0702030302020204" pitchFamily="66" charset="0"/>
              </a:rPr>
              <a:t>Ambroix</a:t>
            </a:r>
            <a:r>
              <a:rPr lang="fr-FR" sz="1200" dirty="0" smtClean="0">
                <a:solidFill>
                  <a:prstClr val="black"/>
                </a:solidFill>
                <a:latin typeface="Comic Sans MS" panose="030F0702030302020204" pitchFamily="66" charset="0"/>
              </a:rPr>
              <a:t>). </a:t>
            </a:r>
          </a:p>
          <a:p>
            <a:pPr algn="just"/>
            <a:endParaRPr lang="fr-FR" sz="1200" dirty="0" smtClean="0">
              <a:solidFill>
                <a:prstClr val="black"/>
              </a:solidFill>
              <a:latin typeface="Comic Sans MS" panose="030F0702030302020204" pitchFamily="66" charset="0"/>
            </a:endParaRPr>
          </a:p>
          <a:p>
            <a:pPr algn="just"/>
            <a:r>
              <a:rPr lang="fr-FR" sz="1200" b="1" dirty="0" smtClean="0">
                <a:solidFill>
                  <a:prstClr val="black"/>
                </a:solidFill>
                <a:latin typeface="Comic Sans MS" panose="030F0702030302020204" pitchFamily="66" charset="0"/>
              </a:rPr>
              <a:t>   La suspicion vis-à-vis des étrangers</a:t>
            </a:r>
            <a:r>
              <a:rPr lang="fr-FR" sz="1200" dirty="0" smtClean="0">
                <a:solidFill>
                  <a:prstClr val="black"/>
                </a:solidFill>
                <a:latin typeface="Comic Sans MS" panose="030F0702030302020204" pitchFamily="66" charset="0"/>
              </a:rPr>
              <a:t>, accompagnée de violences, est un phénomène général en Vivarais:  «Ici on tue un homme aussi facilement que dans d’autres provinces on tue un lièvre ou une perdrix » affirme le Syndic du Vivarais Mr de </a:t>
            </a:r>
            <a:r>
              <a:rPr lang="fr-FR" sz="1200" dirty="0" err="1" smtClean="0">
                <a:solidFill>
                  <a:prstClr val="black"/>
                </a:solidFill>
                <a:latin typeface="Comic Sans MS" panose="030F0702030302020204" pitchFamily="66" charset="0"/>
              </a:rPr>
              <a:t>Lachenède</a:t>
            </a:r>
            <a:r>
              <a:rPr lang="fr-FR" sz="1200" dirty="0" smtClean="0">
                <a:solidFill>
                  <a:prstClr val="black"/>
                </a:solidFill>
                <a:latin typeface="Comic Sans MS" panose="030F0702030302020204" pitchFamily="66" charset="0"/>
              </a:rPr>
              <a:t> en 1766</a:t>
            </a:r>
          </a:p>
          <a:p>
            <a:pPr algn="just"/>
            <a:r>
              <a:rPr lang="fr-FR" sz="1200" dirty="0" smtClean="0">
                <a:solidFill>
                  <a:prstClr val="black"/>
                </a:solidFill>
                <a:latin typeface="Comic Sans MS" panose="030F0702030302020204" pitchFamily="66" charset="0"/>
              </a:rPr>
              <a:t>Mais St André semble particulièrement.. actif dans ce domaine en témoigne sa réputation de </a:t>
            </a:r>
            <a:r>
              <a:rPr lang="fr-FR" sz="1200" i="1" dirty="0" smtClean="0">
                <a:solidFill>
                  <a:prstClr val="black"/>
                </a:solidFill>
                <a:latin typeface="Comic Sans MS" panose="030F0702030302020204" pitchFamily="66" charset="0"/>
              </a:rPr>
              <a:t>« coupe gorge » « repaire de brigands </a:t>
            </a:r>
            <a:r>
              <a:rPr lang="fr-FR" sz="1200" dirty="0" smtClean="0">
                <a:latin typeface="Comic Sans MS" pitchFamily="66" charset="0"/>
              </a:rPr>
              <a:t>*</a:t>
            </a:r>
            <a:r>
              <a:rPr lang="fr-FR" sz="1200" baseline="30000" dirty="0" smtClean="0">
                <a:latin typeface="Comic Sans MS" pitchFamily="66" charset="0"/>
              </a:rPr>
              <a:t>1</a:t>
            </a:r>
            <a:r>
              <a:rPr lang="fr-FR" sz="1200" i="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Cette </a:t>
            </a:r>
            <a:r>
              <a:rPr lang="fr-FR" sz="1200" b="1" dirty="0" smtClean="0">
                <a:solidFill>
                  <a:prstClr val="black"/>
                </a:solidFill>
                <a:latin typeface="Comic Sans MS" panose="030F0702030302020204" pitchFamily="66" charset="0"/>
              </a:rPr>
              <a:t>violence meurtrière </a:t>
            </a:r>
            <a:r>
              <a:rPr lang="fr-FR" sz="1200" dirty="0" smtClean="0">
                <a:solidFill>
                  <a:prstClr val="black"/>
                </a:solidFill>
                <a:latin typeface="Comic Sans MS" panose="030F0702030302020204" pitchFamily="66" charset="0"/>
              </a:rPr>
              <a:t>s’abat aussi sur les </a:t>
            </a:r>
            <a:r>
              <a:rPr lang="fr-FR" sz="1200" i="1" dirty="0" smtClean="0">
                <a:solidFill>
                  <a:prstClr val="black"/>
                </a:solidFill>
                <a:latin typeface="Comic Sans MS" panose="030F0702030302020204" pitchFamily="66" charset="0"/>
              </a:rPr>
              <a:t>« étrangers</a:t>
            </a:r>
            <a:r>
              <a:rPr lang="fr-FR" sz="1200" dirty="0" smtClean="0">
                <a:solidFill>
                  <a:prstClr val="black"/>
                </a:solidFill>
                <a:latin typeface="Comic Sans MS" panose="030F0702030302020204" pitchFamily="66" charset="0"/>
              </a:rPr>
              <a:t> »  de passage.. ce dont témoigne plusieurs assassinats signalés dans les registres municipaux: quatre  assassinats en dix-huit ans de 1757 à 1775, et dans de l’état civil, trois de 1794 à 1798. La   plupart des familles possèdent des fusils de chasse (69 fusils …déclarés en 1793), des baïonnettes ( pour la chasse?!..), parfois des pistolets, des sabres et épées et un canon (de fusil?) pour Jean Lacroix.. Lors de l’affaire de Thomas </a:t>
            </a:r>
            <a:r>
              <a:rPr lang="fr-FR" sz="1200" dirty="0" err="1" smtClean="0">
                <a:solidFill>
                  <a:prstClr val="black"/>
                </a:solidFill>
                <a:latin typeface="Comic Sans MS" panose="030F0702030302020204" pitchFamily="66" charset="0"/>
              </a:rPr>
              <a:t>Malignon</a:t>
            </a:r>
            <a:r>
              <a:rPr lang="fr-FR" sz="1200" dirty="0" smtClean="0">
                <a:solidFill>
                  <a:prstClr val="black"/>
                </a:solidFill>
                <a:latin typeface="Comic Sans MS" panose="030F0702030302020204" pitchFamily="66" charset="0"/>
              </a:rPr>
              <a:t> en 1783, ce sont trois avocats et quatre huissiers qui viennent «  en force » à St André et qui, « </a:t>
            </a:r>
            <a:r>
              <a:rPr lang="fr-FR" sz="1200" i="1" dirty="0" smtClean="0">
                <a:solidFill>
                  <a:prstClr val="black"/>
                </a:solidFill>
                <a:latin typeface="Comic Sans MS" panose="030F0702030302020204" pitchFamily="66" charset="0"/>
              </a:rPr>
              <a:t>glacés d’effroi</a:t>
            </a:r>
            <a:r>
              <a:rPr lang="fr-FR" sz="1200" dirty="0" smtClean="0">
                <a:latin typeface="Comic Sans MS" pitchFamily="66" charset="0"/>
              </a:rPr>
              <a:t> *</a:t>
            </a:r>
            <a:r>
              <a:rPr lang="fr-FR" sz="1200" baseline="30000" dirty="0" smtClean="0">
                <a:latin typeface="Comic Sans MS" pitchFamily="66" charset="0"/>
              </a:rPr>
              <a:t>1</a:t>
            </a:r>
            <a:r>
              <a:rPr lang="fr-FR" sz="1200" dirty="0" smtClean="0">
                <a:solidFill>
                  <a:prstClr val="black"/>
                </a:solidFill>
                <a:latin typeface="Comic Sans MS" panose="030F0702030302020204" pitchFamily="66" charset="0"/>
              </a:rPr>
              <a:t>» par une population exaspérée, n’ont qu’un idée en tête, abandonner leur mission et rentrer se mettre</a:t>
            </a:r>
          </a:p>
          <a:p>
            <a:pPr algn="just"/>
            <a:endParaRPr lang="fr-FR" sz="1200" dirty="0" smtClean="0">
              <a:solidFill>
                <a:prstClr val="black"/>
              </a:solidFill>
              <a:latin typeface="Comic Sans MS" panose="030F0702030302020204" pitchFamily="66" charset="0"/>
            </a:endParaRPr>
          </a:p>
          <a:p>
            <a:pPr algn="just"/>
            <a:r>
              <a:rPr lang="fr-FR" sz="1000" dirty="0" smtClean="0">
                <a:latin typeface="Comic Sans MS" pitchFamily="66" charset="0"/>
              </a:rPr>
              <a:t>*</a:t>
            </a:r>
            <a:r>
              <a:rPr lang="fr-FR" sz="1000" baseline="30000" dirty="0" smtClean="0">
                <a:latin typeface="Comic Sans MS" pitchFamily="66" charset="0"/>
              </a:rPr>
              <a:t>1  </a:t>
            </a:r>
            <a:r>
              <a:rPr lang="fr-FR" sz="1000" dirty="0" smtClean="0">
                <a:latin typeface="Comic Sans MS" pitchFamily="66" charset="0"/>
              </a:rPr>
              <a:t>Lettre de </a:t>
            </a:r>
            <a:r>
              <a:rPr lang="fr-FR" sz="1000" dirty="0" err="1" smtClean="0">
                <a:latin typeface="Comic Sans MS" pitchFamily="66" charset="0"/>
              </a:rPr>
              <a:t>Champetier</a:t>
            </a:r>
            <a:r>
              <a:rPr lang="fr-FR" sz="1000" dirty="0" smtClean="0">
                <a:latin typeface="Comic Sans MS" pitchFamily="66" charset="0"/>
              </a:rPr>
              <a:t>, assesseur de Me Guiraud le 27 Juin 1783 et lettre de Guiraud avocat postulant de St </a:t>
            </a:r>
            <a:r>
              <a:rPr lang="fr-FR" sz="1000" dirty="0" err="1" smtClean="0">
                <a:latin typeface="Comic Sans MS" pitchFamily="66" charset="0"/>
              </a:rPr>
              <a:t>Ambroix</a:t>
            </a:r>
            <a:r>
              <a:rPr lang="fr-FR" sz="1000" dirty="0" smtClean="0">
                <a:latin typeface="Comic Sans MS" pitchFamily="66" charset="0"/>
              </a:rPr>
              <a:t> 22 Juin 1783</a:t>
            </a:r>
            <a:endParaRPr lang="fr-FR" sz="1200" dirty="0" smtClean="0">
              <a:solidFill>
                <a:prstClr val="black"/>
              </a:solidFill>
              <a:latin typeface="Comic Sans MS" panose="030F0702030302020204" pitchFamily="66" charset="0"/>
            </a:endParaRPr>
          </a:p>
          <a:p>
            <a:pPr algn="just"/>
            <a:r>
              <a:rPr lang="fr-FR" sz="1200" dirty="0" smtClean="0">
                <a:latin typeface="Comic Sans MS" pitchFamily="66" charset="0"/>
              </a:rPr>
              <a:t>*</a:t>
            </a:r>
            <a:r>
              <a:rPr lang="fr-FR" sz="1000" baseline="30000" dirty="0" smtClean="0">
                <a:latin typeface="Comic Sans MS" pitchFamily="66" charset="0"/>
              </a:rPr>
              <a:t>2 </a:t>
            </a:r>
            <a:r>
              <a:rPr lang="fr-FR" sz="1000" dirty="0" smtClean="0">
                <a:latin typeface="Comic Sans MS" pitchFamily="66" charset="0"/>
              </a:rPr>
              <a:t>Délibérations Conseil municipal du 5 Floréal an II (20 avril 1794)</a:t>
            </a:r>
            <a:endParaRPr lang="fr-FR" sz="1000" dirty="0" smtClean="0">
              <a:solidFill>
                <a:prstClr val="black"/>
              </a:solidFill>
              <a:latin typeface="Comic Sans MS" panose="030F0702030302020204" pitchFamily="66" charset="0"/>
            </a:endParaRPr>
          </a:p>
          <a:p>
            <a:pPr algn="just"/>
            <a:endParaRPr lang="fr-FR" sz="1200" dirty="0" smtClean="0">
              <a:solidFill>
                <a:prstClr val="black"/>
              </a:solidFill>
              <a:latin typeface="Comic Sans MS" panose="030F0702030302020204" pitchFamily="66" charset="0"/>
            </a:endParaRPr>
          </a:p>
          <a:p>
            <a:pPr algn="just"/>
            <a:endParaRPr lang="fr-FR" sz="1200" dirty="0">
              <a:solidFill>
                <a:prstClr val="black"/>
              </a:solidFill>
              <a:latin typeface="Comic Sans MS" panose="030F0702030302020204" pitchFamily="66" charset="0"/>
            </a:endParaRPr>
          </a:p>
          <a:p>
            <a:pPr algn="just"/>
            <a:endParaRPr lang="fr-FR" sz="1200" dirty="0">
              <a:solidFill>
                <a:prstClr val="black"/>
              </a:solidFill>
              <a:latin typeface="Comic Sans MS" panose="030F0702030302020204" pitchFamily="66" charset="0"/>
            </a:endParaRPr>
          </a:p>
          <a:p>
            <a:pPr algn="just"/>
            <a:endParaRPr lang="fr-FR" sz="1200" dirty="0">
              <a:solidFill>
                <a:prstClr val="black"/>
              </a:solidFill>
              <a:latin typeface="Comic Sans MS" panose="030F0702030302020204" pitchFamily="66" charset="0"/>
            </a:endParaRPr>
          </a:p>
          <a:p>
            <a:pPr algn="just"/>
            <a:endParaRPr lang="fr-FR" sz="1200" dirty="0">
              <a:solidFill>
                <a:prstClr val="black"/>
              </a:solidFill>
              <a:latin typeface="Comic Sans MS" panose="030F0702030302020204" pitchFamily="66" charset="0"/>
            </a:endParaRPr>
          </a:p>
          <a:p>
            <a:pPr algn="just"/>
            <a:endParaRPr lang="fr-FR" sz="1200" dirty="0">
              <a:solidFill>
                <a:prstClr val="black"/>
              </a:solidFill>
              <a:latin typeface="Comic Sans MS" panose="030F0702030302020204" pitchFamily="66" charset="0"/>
            </a:endParaRPr>
          </a:p>
          <a:p>
            <a:pPr algn="just"/>
            <a:endParaRPr lang="fr-FR" sz="1200" dirty="0">
              <a:solidFill>
                <a:prstClr val="black"/>
              </a:solidFill>
              <a:latin typeface="Comic Sans MS" panose="030F0702030302020204" pitchFamily="66" charset="0"/>
            </a:endParaRPr>
          </a:p>
        </p:txBody>
      </p:sp>
    </p:spTree>
    <p:extLst>
      <p:ext uri="{BB962C8B-B14F-4D97-AF65-F5344CB8AC3E}">
        <p14:creationId xmlns:p14="http://schemas.microsoft.com/office/powerpoint/2010/main" val="1943894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 xmlns:a16="http://schemas.microsoft.com/office/drawing/2014/main" id="{2D188FDD-0D28-411E-B593-06AE2354F7E2}"/>
              </a:ext>
            </a:extLst>
          </p:cNvPr>
          <p:cNvSpPr>
            <a:spLocks noGrp="1"/>
          </p:cNvSpPr>
          <p:nvPr>
            <p:ph type="sldNum" sz="quarter" idx="12"/>
          </p:nvPr>
        </p:nvSpPr>
        <p:spPr/>
        <p:txBody>
          <a:bodyPr/>
          <a:lstStyle/>
          <a:p>
            <a:fld id="{88FF42DF-82A7-4623-8844-46488C73A759}" type="slidenum">
              <a:rPr lang="fr-FR" b="1" smtClean="0">
                <a:solidFill>
                  <a:schemeClr val="tx1"/>
                </a:solidFill>
              </a:rPr>
              <a:pPr/>
              <a:t>38</a:t>
            </a:fld>
            <a:endParaRPr lang="fr-FR" b="1" dirty="0">
              <a:solidFill>
                <a:schemeClr val="tx1"/>
              </a:solidFill>
            </a:endParaRPr>
          </a:p>
        </p:txBody>
      </p:sp>
      <p:sp>
        <p:nvSpPr>
          <p:cNvPr id="3" name="Rectangle 2">
            <a:extLst>
              <a:ext uri="{FF2B5EF4-FFF2-40B4-BE49-F238E27FC236}">
                <a16:creationId xmlns="" xmlns:a16="http://schemas.microsoft.com/office/drawing/2014/main" id="{123FA659-FA86-4082-B72B-B61EED47D8B5}"/>
              </a:ext>
            </a:extLst>
          </p:cNvPr>
          <p:cNvSpPr/>
          <p:nvPr/>
        </p:nvSpPr>
        <p:spPr>
          <a:xfrm>
            <a:off x="188640" y="0"/>
            <a:ext cx="6539892" cy="10410542"/>
          </a:xfrm>
          <a:prstGeom prst="rect">
            <a:avLst/>
          </a:prstGeom>
        </p:spPr>
        <p:txBody>
          <a:bodyPr wrap="square">
            <a:spAutoFit/>
          </a:bodyPr>
          <a:lstStyle/>
          <a:p>
            <a:pPr algn="just"/>
            <a:endParaRPr lang="fr-FR" sz="1200" dirty="0">
              <a:solidFill>
                <a:prstClr val="black"/>
              </a:solidFill>
              <a:latin typeface="Comic Sans MS" panose="030F0702030302020204" pitchFamily="66" charset="0"/>
            </a:endParaRPr>
          </a:p>
          <a:p>
            <a:pPr algn="just"/>
            <a:r>
              <a:rPr lang="fr-FR" sz="1200" dirty="0" smtClean="0">
                <a:solidFill>
                  <a:prstClr val="black"/>
                </a:solidFill>
                <a:latin typeface="Comic Sans MS" panose="030F0702030302020204" pitchFamily="66" charset="0"/>
              </a:rPr>
              <a:t>l’abri chez eux… Leur trajet est émaillé de rencontres menaçantes de groupes d’hommes de St André qui  pointent leur fusil sur eux et  les insultent, les obligeant à retourner à Pierregras chez la Dame Des </a:t>
            </a:r>
            <a:r>
              <a:rPr lang="fr-FR" sz="1200" dirty="0" err="1" smtClean="0">
                <a:solidFill>
                  <a:prstClr val="black"/>
                </a:solidFill>
                <a:latin typeface="Comic Sans MS" panose="030F0702030302020204" pitchFamily="66" charset="0"/>
              </a:rPr>
              <a:t>Lèbres</a:t>
            </a:r>
            <a:r>
              <a:rPr lang="fr-FR" sz="1200" dirty="0" smtClean="0">
                <a:solidFill>
                  <a:prstClr val="black"/>
                </a:solidFill>
                <a:latin typeface="Comic Sans MS" panose="030F0702030302020204" pitchFamily="66" charset="0"/>
              </a:rPr>
              <a:t>, pour finalement réussir à passer en prenant un raccourci. A la suite de ces évènements, les habitants de St André veulent porter plainte contre le juge, avocat et notaire </a:t>
            </a:r>
            <a:r>
              <a:rPr lang="fr-FR" sz="1200" dirty="0" err="1" smtClean="0">
                <a:solidFill>
                  <a:prstClr val="black"/>
                </a:solidFill>
                <a:latin typeface="Comic Sans MS" panose="030F0702030302020204" pitchFamily="66" charset="0"/>
              </a:rPr>
              <a:t>Perochon</a:t>
            </a:r>
            <a:r>
              <a:rPr lang="fr-FR" sz="1200" dirty="0" smtClean="0">
                <a:solidFill>
                  <a:prstClr val="black"/>
                </a:solidFill>
                <a:latin typeface="Comic Sans MS" panose="030F0702030302020204" pitchFamily="66" charset="0"/>
              </a:rPr>
              <a:t> et Guiraud ( huissier) venus sans mandat légal pour arrêter Martin Chevalier d’autant que, disent-ils, </a:t>
            </a:r>
            <a:r>
              <a:rPr lang="fr-FR" sz="1200" dirty="0" err="1" smtClean="0">
                <a:solidFill>
                  <a:prstClr val="black"/>
                </a:solidFill>
                <a:latin typeface="Comic Sans MS" panose="030F0702030302020204" pitchFamily="66" charset="0"/>
              </a:rPr>
              <a:t>Perochon</a:t>
            </a:r>
            <a:r>
              <a:rPr lang="fr-FR" sz="1200" dirty="0" smtClean="0">
                <a:solidFill>
                  <a:prstClr val="black"/>
                </a:solidFill>
                <a:latin typeface="Comic Sans MS" panose="030F0702030302020204" pitchFamily="66" charset="0"/>
              </a:rPr>
              <a:t> </a:t>
            </a:r>
            <a:r>
              <a:rPr lang="fr-FR" sz="1200" i="1" dirty="0" smtClean="0">
                <a:solidFill>
                  <a:prstClr val="black"/>
                </a:solidFill>
                <a:latin typeface="Comic Sans MS" panose="030F0702030302020204" pitchFamily="66" charset="0"/>
              </a:rPr>
              <a:t>«  leur en avait déjà beaucoup fait mais qu’ils leur paieraient et que c’étaient deux f…coquins</a:t>
            </a:r>
            <a:r>
              <a:rPr lang="fr-FR" sz="1200" dirty="0" smtClean="0">
                <a:latin typeface="Comic Sans MS" pitchFamily="66" charset="0"/>
              </a:rPr>
              <a:t> *</a:t>
            </a:r>
            <a:r>
              <a:rPr lang="fr-FR" sz="1200" baseline="30000" dirty="0" smtClean="0">
                <a:latin typeface="Comic Sans MS" pitchFamily="66" charset="0"/>
              </a:rPr>
              <a:t>1 </a:t>
            </a:r>
            <a:r>
              <a:rPr lang="fr-FR" sz="1200" i="1" dirty="0" smtClean="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 On a effectivement connaissance d’une malversation de M</a:t>
            </a:r>
            <a:r>
              <a:rPr lang="fr-FR" sz="1200" baseline="30000" dirty="0" smtClean="0">
                <a:solidFill>
                  <a:prstClr val="black"/>
                </a:solidFill>
                <a:latin typeface="Comic Sans MS" panose="030F0702030302020204" pitchFamily="66" charset="0"/>
              </a:rPr>
              <a:t>e </a:t>
            </a:r>
            <a:r>
              <a:rPr lang="fr-FR" sz="1200" dirty="0" err="1" smtClean="0">
                <a:solidFill>
                  <a:prstClr val="black"/>
                </a:solidFill>
                <a:latin typeface="Comic Sans MS" panose="030F0702030302020204" pitchFamily="66" charset="0"/>
              </a:rPr>
              <a:t>Perochon</a:t>
            </a:r>
            <a:r>
              <a:rPr lang="fr-FR" sz="1200" dirty="0" smtClean="0">
                <a:solidFill>
                  <a:prstClr val="black"/>
                </a:solidFill>
                <a:latin typeface="Comic Sans MS" panose="030F0702030302020204" pitchFamily="66" charset="0"/>
              </a:rPr>
              <a:t> vis-à-vis de la Veuve Fabre de St André. Si l’épisode des Masques armés ( révolte contre les « gens d’affaires » dont on dénonce les mauvaises pratiques) s’est terminé par des arrestations  jusqu’en Juin 1783 et par des condamnations à mort (roue, pendaisons et  galères (6 Août 1783), on retrouve à St André les mêmes revendications lors de cette affaire Thomas </a:t>
            </a:r>
            <a:r>
              <a:rPr lang="fr-FR" sz="1200" dirty="0" err="1" smtClean="0">
                <a:solidFill>
                  <a:prstClr val="black"/>
                </a:solidFill>
                <a:latin typeface="Comic Sans MS" panose="030F0702030302020204" pitchFamily="66" charset="0"/>
              </a:rPr>
              <a:t>Malignon</a:t>
            </a:r>
            <a:r>
              <a:rPr lang="fr-FR" sz="1200" dirty="0" smtClean="0">
                <a:solidFill>
                  <a:prstClr val="black"/>
                </a:solidFill>
                <a:latin typeface="Comic Sans MS" panose="030F0702030302020204" pitchFamily="66" charset="0"/>
              </a:rPr>
              <a:t>  fin Juillet 1783. Mais, alors que les Masques armés n’avaient pas exercé de violences contre les deux notaires </a:t>
            </a:r>
            <a:r>
              <a:rPr lang="fr-FR" sz="1200" dirty="0" err="1" smtClean="0">
                <a:solidFill>
                  <a:prstClr val="black"/>
                </a:solidFill>
                <a:latin typeface="Comic Sans MS" panose="030F0702030302020204" pitchFamily="66" charset="0"/>
              </a:rPr>
              <a:t>Graffand</a:t>
            </a:r>
            <a:r>
              <a:rPr lang="fr-FR" sz="1200" dirty="0" smtClean="0">
                <a:solidFill>
                  <a:prstClr val="black"/>
                </a:solidFill>
                <a:latin typeface="Comic Sans MS" panose="030F0702030302020204" pitchFamily="66" charset="0"/>
              </a:rPr>
              <a:t> et </a:t>
            </a:r>
            <a:r>
              <a:rPr lang="fr-FR" sz="1200" dirty="0" err="1" smtClean="0">
                <a:solidFill>
                  <a:prstClr val="black"/>
                </a:solidFill>
                <a:latin typeface="Comic Sans MS" panose="030F0702030302020204" pitchFamily="66" charset="0"/>
              </a:rPr>
              <a:t>Deslèbres</a:t>
            </a:r>
            <a:r>
              <a:rPr lang="fr-FR" sz="1200" dirty="0" smtClean="0">
                <a:solidFill>
                  <a:prstClr val="black"/>
                </a:solidFill>
                <a:latin typeface="Comic Sans MS" panose="030F0702030302020204" pitchFamily="66" charset="0"/>
              </a:rPr>
              <a:t> qu’ils jugeaient « honnêtes » lors de leur passage en février 1783, ce n’est pas  le cas des émeutiers en Juillet contre les « fieffés coquins » venus de St </a:t>
            </a:r>
            <a:r>
              <a:rPr lang="fr-FR" sz="1200" dirty="0" err="1" smtClean="0">
                <a:solidFill>
                  <a:prstClr val="black"/>
                </a:solidFill>
                <a:latin typeface="Comic Sans MS" panose="030F0702030302020204" pitchFamily="66" charset="0"/>
              </a:rPr>
              <a:t>Ambroix</a:t>
            </a:r>
            <a:r>
              <a:rPr lang="fr-FR" sz="1200" dirty="0" smtClean="0">
                <a:solidFill>
                  <a:prstClr val="black"/>
                </a:solidFill>
                <a:latin typeface="Comic Sans MS" panose="030F0702030302020204" pitchFamily="66" charset="0"/>
              </a:rPr>
              <a:t>.</a:t>
            </a:r>
            <a:endParaRPr lang="fr-FR" sz="1200" u="sng" dirty="0" smtClean="0">
              <a:solidFill>
                <a:prstClr val="black"/>
              </a:solidFill>
              <a:latin typeface="Comic Sans MS" panose="030F0702030302020204" pitchFamily="66" charset="0"/>
            </a:endParaRPr>
          </a:p>
          <a:p>
            <a:pPr algn="just"/>
            <a:r>
              <a:rPr lang="fr-FR" sz="1200" b="1" dirty="0" smtClean="0">
                <a:solidFill>
                  <a:prstClr val="black"/>
                </a:solidFill>
                <a:latin typeface="Comic Sans MS" panose="030F0702030302020204" pitchFamily="66" charset="0"/>
              </a:rPr>
              <a:t>   Les autorités de la communauté relaient cette résistance face à « l’étranger »:</a:t>
            </a:r>
          </a:p>
          <a:p>
            <a:pPr algn="just"/>
            <a:r>
              <a:rPr lang="fr-FR" sz="1200" dirty="0" smtClean="0">
                <a:solidFill>
                  <a:prstClr val="black"/>
                </a:solidFill>
                <a:latin typeface="Comic Sans MS" panose="030F0702030302020204" pitchFamily="66" charset="0"/>
              </a:rPr>
              <a:t>      C’est d’abord une résistance passive qui se manifeste face à l’intervention de l’Etat qui est considérée comme un abus de pouvoir: les décisions royales sont lentes à être appliquées et pas seulement du fait de l’isolement relatif de St André.. Dès 1791, cette attitude est reprochée à la municipalité de St André qui manque quelque peu de « zèle » à la fois par manque de convictions révolutionnaires mais aussi par défiance vis-à-vis des autorités supérieures: ainsi les désertions sont multiples et il faut que le district impose de prendre des mesures sévères .. qui portent leur fruit ; les fréquentes évasions des prisonniers enfermés au-dessus de l’église se reproduisent car la surveillance ne semble pas très stricte.. et ils jouissent probablement de l’aide des habitants.. Cette passivité se retrouve vis à vis des communes voisines : lors de l’affaire du bois de </a:t>
            </a:r>
            <a:r>
              <a:rPr lang="fr-FR" sz="1200" dirty="0" err="1" smtClean="0">
                <a:solidFill>
                  <a:prstClr val="black"/>
                </a:solidFill>
                <a:latin typeface="Comic Sans MS" panose="030F0702030302020204" pitchFamily="66" charset="0"/>
              </a:rPr>
              <a:t>Cauvel</a:t>
            </a:r>
            <a:r>
              <a:rPr lang="fr-FR" sz="1200" dirty="0" smtClean="0">
                <a:solidFill>
                  <a:prstClr val="black"/>
                </a:solidFill>
                <a:latin typeface="Comic Sans MS" panose="030F0702030302020204" pitchFamily="66" charset="0"/>
              </a:rPr>
              <a:t> ( partage des bois communaux entre St Sauveur et St André), la municipalité ne se rend pas aux convocations pour aboutir à un partage;  le conflit  traine pendant des décennies. Cette méfiance est exacerbée par la Révolution.</a:t>
            </a:r>
          </a:p>
          <a:p>
            <a:pPr algn="just"/>
            <a:r>
              <a:rPr lang="fr-FR" sz="1200" dirty="0" smtClean="0">
                <a:solidFill>
                  <a:prstClr val="black"/>
                </a:solidFill>
                <a:latin typeface="Comic Sans MS" panose="030F0702030302020204" pitchFamily="66" charset="0"/>
              </a:rPr>
              <a:t>      En effet la résistance peut être plus affirmée. Le maire </a:t>
            </a:r>
            <a:r>
              <a:rPr lang="fr-FR" sz="1200" dirty="0" err="1" smtClean="0">
                <a:solidFill>
                  <a:prstClr val="black"/>
                </a:solidFill>
                <a:latin typeface="Comic Sans MS" panose="030F0702030302020204" pitchFamily="66" charset="0"/>
              </a:rPr>
              <a:t>Deslèbres</a:t>
            </a:r>
            <a:r>
              <a:rPr lang="fr-FR" sz="1200" dirty="0" smtClean="0">
                <a:solidFill>
                  <a:prstClr val="black"/>
                </a:solidFill>
                <a:latin typeface="Comic Sans MS" panose="030F0702030302020204" pitchFamily="66" charset="0"/>
              </a:rPr>
              <a:t>, dans la séance du conseil municipal du 26 avril 1794, au lendemain de l’assassinat de Vincent </a:t>
            </a:r>
            <a:r>
              <a:rPr lang="fr-FR" sz="1200" dirty="0" err="1" smtClean="0">
                <a:solidFill>
                  <a:prstClr val="black"/>
                </a:solidFill>
                <a:latin typeface="Comic Sans MS" panose="030F0702030302020204" pitchFamily="66" charset="0"/>
              </a:rPr>
              <a:t>Malignon</a:t>
            </a:r>
            <a:r>
              <a:rPr lang="fr-FR" sz="1200" dirty="0" smtClean="0">
                <a:solidFill>
                  <a:prstClr val="black"/>
                </a:solidFill>
                <a:latin typeface="Comic Sans MS" panose="030F0702030302020204" pitchFamily="66" charset="0"/>
              </a:rPr>
              <a:t>, déclare «  </a:t>
            </a:r>
            <a:r>
              <a:rPr lang="fr-FR" sz="1200" i="1" dirty="0" smtClean="0">
                <a:solidFill>
                  <a:prstClr val="black"/>
                </a:solidFill>
                <a:latin typeface="Comic Sans MS" panose="030F0702030302020204" pitchFamily="66" charset="0"/>
              </a:rPr>
              <a:t>Vous n’ignorez pas l’assassin.. de notre agent national</a:t>
            </a:r>
            <a:r>
              <a:rPr lang="fr-FR" sz="1200" dirty="0" smtClean="0">
                <a:solidFill>
                  <a:prstClr val="black"/>
                </a:solidFill>
                <a:latin typeface="Comic Sans MS" panose="030F0702030302020204" pitchFamily="66" charset="0"/>
              </a:rPr>
              <a:t> »; malgré les perquisitions demandées par le juge de paix du canton, </a:t>
            </a:r>
            <a:r>
              <a:rPr lang="fr-FR" sz="1200" i="1" dirty="0" smtClean="0">
                <a:solidFill>
                  <a:prstClr val="black"/>
                </a:solidFill>
                <a:latin typeface="Comic Sans MS" panose="030F0702030302020204" pitchFamily="66" charset="0"/>
              </a:rPr>
              <a:t>«  ils n’ont rien pu trouver qui pût donner le moindre indice » </a:t>
            </a:r>
            <a:r>
              <a:rPr lang="fr-FR" sz="1200" dirty="0" smtClean="0">
                <a:solidFill>
                  <a:prstClr val="black"/>
                </a:solidFill>
                <a:latin typeface="Comic Sans MS" panose="030F0702030302020204" pitchFamily="66" charset="0"/>
              </a:rPr>
              <a:t>Le département suspend la municipalité accusée pour le moins de laxisme sinon de complicité et nomme un nouveau maire .</a:t>
            </a:r>
          </a:p>
          <a:p>
            <a:pPr algn="just"/>
            <a:r>
              <a:rPr lang="fr-FR" sz="1200" dirty="0" smtClean="0">
                <a:solidFill>
                  <a:prstClr val="black"/>
                </a:solidFill>
                <a:latin typeface="Comic Sans MS" panose="030F0702030302020204" pitchFamily="66" charset="0"/>
              </a:rPr>
              <a:t> </a:t>
            </a:r>
          </a:p>
          <a:p>
            <a:pPr algn="just"/>
            <a:r>
              <a:rPr lang="fr-FR" sz="1200" dirty="0" smtClean="0">
                <a:solidFill>
                  <a:prstClr val="black"/>
                </a:solidFill>
                <a:latin typeface="Comic Sans MS" panose="030F0702030302020204" pitchFamily="66" charset="0"/>
              </a:rPr>
              <a:t> </a:t>
            </a:r>
            <a:r>
              <a:rPr lang="fr-FR" sz="1200" b="1" dirty="0" smtClean="0">
                <a:solidFill>
                  <a:prstClr val="black"/>
                </a:solidFill>
                <a:latin typeface="Comic Sans MS" panose="030F0702030302020204" pitchFamily="66" charset="0"/>
              </a:rPr>
              <a:t>3) une communauté fermée ?</a:t>
            </a:r>
          </a:p>
          <a:p>
            <a:pPr algn="just"/>
            <a:r>
              <a:rPr lang="fr-FR" sz="1200" dirty="0" smtClean="0">
                <a:solidFill>
                  <a:prstClr val="black"/>
                </a:solidFill>
                <a:latin typeface="Comic Sans MS" panose="030F0702030302020204" pitchFamily="66" charset="0"/>
              </a:rPr>
              <a:t>  Mais cette communauté quelque peu… agressive vis-à-vis de « l’étranger », doit cependant entretenir des liens économiques et politiques avec l’extérieur: St André doit en tenir compte pour permettre son commerce nécessaire et doit aussi donner des gages vis-à-vis des autorités méfiantes à son égard d’autant que le village a aussi besoin de distributions de subsistances, d’indemnisations pour les catastrophes (inondations, sécheresses..): par exemple, c’est seulement lorsque la situation devient critique que la municipalité, au début de la Révolution, recherche activement les nombreux déserteurs</a:t>
            </a:r>
          </a:p>
          <a:p>
            <a:pPr algn="just"/>
            <a:endParaRPr lang="fr-FR" sz="1200" dirty="0" smtClean="0">
              <a:latin typeface="Comic Sans MS" pitchFamily="66" charset="0"/>
            </a:endParaRPr>
          </a:p>
          <a:p>
            <a:pPr algn="just"/>
            <a:r>
              <a:rPr lang="fr-FR" sz="1200" dirty="0" smtClean="0">
                <a:latin typeface="Comic Sans MS" pitchFamily="66" charset="0"/>
              </a:rPr>
              <a:t>*</a:t>
            </a:r>
            <a:r>
              <a:rPr lang="fr-FR" sz="1050" baseline="30000" dirty="0" smtClean="0">
                <a:latin typeface="Comic Sans MS" pitchFamily="66" charset="0"/>
              </a:rPr>
              <a:t>1  </a:t>
            </a:r>
            <a:r>
              <a:rPr lang="fr-FR" sz="1050" dirty="0" smtClean="0">
                <a:latin typeface="Comic Sans MS" pitchFamily="66" charset="0"/>
              </a:rPr>
              <a:t>Lettre de </a:t>
            </a:r>
            <a:r>
              <a:rPr lang="fr-FR" sz="1050" dirty="0" err="1" smtClean="0">
                <a:latin typeface="Comic Sans MS" pitchFamily="66" charset="0"/>
              </a:rPr>
              <a:t>Champetier</a:t>
            </a:r>
            <a:r>
              <a:rPr lang="fr-FR" sz="1050" dirty="0" smtClean="0">
                <a:latin typeface="Comic Sans MS" pitchFamily="66" charset="0"/>
              </a:rPr>
              <a:t>, assesseur de Me Guiraud le 27 Juin 1783 et lettre de Guiraud </a:t>
            </a:r>
          </a:p>
          <a:p>
            <a:pPr algn="just"/>
            <a:r>
              <a:rPr lang="fr-FR" sz="1050" dirty="0" smtClean="0">
                <a:latin typeface="Comic Sans MS" pitchFamily="66" charset="0"/>
              </a:rPr>
              <a:t>avocat postulant de St </a:t>
            </a:r>
            <a:r>
              <a:rPr lang="fr-FR" sz="1050" dirty="0" err="1" smtClean="0">
                <a:latin typeface="Comic Sans MS" pitchFamily="66" charset="0"/>
              </a:rPr>
              <a:t>Ambroix</a:t>
            </a:r>
            <a:r>
              <a:rPr lang="fr-FR" sz="1050" dirty="0" smtClean="0">
                <a:latin typeface="Comic Sans MS" pitchFamily="66" charset="0"/>
              </a:rPr>
              <a:t> 22 Juin 1783</a:t>
            </a:r>
            <a:endParaRPr lang="fr-FR" sz="1050" dirty="0" smtClean="0">
              <a:solidFill>
                <a:prstClr val="black"/>
              </a:solidFill>
              <a:latin typeface="Comic Sans MS" panose="030F0702030302020204" pitchFamily="66" charset="0"/>
            </a:endParaRPr>
          </a:p>
          <a:p>
            <a:pPr algn="just"/>
            <a:endParaRPr lang="fr-FR" sz="1200" dirty="0" smtClean="0">
              <a:solidFill>
                <a:prstClr val="black"/>
              </a:solidFill>
              <a:latin typeface="Comic Sans MS" panose="030F0702030302020204" pitchFamily="66" charset="0"/>
            </a:endParaRPr>
          </a:p>
          <a:p>
            <a:pPr algn="just"/>
            <a:endParaRPr lang="fr-FR" sz="1200" dirty="0" smtClean="0">
              <a:solidFill>
                <a:prstClr val="black"/>
              </a:solidFill>
              <a:latin typeface="Comic Sans MS" panose="030F0702030302020204" pitchFamily="66" charset="0"/>
            </a:endParaRPr>
          </a:p>
          <a:p>
            <a:pPr algn="just"/>
            <a:r>
              <a:rPr lang="fr-FR" sz="1200" dirty="0" smtClean="0">
                <a:solidFill>
                  <a:prstClr val="black"/>
                </a:solidFill>
                <a:latin typeface="Comic Sans MS" panose="030F0702030302020204" pitchFamily="66" charset="0"/>
              </a:rPr>
              <a:t> </a:t>
            </a:r>
            <a:endParaRPr lang="fr-FR" sz="1200" dirty="0" smtClean="0"/>
          </a:p>
          <a:p>
            <a:pPr algn="just"/>
            <a:endParaRPr lang="fr-FR" sz="1200" dirty="0">
              <a:solidFill>
                <a:prstClr val="black"/>
              </a:solidFill>
              <a:latin typeface="Comic Sans MS" panose="030F0702030302020204" pitchFamily="66" charset="0"/>
            </a:endParaRPr>
          </a:p>
          <a:p>
            <a:pPr algn="just"/>
            <a:endParaRPr lang="fr-FR" sz="1200" dirty="0">
              <a:solidFill>
                <a:prstClr val="black"/>
              </a:solidFill>
              <a:latin typeface="Comic Sans MS" panose="030F0702030302020204" pitchFamily="66" charset="0"/>
            </a:endParaRPr>
          </a:p>
          <a:p>
            <a:pPr algn="just"/>
            <a:endParaRPr lang="fr-FR" sz="1200" u="sng" dirty="0">
              <a:solidFill>
                <a:prstClr val="black"/>
              </a:solidFill>
              <a:latin typeface="Comic Sans MS" panose="030F0702030302020204" pitchFamily="66" charset="0"/>
            </a:endParaRPr>
          </a:p>
          <a:p>
            <a:pPr algn="just"/>
            <a:endParaRPr lang="fr-FR" sz="1200" u="sng" dirty="0">
              <a:solidFill>
                <a:prstClr val="black"/>
              </a:solidFill>
              <a:latin typeface="Comic Sans MS" panose="030F0702030302020204" pitchFamily="66" charset="0"/>
            </a:endParaRPr>
          </a:p>
        </p:txBody>
      </p:sp>
      <p:sp>
        <p:nvSpPr>
          <p:cNvPr id="4" name="Rectangle 3"/>
          <p:cNvSpPr/>
          <p:nvPr/>
        </p:nvSpPr>
        <p:spPr>
          <a:xfrm>
            <a:off x="3241288" y="4387334"/>
            <a:ext cx="306494" cy="369332"/>
          </a:xfrm>
          <a:prstGeom prst="rect">
            <a:avLst/>
          </a:prstGeom>
        </p:spPr>
        <p:txBody>
          <a:bodyPr wrap="none">
            <a:spAutoFit/>
          </a:bodyPr>
          <a:lstStyle/>
          <a:p>
            <a:r>
              <a:rPr lang="fr-FR" dirty="0" smtClean="0">
                <a:latin typeface="Comic Sans MS" pitchFamily="66" charset="0"/>
              </a:rPr>
              <a:t>*</a:t>
            </a:r>
            <a:endParaRPr lang="fr-FR" dirty="0"/>
          </a:p>
        </p:txBody>
      </p:sp>
    </p:spTree>
    <p:extLst>
      <p:ext uri="{BB962C8B-B14F-4D97-AF65-F5344CB8AC3E}">
        <p14:creationId xmlns:p14="http://schemas.microsoft.com/office/powerpoint/2010/main" val="946692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6672" y="323528"/>
            <a:ext cx="6381328" cy="9017853"/>
          </a:xfrm>
          <a:prstGeom prst="rect">
            <a:avLst/>
          </a:prstGeom>
        </p:spPr>
        <p:txBody>
          <a:bodyPr wrap="square">
            <a:spAutoFit/>
          </a:bodyPr>
          <a:lstStyle/>
          <a:p>
            <a:pPr algn="just"/>
            <a:r>
              <a:rPr lang="fr-FR" sz="1200" dirty="0" smtClean="0">
                <a:solidFill>
                  <a:prstClr val="black"/>
                </a:solidFill>
                <a:latin typeface="Comic Sans MS" panose="030F0702030302020204" pitchFamily="66" charset="0"/>
              </a:rPr>
              <a:t>pourtant présents dans le village : ainsi 10 jours  après l’assassinat de V. </a:t>
            </a:r>
            <a:r>
              <a:rPr lang="fr-FR" sz="1200" dirty="0" err="1" smtClean="0">
                <a:solidFill>
                  <a:prstClr val="black"/>
                </a:solidFill>
                <a:latin typeface="Comic Sans MS" panose="030F0702030302020204" pitchFamily="66" charset="0"/>
              </a:rPr>
              <a:t>Malignon</a:t>
            </a:r>
            <a:r>
              <a:rPr lang="fr-FR" sz="1200" dirty="0" smtClean="0">
                <a:solidFill>
                  <a:prstClr val="black"/>
                </a:solidFill>
                <a:latin typeface="Comic Sans MS" panose="030F0702030302020204" pitchFamily="66" charset="0"/>
              </a:rPr>
              <a:t>, la municipalité, rappelée à l’ordre par le directoire du district,  argue  d’un retard de courrier et explique que avant même l’arrivée des décisions du district, elle avait pris les mesures pour faire partir certains déserteurs justement retrouvés.. miraculeusement! Le village fait aussi remarquer à plusieurs reprises qu’il fournit les réquisitions demandées  «  avant que les autres communautés » ne le fassent.. </a:t>
            </a:r>
          </a:p>
          <a:p>
            <a:pPr algn="just"/>
            <a:endParaRPr lang="fr-FR" sz="1200" b="1" dirty="0" smtClean="0">
              <a:solidFill>
                <a:prstClr val="black"/>
              </a:solidFill>
              <a:latin typeface="Comic Sans MS" panose="030F0702030302020204" pitchFamily="66" charset="0"/>
            </a:endParaRPr>
          </a:p>
          <a:p>
            <a:pPr algn="just"/>
            <a:r>
              <a:rPr lang="fr-FR" sz="1200" b="1" dirty="0" smtClean="0">
                <a:solidFill>
                  <a:prstClr val="black"/>
                </a:solidFill>
                <a:latin typeface="Comic Sans MS" panose="030F0702030302020204" pitchFamily="66" charset="0"/>
              </a:rPr>
              <a:t>Conclusion</a:t>
            </a:r>
          </a:p>
          <a:p>
            <a:pPr algn="just"/>
            <a:r>
              <a:rPr lang="fr-FR" sz="1200" dirty="0" smtClean="0">
                <a:solidFill>
                  <a:prstClr val="black"/>
                </a:solidFill>
                <a:latin typeface="Comic Sans MS" panose="030F0702030302020204" pitchFamily="66" charset="0"/>
              </a:rPr>
              <a:t>Des solidarités économiques, sociales, et culturelles très fortes unissent la société villageoise. Elle privilégie des structures communautaires anciennes et des comportements archaïques de violence en décalage avec le développement de l’administration royale et l’émergence au sein du village d’activités économiques qui l’obligent à élargir ses horizons.</a:t>
            </a:r>
          </a:p>
          <a:p>
            <a:pPr algn="just"/>
            <a:endParaRPr lang="fr-FR" sz="1200" dirty="0" smtClean="0">
              <a:solidFill>
                <a:prstClr val="black"/>
              </a:solidFill>
              <a:latin typeface="Comic Sans MS" panose="030F0702030302020204" pitchFamily="66" charset="0"/>
            </a:endParaRPr>
          </a:p>
          <a:p>
            <a:pPr marL="342900" indent="-342900" algn="just">
              <a:buAutoNum type="alphaUcParenR" startAt="2"/>
            </a:pPr>
            <a:r>
              <a:rPr kumimoji="0" lang="fr-FR" sz="1400" b="1" i="0" u="none" strike="noStrike" kern="1200" cap="none" spc="0" normalizeH="0" baseline="0" noProof="0" dirty="0" smtClean="0">
                <a:ln>
                  <a:noFill/>
                </a:ln>
                <a:solidFill>
                  <a:srgbClr val="00823B"/>
                </a:solidFill>
                <a:effectLst/>
                <a:uLnTx/>
                <a:uFillTx/>
                <a:latin typeface="Comic Sans MS" pitchFamily="66" charset="0"/>
                <a:ea typeface="+mn-ea"/>
                <a:cs typeface="+mn-cs"/>
              </a:rPr>
              <a:t>Famille ancienne, </a:t>
            </a:r>
            <a:r>
              <a:rPr kumimoji="0" lang="fr-FR" sz="1400" b="1" i="0" u="none" strike="noStrike" kern="1200" cap="none" spc="0" normalizeH="0" baseline="0" noProof="0" dirty="0">
                <a:ln>
                  <a:noFill/>
                </a:ln>
                <a:solidFill>
                  <a:srgbClr val="00823B"/>
                </a:solidFill>
                <a:effectLst/>
                <a:uLnTx/>
                <a:uFillTx/>
                <a:latin typeface="Comic Sans MS" pitchFamily="66" charset="0"/>
                <a:ea typeface="+mn-ea"/>
                <a:cs typeface="+mn-cs"/>
              </a:rPr>
              <a:t>cellule de base de vie économique et </a:t>
            </a:r>
            <a:r>
              <a:rPr kumimoji="0" lang="fr-FR" sz="1400" b="1" i="0" u="none" strike="noStrike" kern="1200" cap="none" spc="0" normalizeH="0" baseline="0" noProof="0" dirty="0" smtClean="0">
                <a:ln>
                  <a:noFill/>
                </a:ln>
                <a:solidFill>
                  <a:srgbClr val="00823B"/>
                </a:solidFill>
                <a:effectLst/>
                <a:uLnTx/>
                <a:uFillTx/>
                <a:latin typeface="Comic Sans MS" pitchFamily="66" charset="0"/>
                <a:ea typeface="+mn-ea"/>
                <a:cs typeface="+mn-cs"/>
              </a:rPr>
              <a:t>sociales</a:t>
            </a:r>
          </a:p>
          <a:p>
            <a:pPr marL="228600" indent="-228600" algn="just"/>
            <a:r>
              <a:rPr lang="fr-FR" sz="1400" b="1" dirty="0" smtClean="0">
                <a:solidFill>
                  <a:srgbClr val="00823B"/>
                </a:solidFill>
                <a:latin typeface="Comic Sans MS" pitchFamily="66" charset="0"/>
              </a:rPr>
              <a:t>   </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C’est </a:t>
            </a:r>
            <a:r>
              <a:rPr kumimoji="0" lang="fr-FR"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tout d’abord la </a:t>
            </a:r>
            <a:r>
              <a:rPr kumimoji="0" lang="fr-FR" sz="1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cellule économique de base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C’est une famille élargie (et pas seulement parents enfants = famille nucléaire) cependant souvent restreinte: elle comporte souvent parents âgés, en général un seul l’autre  décédé 1</a:t>
            </a:r>
            <a:r>
              <a:rPr kumimoji="0" lang="fr-FR" sz="1200" b="0" i="0" u="none" strike="noStrike" kern="1200" cap="none" spc="0" normalizeH="0" baseline="30000" noProof="0" dirty="0" smtClean="0">
                <a:ln>
                  <a:noFill/>
                </a:ln>
                <a:solidFill>
                  <a:prstClr val="black"/>
                </a:solidFill>
                <a:effectLst/>
                <a:uLnTx/>
                <a:uFillTx/>
                <a:latin typeface="Comic Sans MS" panose="030F0702030302020204" pitchFamily="66" charset="0"/>
                <a:ea typeface="+mn-ea"/>
                <a:cs typeface="+mn-cs"/>
              </a:rPr>
              <a:t>ère</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génération), et un couple de la génération suivante (2</a:t>
            </a:r>
            <a:r>
              <a:rPr kumimoji="0" lang="fr-FR" sz="1200" b="0" i="0" u="none" strike="noStrike" kern="1200" cap="none" spc="0" normalizeH="0" baseline="30000" noProof="0" dirty="0" smtClean="0">
                <a:ln>
                  <a:noFill/>
                </a:ln>
                <a:solidFill>
                  <a:prstClr val="black"/>
                </a:solidFill>
                <a:effectLst/>
                <a:uLnTx/>
                <a:uFillTx/>
                <a:latin typeface="Comic Sans MS" panose="030F0702030302020204" pitchFamily="66" charset="0"/>
                <a:ea typeface="+mn-ea"/>
                <a:cs typeface="+mn-cs"/>
              </a:rPr>
              <a:t>ème</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génération) marié avec enfants (3</a:t>
            </a:r>
            <a:r>
              <a:rPr kumimoji="0" lang="fr-FR" sz="1200" b="0" i="0" u="none" strike="noStrike" kern="1200" cap="none" spc="0" normalizeH="0" baseline="30000" noProof="0" dirty="0" smtClean="0">
                <a:ln>
                  <a:noFill/>
                </a:ln>
                <a:solidFill>
                  <a:prstClr val="black"/>
                </a:solidFill>
                <a:effectLst/>
                <a:uLnTx/>
                <a:uFillTx/>
                <a:latin typeface="Comic Sans MS" panose="030F0702030302020204" pitchFamily="66" charset="0"/>
                <a:ea typeface="+mn-ea"/>
                <a:cs typeface="+mn-cs"/>
              </a:rPr>
              <a:t>ème</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génération) plus rarement deux couples et des enfants de la 2</a:t>
            </a:r>
            <a:r>
              <a:rPr kumimoji="0" lang="fr-FR" sz="1200" b="0" i="0" u="none" strike="noStrike" kern="1200" cap="none" spc="0" normalizeH="0" baseline="30000" noProof="0" dirty="0" smtClean="0">
                <a:ln>
                  <a:noFill/>
                </a:ln>
                <a:solidFill>
                  <a:prstClr val="black"/>
                </a:solidFill>
                <a:effectLst/>
                <a:uLnTx/>
                <a:uFillTx/>
                <a:latin typeface="Comic Sans MS" panose="030F0702030302020204" pitchFamily="66" charset="0"/>
                <a:ea typeface="+mn-ea"/>
                <a:cs typeface="+mn-cs"/>
              </a:rPr>
              <a:t>ème</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génération non encore mariés. Parfois cette cellule familiale prend en charge des enfants d’un couple de la 2</a:t>
            </a:r>
            <a:r>
              <a:rPr kumimoji="0" lang="fr-FR" sz="1200" b="0" i="0" u="none" strike="noStrike" kern="1200" cap="none" spc="0" normalizeH="0" baseline="30000" noProof="0" dirty="0" smtClean="0">
                <a:ln>
                  <a:noFill/>
                </a:ln>
                <a:solidFill>
                  <a:prstClr val="black"/>
                </a:solidFill>
                <a:effectLst/>
                <a:uLnTx/>
                <a:uFillTx/>
                <a:latin typeface="Comic Sans MS" panose="030F0702030302020204" pitchFamily="66" charset="0"/>
                <a:ea typeface="+mn-ea"/>
                <a:cs typeface="+mn-cs"/>
              </a:rPr>
              <a:t>ème</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génération où père et/ou</a:t>
            </a:r>
            <a:r>
              <a:rPr kumimoji="0" lang="fr-FR" sz="1200" b="0" i="0" u="none" strike="noStrike" kern="1200" cap="none" spc="0" normalizeH="0" noProof="0" dirty="0" smtClean="0">
                <a:ln>
                  <a:noFill/>
                </a:ln>
                <a:solidFill>
                  <a:prstClr val="black"/>
                </a:solidFill>
                <a:effectLst/>
                <a:uLnTx/>
                <a:uFillTx/>
                <a:latin typeface="Comic Sans MS" panose="030F0702030302020204" pitchFamily="66" charset="0"/>
                <a:ea typeface="+mn-ea"/>
                <a:cs typeface="+mn-cs"/>
              </a:rPr>
              <a:t> </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mère sont décédés . Le recul de la mortalité dans la deuxième moitié du XVIIIème augmente les effectifs de ces foyers mais aussi la main d’œuvre disponible au foyer.</a:t>
            </a:r>
          </a:p>
          <a:p>
            <a:pPr lvl="0" algn="just">
              <a:defRPr/>
            </a:pP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a:t>
            </a:r>
            <a:r>
              <a:rPr kumimoji="0" lang="fr-FR"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Cette famille élargie est tout d’abord une nécessité économique: </a:t>
            </a:r>
            <a:r>
              <a:rPr lang="fr-FR" sz="1200" dirty="0" smtClean="0">
                <a:solidFill>
                  <a:prstClr val="black"/>
                </a:solidFill>
                <a:latin typeface="Comic Sans MS" panose="030F0702030302020204" pitchFamily="66" charset="0"/>
              </a:rPr>
              <a:t>Son but est de produire autant que possible, ce qui est nécessaire pour la consommation du foyer avec la main d’œuvre familiale. Un  </a:t>
            </a:r>
            <a:r>
              <a:rPr kumimoji="0" lang="fr-FR"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fils récupère les terres et se charge des « vieux parents » qui peuvent aussi encore fournir une aide à la maison ou dans les champs et ateliers. Le mariage du fils permet aussi l’apport du travail de sa femme ; parfois des frères et sœurs non mariés restent dans ce foyer. Faute de mariage, le fils reste </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«travailleur </a:t>
            </a:r>
            <a:r>
              <a:rPr kumimoji="0" lang="fr-FR"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la </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terre» </a:t>
            </a:r>
            <a:r>
              <a:rPr kumimoji="0" lang="fr-FR"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auprès de son père et doit attendre sa mort pour être maître de ses terres. Cette famille </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dispose ainsi </a:t>
            </a:r>
            <a:r>
              <a:rPr kumimoji="0" lang="fr-FR"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de main d’œuvre ( parents âgés, adultes et enfants) et constitue une cellule économique dont le but premier est de nourrir toutes ces bouches </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par un travail commun.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La famille est également </a:t>
            </a:r>
            <a:r>
              <a:rPr kumimoji="0" lang="fr-FR" sz="1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une valeur morale </a:t>
            </a:r>
            <a:r>
              <a:rPr kumimoji="0" lang="fr-FR" sz="12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essentielle</a:t>
            </a:r>
            <a:r>
              <a:rPr kumimoji="0" lang="fr-FR" sz="12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a:t>
            </a:r>
            <a:r>
              <a:rPr kumimoji="0" lang="fr-FR"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C’est un devoir pour les jeunes adultes de servir de « bâton de vieillesse » auprès de leurs parents. </a:t>
            </a:r>
            <a:r>
              <a:rPr kumimoji="0" lang="fr-FR" sz="1200" b="0" i="0"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Souvent les donations faites au fils qui reprend </a:t>
            </a:r>
            <a:r>
              <a:rPr kumimoji="0" lang="fr-FR" sz="1200" b="0" i="0"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la</a:t>
            </a:r>
            <a:r>
              <a:rPr kumimoji="0" lang="fr-FR" sz="1200" b="0" i="0" strike="noStrike" kern="1200" cap="none" spc="0" normalizeH="0" noProof="0" dirty="0" smtClean="0">
                <a:ln>
                  <a:noFill/>
                </a:ln>
                <a:solidFill>
                  <a:prstClr val="black"/>
                </a:solidFill>
                <a:effectLst/>
                <a:uLnTx/>
                <a:uFillTx/>
                <a:latin typeface="Comic Sans MS" panose="030F0702030302020204" pitchFamily="66" charset="0"/>
                <a:ea typeface="+mn-ea"/>
                <a:cs typeface="+mn-cs"/>
              </a:rPr>
              <a:t> propriété</a:t>
            </a:r>
            <a:r>
              <a:rPr kumimoji="0" lang="fr-FR" sz="1200" b="0" i="0"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précisent </a:t>
            </a:r>
            <a:r>
              <a:rPr kumimoji="0" lang="fr-FR" sz="1200" b="0" i="0"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leurs devoirs vis-à-vis des </a:t>
            </a:r>
            <a:r>
              <a:rPr kumimoji="0" lang="fr-FR" sz="1200" b="0" i="0"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père </a:t>
            </a:r>
            <a:r>
              <a:rPr kumimoji="0" lang="fr-FR" sz="1200" b="0" i="0"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et/ou </a:t>
            </a:r>
            <a:r>
              <a:rPr kumimoji="0" lang="fr-FR" sz="1200" b="0" i="0"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mère : dans cette famille élargie, les parents prennent</a:t>
            </a:r>
            <a:r>
              <a:rPr kumimoji="0" lang="fr-FR" sz="1200" b="0" i="0" strike="noStrike" kern="1200" cap="none" spc="0" normalizeH="0" noProof="0" dirty="0" smtClean="0">
                <a:ln>
                  <a:noFill/>
                </a:ln>
                <a:solidFill>
                  <a:prstClr val="black"/>
                </a:solidFill>
                <a:effectLst/>
                <a:uLnTx/>
                <a:uFillTx/>
                <a:latin typeface="Comic Sans MS" panose="030F0702030302020204" pitchFamily="66" charset="0"/>
                <a:ea typeface="+mn-ea"/>
                <a:cs typeface="+mn-cs"/>
              </a:rPr>
              <a:t> en charge le nouveau ménage et reçoivent</a:t>
            </a:r>
            <a:r>
              <a:rPr kumimoji="0" lang="fr-FR" sz="1200" b="0" i="0"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le</a:t>
            </a:r>
            <a:r>
              <a:rPr kumimoji="0" lang="fr-FR" sz="1200" b="0" i="0" strike="noStrike" kern="1200" cap="none" spc="0" normalizeH="0" noProof="0" dirty="0" smtClean="0">
                <a:ln>
                  <a:noFill/>
                </a:ln>
                <a:solidFill>
                  <a:prstClr val="black"/>
                </a:solidFill>
                <a:effectLst/>
                <a:uLnTx/>
                <a:uFillTx/>
                <a:latin typeface="Comic Sans MS" panose="030F0702030302020204" pitchFamily="66" charset="0"/>
                <a:ea typeface="+mn-ea"/>
                <a:cs typeface="+mn-cs"/>
              </a:rPr>
              <a:t> plus souvent l’usufruit du domaine </a:t>
            </a:r>
            <a:r>
              <a:rPr kumimoji="0" lang="fr-FR" sz="1200" b="0" i="0"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leur vie durant » </a:t>
            </a:r>
            <a:r>
              <a:rPr kumimoji="0" lang="fr-FR"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Malheur à celui qui brise un couple marié ce qui, on l’a vu, est un reproche majeur adressé à Thomas </a:t>
            </a:r>
            <a:r>
              <a:rPr kumimoji="0" lang="fr-FR" sz="1200" b="0" i="0" u="none" strike="noStrike" kern="1200" cap="none" spc="0" normalizeH="0" baseline="0" noProof="0" dirty="0" err="1">
                <a:ln>
                  <a:noFill/>
                </a:ln>
                <a:solidFill>
                  <a:prstClr val="black"/>
                </a:solidFill>
                <a:effectLst/>
                <a:uLnTx/>
                <a:uFillTx/>
                <a:latin typeface="Comic Sans MS" pitchFamily="66" charset="0"/>
                <a:ea typeface="+mn-ea"/>
                <a:cs typeface="+mn-cs"/>
              </a:rPr>
              <a:t>Malignon</a:t>
            </a:r>
            <a:r>
              <a:rPr kumimoji="0" lang="fr-FR" sz="1200" b="0" i="0" u="none" strike="noStrike" kern="1200" cap="none" spc="0" normalizeH="0" baseline="0" noProof="0" dirty="0">
                <a:ln>
                  <a:noFill/>
                </a:ln>
                <a:solidFill>
                  <a:prstClr val="black"/>
                </a:solidFill>
                <a:effectLst/>
                <a:uLnTx/>
                <a:uFillTx/>
                <a:latin typeface="Comic Sans MS" pitchFamily="66" charset="0"/>
                <a:ea typeface="+mn-ea"/>
                <a:cs typeface="+mn-cs"/>
              </a:rPr>
              <a:t> qui commet l’adultère avec la femme de Martin Chevalier</a:t>
            </a:r>
            <a:r>
              <a:rPr kumimoji="0" lang="fr-FR" sz="1200" b="0" i="0" u="none" strike="noStrike" kern="1200" cap="none" spc="0" normalizeH="0" baseline="0" noProof="0" dirty="0" smtClean="0">
                <a:ln>
                  <a:noFill/>
                </a:ln>
                <a:solidFill>
                  <a:prstClr val="black"/>
                </a:solidFill>
                <a:effectLst/>
                <a:uLnTx/>
                <a:uFillTx/>
                <a:latin typeface="Comic Sans MS" pitchFamily="66"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omic Sans MS" pitchFamily="66"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omic Sans MS" pitchFamily="66" charset="0"/>
                <a:ea typeface="+mn-ea"/>
                <a:cs typeface="+mn-cs"/>
              </a:rPr>
              <a:t/>
            </a:r>
            <a:br>
              <a:rPr kumimoji="0" lang="fr-FR" sz="1200" b="0" i="0" u="none" strike="noStrike" kern="1200" cap="none" spc="0" normalizeH="0" baseline="0" noProof="0" dirty="0">
                <a:ln>
                  <a:noFill/>
                </a:ln>
                <a:solidFill>
                  <a:prstClr val="black"/>
                </a:solidFill>
                <a:effectLst/>
                <a:uLnTx/>
                <a:uFillTx/>
                <a:latin typeface="Comic Sans MS" pitchFamily="66" charset="0"/>
                <a:ea typeface="+mn-ea"/>
                <a:cs typeface="+mn-cs"/>
              </a:rPr>
            </a:br>
            <a:endParaRPr kumimoji="0" lang="fr-FR" sz="1200" b="0" i="0" u="none" strike="noStrike" kern="1200" cap="none" spc="0" normalizeH="0" baseline="0" noProof="0" dirty="0">
              <a:ln>
                <a:noFill/>
              </a:ln>
              <a:solidFill>
                <a:prstClr val="black"/>
              </a:solidFill>
              <a:effectLst/>
              <a:uLnTx/>
              <a:uFillTx/>
              <a:latin typeface="Comic Sans MS" pitchFamily="66" charset="0"/>
              <a:ea typeface="+mn-ea"/>
              <a:cs typeface="+mn-cs"/>
            </a:endParaRPr>
          </a:p>
          <a:p>
            <a:pPr lvl="0" algn="just"/>
            <a:r>
              <a:rPr kumimoji="0" lang="fr-FR" sz="1200" b="0" i="0" u="none" strike="noStrike" kern="1200" cap="none" spc="0" normalizeH="0" baseline="0" noProof="0" dirty="0">
                <a:ln>
                  <a:noFill/>
                </a:ln>
                <a:effectLst/>
                <a:uLnTx/>
                <a:uFillTx/>
                <a:latin typeface="Comic Sans MS" pitchFamily="66" charset="0"/>
                <a:ea typeface="+mn-ea"/>
                <a:cs typeface="+mn-cs"/>
              </a:rPr>
              <a:t>   </a:t>
            </a:r>
          </a:p>
          <a:p>
            <a:pPr lvl="0" algn="just"/>
            <a:endParaRPr kumimoji="0" lang="fr-FR"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5" name="ZoneTexte 4"/>
          <p:cNvSpPr txBox="1"/>
          <p:nvPr/>
        </p:nvSpPr>
        <p:spPr>
          <a:xfrm>
            <a:off x="620688" y="251520"/>
            <a:ext cx="57606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6" name="ZoneTexte 5"/>
          <p:cNvSpPr txBox="1"/>
          <p:nvPr/>
        </p:nvSpPr>
        <p:spPr>
          <a:xfrm>
            <a:off x="404664" y="403920"/>
            <a:ext cx="61290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8" name="Espace réservé du numéro de diapositive 7"/>
          <p:cNvSpPr>
            <a:spLocks noGrp="1"/>
          </p:cNvSpPr>
          <p:nvPr>
            <p:ph type="sldNum" sz="quarter" idx="12"/>
          </p:nvPr>
        </p:nvSpPr>
        <p:spPr>
          <a:xfrm>
            <a:off x="4941168" y="8532440"/>
            <a:ext cx="1600200" cy="486833"/>
          </a:xfrm>
        </p:spPr>
        <p:txBody>
          <a:bodyPr/>
          <a:lstStyle/>
          <a:p>
            <a:fld id="{88FF42DF-82A7-4623-8844-46488C73A759}" type="slidenum">
              <a:rPr lang="fr-FR" b="1" smtClean="0">
                <a:solidFill>
                  <a:schemeClr val="tx1"/>
                </a:solidFill>
              </a:rPr>
              <a:pPr/>
              <a:t>39</a:t>
            </a:fld>
            <a:endParaRPr lang="fr-FR" b="1"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664" y="395536"/>
            <a:ext cx="6336704" cy="7294305"/>
          </a:xfrm>
          <a:prstGeom prst="rect">
            <a:avLst/>
          </a:prstGeom>
        </p:spPr>
        <p:txBody>
          <a:bodyPr wrap="square">
            <a:spAutoFit/>
          </a:bodyPr>
          <a:lstStyle/>
          <a:p>
            <a:pPr algn="just"/>
            <a:r>
              <a:rPr lang="fr-FR" sz="1200" dirty="0">
                <a:latin typeface="Comic Sans MS" pitchFamily="66" charset="0"/>
              </a:rPr>
              <a:t>   </a:t>
            </a:r>
            <a:r>
              <a:rPr lang="fr-FR" sz="1200" b="1" i="1" dirty="0">
                <a:latin typeface="Comic Sans MS" pitchFamily="66" charset="0"/>
              </a:rPr>
              <a:t>L’état des propriétés </a:t>
            </a:r>
            <a:r>
              <a:rPr lang="fr-FR" sz="1200" dirty="0">
                <a:latin typeface="Comic Sans MS" pitchFamily="66" charset="0"/>
              </a:rPr>
              <a:t>établi fin 1793-début 1794 (avant l’assassinat de Vincent </a:t>
            </a:r>
            <a:r>
              <a:rPr lang="fr-FR" sz="1200" dirty="0" err="1">
                <a:latin typeface="Comic Sans MS" pitchFamily="66" charset="0"/>
              </a:rPr>
              <a:t>Malignon</a:t>
            </a:r>
            <a:r>
              <a:rPr lang="fr-FR" sz="1200" dirty="0">
                <a:latin typeface="Comic Sans MS" pitchFamily="66" charset="0"/>
              </a:rPr>
              <a:t> en avril 1794) pour pallier l’absence du compoix qui à brûlé lors de l’incendie de St André en Juillet 1792, donne des informations sur la localisation et les revenus estimés («présage ») des terres et maisons de chaque </a:t>
            </a:r>
            <a:r>
              <a:rPr lang="fr-FR" sz="1200" dirty="0" smtClean="0">
                <a:latin typeface="Comic Sans MS" pitchFamily="66" charset="0"/>
              </a:rPr>
              <a:t>propriétaire mais sur la seule commune de St André; on ne peut donc y trouver trace d’éventuelles propriétés d’habitants de St André dans d’autres communes. </a:t>
            </a:r>
            <a:r>
              <a:rPr lang="fr-FR" sz="1200" dirty="0">
                <a:latin typeface="Comic Sans MS" pitchFamily="66" charset="0"/>
              </a:rPr>
              <a:t>Même si parfois sont donnés des métiers d’artisans, hommes de loi.. ce sont uniquement ceux qui ont des terres. De plus, il ne fournit pas les revenus autres que celui des terres : il est donc impossible d’appréhender le revenus de ces activités non agricoles par ce document.</a:t>
            </a:r>
          </a:p>
          <a:p>
            <a:pPr algn="just"/>
            <a:r>
              <a:rPr lang="fr-FR" sz="1200" dirty="0">
                <a:latin typeface="Comic Sans MS" pitchFamily="66" charset="0"/>
              </a:rPr>
              <a:t>   Les fiches de chaque propriétaire sont parfois </a:t>
            </a:r>
            <a:r>
              <a:rPr lang="fr-FR" sz="1200" dirty="0" smtClean="0">
                <a:latin typeface="Comic Sans MS" pitchFamily="66" charset="0"/>
              </a:rPr>
              <a:t>incomplètes, </a:t>
            </a:r>
            <a:r>
              <a:rPr lang="fr-FR" sz="1200" dirty="0">
                <a:latin typeface="Comic Sans MS" pitchFamily="66" charset="0"/>
              </a:rPr>
              <a:t>soit ne mentionnant pas certaines superficies ou </a:t>
            </a:r>
            <a:r>
              <a:rPr lang="fr-FR" sz="1200" dirty="0" smtClean="0">
                <a:latin typeface="Comic Sans MS" pitchFamily="66" charset="0"/>
              </a:rPr>
              <a:t>présages, </a:t>
            </a:r>
            <a:r>
              <a:rPr lang="fr-FR" sz="1200" dirty="0">
                <a:latin typeface="Comic Sans MS" pitchFamily="66" charset="0"/>
              </a:rPr>
              <a:t>soit manque la description des propriétés d’une des deux sections de la paroisse de St André: par exemple, celle de Vincent </a:t>
            </a:r>
            <a:r>
              <a:rPr lang="fr-FR" sz="1200" dirty="0" err="1">
                <a:latin typeface="Comic Sans MS" pitchFamily="66" charset="0"/>
              </a:rPr>
              <a:t>Malignon</a:t>
            </a:r>
            <a:r>
              <a:rPr lang="fr-FR" sz="1200" dirty="0">
                <a:latin typeface="Comic Sans MS" pitchFamily="66" charset="0"/>
              </a:rPr>
              <a:t> manque sur la section de </a:t>
            </a:r>
            <a:r>
              <a:rPr lang="fr-FR" sz="1200" dirty="0" err="1">
                <a:latin typeface="Comic Sans MS" pitchFamily="66" charset="0"/>
              </a:rPr>
              <a:t>Cruzières</a:t>
            </a:r>
            <a:r>
              <a:rPr lang="fr-FR" sz="1200" dirty="0">
                <a:latin typeface="Comic Sans MS" pitchFamily="66" charset="0"/>
              </a:rPr>
              <a:t> alors qu’il y possède des terres; de même pour le notaire Deslèbres ou celle d’une veuve Graffand habitant la maison de Pierregras.</a:t>
            </a:r>
          </a:p>
          <a:p>
            <a:pPr algn="just"/>
            <a:r>
              <a:rPr lang="fr-FR" sz="1200" dirty="0">
                <a:latin typeface="Comic Sans MS" pitchFamily="66" charset="0"/>
              </a:rPr>
              <a:t>Des individus n’apparaissent pas dans ce document comme Mathieu </a:t>
            </a:r>
            <a:r>
              <a:rPr lang="fr-FR" sz="1200" dirty="0" err="1">
                <a:latin typeface="Comic Sans MS" pitchFamily="66" charset="0"/>
              </a:rPr>
              <a:t>Desboullets</a:t>
            </a:r>
            <a:r>
              <a:rPr lang="fr-FR" sz="1200" dirty="0">
                <a:latin typeface="Comic Sans MS" pitchFamily="66" charset="0"/>
              </a:rPr>
              <a:t> de Lacroix ou les </a:t>
            </a:r>
            <a:r>
              <a:rPr lang="fr-FR" sz="1200" dirty="0" err="1">
                <a:latin typeface="Comic Sans MS" pitchFamily="66" charset="0"/>
              </a:rPr>
              <a:t>Thoulouze</a:t>
            </a:r>
            <a:r>
              <a:rPr lang="fr-FR" sz="1200" dirty="0">
                <a:latin typeface="Comic Sans MS" pitchFamily="66" charset="0"/>
              </a:rPr>
              <a:t> de Clairac ou encore </a:t>
            </a:r>
            <a:r>
              <a:rPr lang="fr-FR" sz="1200" dirty="0" err="1">
                <a:latin typeface="Comic Sans MS" pitchFamily="66" charset="0"/>
              </a:rPr>
              <a:t>Malbos</a:t>
            </a:r>
            <a:r>
              <a:rPr lang="fr-FR" sz="1200" dirty="0">
                <a:latin typeface="Comic Sans MS" pitchFamily="66" charset="0"/>
              </a:rPr>
              <a:t> de </a:t>
            </a:r>
            <a:r>
              <a:rPr lang="fr-FR" sz="1200" dirty="0" err="1">
                <a:latin typeface="Comic Sans MS" pitchFamily="66" charset="0"/>
              </a:rPr>
              <a:t>Pierregras</a:t>
            </a:r>
            <a:r>
              <a:rPr lang="fr-FR" sz="1200" dirty="0">
                <a:latin typeface="Comic Sans MS" pitchFamily="66" charset="0"/>
              </a:rPr>
              <a:t>…</a:t>
            </a:r>
          </a:p>
          <a:p>
            <a:pPr algn="just"/>
            <a:r>
              <a:rPr lang="fr-FR" sz="1200" dirty="0">
                <a:latin typeface="Comic Sans MS" pitchFamily="66" charset="0"/>
              </a:rPr>
              <a:t>   Parfois il est difficile de repérer les différents individus car les mêmes noms et prénoms sont fréquents ( voir les Dumas..!). Certaines déclarations regroupent des familles élargies ( plusieurs couples de plusieurs générations..). </a:t>
            </a:r>
          </a:p>
          <a:p>
            <a:pPr algn="just"/>
            <a:endParaRPr lang="fr-FR" sz="1200" dirty="0">
              <a:latin typeface="Comic Sans MS" pitchFamily="66" charset="0"/>
            </a:endParaRPr>
          </a:p>
          <a:p>
            <a:pPr algn="just"/>
            <a:r>
              <a:rPr lang="fr-FR" sz="1200" b="1" i="1" dirty="0">
                <a:latin typeface="Comic Sans MS" pitchFamily="66" charset="0"/>
              </a:rPr>
              <a:t>Les registres paroissiaux </a:t>
            </a:r>
            <a:r>
              <a:rPr lang="fr-FR" sz="1200" dirty="0">
                <a:latin typeface="Comic Sans MS" pitchFamily="66" charset="0"/>
              </a:rPr>
              <a:t>complètent parfois des données manquantes à l’occasion de baptêmes, mariages et décès : métiers, familles établies sur une même propriété </a:t>
            </a:r>
          </a:p>
          <a:p>
            <a:pPr algn="just"/>
            <a:r>
              <a:rPr lang="fr-FR" sz="1200" dirty="0">
                <a:latin typeface="Comic Sans MS" pitchFamily="66" charset="0"/>
              </a:rPr>
              <a:t>( famille élargie)..</a:t>
            </a:r>
          </a:p>
          <a:p>
            <a:pPr algn="just"/>
            <a:r>
              <a:rPr lang="fr-FR" sz="1200" b="1" i="1" dirty="0">
                <a:latin typeface="Comic Sans MS" pitchFamily="66" charset="0"/>
              </a:rPr>
              <a:t>Des archives privées de la </a:t>
            </a:r>
            <a:r>
              <a:rPr lang="fr-FR" sz="1200" b="1" i="1" dirty="0" err="1">
                <a:latin typeface="Comic Sans MS" pitchFamily="66" charset="0"/>
              </a:rPr>
              <a:t>famillle</a:t>
            </a:r>
            <a:r>
              <a:rPr lang="fr-FR" sz="1200" b="1" i="1" dirty="0">
                <a:latin typeface="Comic Sans MS" pitchFamily="66" charset="0"/>
              </a:rPr>
              <a:t> Graffand</a:t>
            </a:r>
            <a:r>
              <a:rPr lang="fr-FR" sz="1200" dirty="0">
                <a:latin typeface="Comic Sans MS" pitchFamily="66" charset="0"/>
              </a:rPr>
              <a:t>, étudiées par Maurice Grimaud et Jean Grimaud, descendants de cette famille, fournissent des compléments intéressants </a:t>
            </a:r>
            <a:r>
              <a:rPr lang="fr-FR" sz="1200" i="1" dirty="0" smtClean="0">
                <a:latin typeface="Comic Sans MS" pitchFamily="66" charset="0"/>
              </a:rPr>
              <a:t>« Rôle de taille » </a:t>
            </a:r>
            <a:r>
              <a:rPr lang="fr-FR" sz="1200" dirty="0" smtClean="0">
                <a:latin typeface="Comic Sans MS" pitchFamily="66" charset="0"/>
              </a:rPr>
              <a:t>1782,</a:t>
            </a:r>
            <a:r>
              <a:rPr lang="fr-FR" sz="1200" i="1" dirty="0" smtClean="0">
                <a:latin typeface="Comic Sans MS" pitchFamily="66" charset="0"/>
              </a:rPr>
              <a:t>«Testament </a:t>
            </a:r>
            <a:r>
              <a:rPr lang="fr-FR" sz="1200" i="1" dirty="0">
                <a:latin typeface="Comic Sans MS" pitchFamily="66" charset="0"/>
              </a:rPr>
              <a:t>de Jean Graffand» </a:t>
            </a:r>
            <a:r>
              <a:rPr lang="fr-FR" sz="1200" dirty="0">
                <a:latin typeface="Comic Sans MS" pitchFamily="66" charset="0"/>
              </a:rPr>
              <a:t>1793</a:t>
            </a:r>
            <a:r>
              <a:rPr lang="fr-FR" sz="1200" dirty="0" smtClean="0">
                <a:latin typeface="Comic Sans MS" pitchFamily="66" charset="0"/>
              </a:rPr>
              <a:t>; </a:t>
            </a:r>
            <a:r>
              <a:rPr lang="fr-FR" sz="1200" i="1" dirty="0" smtClean="0">
                <a:latin typeface="Comic Sans MS" pitchFamily="66" charset="0"/>
              </a:rPr>
              <a:t>« inventaire de la bibliothèque Graffand</a:t>
            </a:r>
            <a:r>
              <a:rPr lang="fr-FR" sz="1200" dirty="0" smtClean="0">
                <a:latin typeface="Comic Sans MS" pitchFamily="66" charset="0"/>
              </a:rPr>
              <a:t> </a:t>
            </a:r>
            <a:r>
              <a:rPr lang="fr-FR" sz="1200" i="1" dirty="0" smtClean="0">
                <a:latin typeface="Comic Sans MS" pitchFamily="66" charset="0"/>
              </a:rPr>
              <a:t>»</a:t>
            </a:r>
            <a:r>
              <a:rPr lang="fr-FR" sz="1200" dirty="0" smtClean="0">
                <a:latin typeface="Comic Sans MS" pitchFamily="66" charset="0"/>
              </a:rPr>
              <a:t> </a:t>
            </a:r>
            <a:r>
              <a:rPr lang="fr-FR" sz="1200" i="1" dirty="0">
                <a:latin typeface="Comic Sans MS" pitchFamily="66" charset="0"/>
              </a:rPr>
              <a:t>«Etat des réparations, augmentations et améliorations utiles et permanentes faites par Monsieur Graffand père» </a:t>
            </a:r>
            <a:r>
              <a:rPr lang="fr-FR" sz="1200" dirty="0">
                <a:latin typeface="Comic Sans MS" pitchFamily="66" charset="0"/>
              </a:rPr>
              <a:t>(Jean Antoine Graffand) </a:t>
            </a:r>
            <a:r>
              <a:rPr lang="fr-FR" sz="1200" i="1" dirty="0">
                <a:latin typeface="Comic Sans MS" pitchFamily="66" charset="0"/>
              </a:rPr>
              <a:t>« à la maison et au domaine appartenant à la succession de feue Madame Graffand, son épouse » </a:t>
            </a:r>
            <a:r>
              <a:rPr lang="fr-FR" sz="1200" dirty="0">
                <a:latin typeface="Comic Sans MS" pitchFamily="66" charset="0"/>
              </a:rPr>
              <a:t>après 1821 ( mort de Françoise Marguerite Graffand) et qui décrit l’état initial de la maison de Pierregras et les travaux effectués après l’incendie de </a:t>
            </a:r>
            <a:r>
              <a:rPr lang="fr-FR" sz="1200" dirty="0" smtClean="0">
                <a:latin typeface="Comic Sans MS" pitchFamily="66" charset="0"/>
              </a:rPr>
              <a:t>la </a:t>
            </a:r>
            <a:r>
              <a:rPr lang="fr-FR" sz="1200" dirty="0">
                <a:latin typeface="Comic Sans MS" pitchFamily="66" charset="0"/>
              </a:rPr>
              <a:t>maison en Juillet 1792</a:t>
            </a:r>
            <a:r>
              <a:rPr lang="fr-FR" sz="1200" dirty="0" smtClean="0">
                <a:latin typeface="Comic Sans MS" pitchFamily="66" charset="0"/>
              </a:rPr>
              <a:t>. Cet incendie de 1792 a détruit les actes de </a:t>
            </a:r>
            <a:r>
              <a:rPr lang="fr-FR" sz="1200" dirty="0" err="1" smtClean="0">
                <a:latin typeface="Comic Sans MS" pitchFamily="66" charset="0"/>
              </a:rPr>
              <a:t>Deslèbres</a:t>
            </a:r>
            <a:r>
              <a:rPr lang="fr-FR" sz="1200" dirty="0" smtClean="0">
                <a:latin typeface="Comic Sans MS" pitchFamily="66" charset="0"/>
              </a:rPr>
              <a:t> et </a:t>
            </a:r>
            <a:r>
              <a:rPr lang="fr-FR" sz="1200" dirty="0" err="1" smtClean="0">
                <a:latin typeface="Comic Sans MS" pitchFamily="66" charset="0"/>
              </a:rPr>
              <a:t>Graffand</a:t>
            </a:r>
            <a:r>
              <a:rPr lang="fr-FR" sz="1200" dirty="0" smtClean="0">
                <a:latin typeface="Comic Sans MS" pitchFamily="66" charset="0"/>
              </a:rPr>
              <a:t>, les deux notaires, mais quelques documents de l’étude de </a:t>
            </a:r>
            <a:r>
              <a:rPr lang="fr-FR" sz="1200" dirty="0" err="1" smtClean="0">
                <a:latin typeface="Comic Sans MS" pitchFamily="66" charset="0"/>
              </a:rPr>
              <a:t>Deslèbres</a:t>
            </a:r>
            <a:r>
              <a:rPr lang="fr-FR" sz="1200" dirty="0" smtClean="0">
                <a:latin typeface="Comic Sans MS" pitchFamily="66" charset="0"/>
              </a:rPr>
              <a:t> (</a:t>
            </a:r>
            <a:r>
              <a:rPr lang="fr-FR" sz="1200" i="1" dirty="0" smtClean="0">
                <a:latin typeface="Comic Sans MS" pitchFamily="66" charset="0"/>
              </a:rPr>
              <a:t>contrats de mariage, vente</a:t>
            </a:r>
            <a:r>
              <a:rPr lang="fr-FR" sz="1200" dirty="0" smtClean="0">
                <a:latin typeface="Comic Sans MS" pitchFamily="66" charset="0"/>
              </a:rPr>
              <a:t>…) ont été retranscrits  après cet épisode.</a:t>
            </a:r>
          </a:p>
          <a:p>
            <a:pPr algn="just"/>
            <a:endParaRPr lang="fr-FR" sz="1200" dirty="0">
              <a:latin typeface="Comic Sans MS" pitchFamily="66" charset="0"/>
            </a:endParaRPr>
          </a:p>
          <a:p>
            <a:pPr algn="just"/>
            <a:endParaRPr lang="fr-FR" sz="1200" dirty="0">
              <a:latin typeface="Comic Sans MS" pitchFamily="66" charset="0"/>
            </a:endParaRPr>
          </a:p>
          <a:p>
            <a:pPr algn="just"/>
            <a:r>
              <a:rPr lang="fr-FR" sz="1200" dirty="0">
                <a:latin typeface="Comic Sans MS" pitchFamily="66" charset="0"/>
              </a:rPr>
              <a:t>Etudiées à partir de ces documents parcellaires, les conditions économiques et sociales de la vie des habitants de St André peuvent-elles nous éclairer sur les comportements antirévolutionnaires de la paroisse?</a:t>
            </a:r>
          </a:p>
        </p:txBody>
      </p:sp>
      <p:sp>
        <p:nvSpPr>
          <p:cNvPr id="3" name="Espace réservé du numéro de diapositive 2">
            <a:extLst>
              <a:ext uri="{FF2B5EF4-FFF2-40B4-BE49-F238E27FC236}">
                <a16:creationId xmlns:a16="http://schemas.microsoft.com/office/drawing/2014/main" xmlns="" id="{6BDA929A-F61B-45DF-8E7E-CE158664A5A2}"/>
              </a:ext>
            </a:extLst>
          </p:cNvPr>
          <p:cNvSpPr>
            <a:spLocks noGrp="1"/>
          </p:cNvSpPr>
          <p:nvPr>
            <p:ph type="sldNum" sz="quarter" idx="12"/>
          </p:nvPr>
        </p:nvSpPr>
        <p:spPr/>
        <p:txBody>
          <a:bodyPr/>
          <a:lstStyle/>
          <a:p>
            <a:fld id="{88FF42DF-82A7-4623-8844-46488C73A759}" type="slidenum">
              <a:rPr lang="fr-FR" b="1" smtClean="0">
                <a:solidFill>
                  <a:schemeClr val="tx1">
                    <a:lumMod val="95000"/>
                    <a:lumOff val="5000"/>
                  </a:schemeClr>
                </a:solidFill>
                <a:latin typeface="Comic Sans MS" pitchFamily="66" charset="0"/>
              </a:rPr>
              <a:pPr/>
              <a:t>4</a:t>
            </a:fld>
            <a:endParaRPr lang="fr-FR" b="1" dirty="0">
              <a:solidFill>
                <a:schemeClr val="tx1">
                  <a:lumMod val="95000"/>
                  <a:lumOff val="5000"/>
                </a:schemeClr>
              </a:solidFill>
              <a:latin typeface="Comic Sans MS" pitchFamily="66"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CC9F11-5BAB-45EF-AC1D-987403E0375C}" type="slidenum">
              <a:rPr lang="fr-FR" b="1">
                <a:solidFill>
                  <a:schemeClr val="tx1"/>
                </a:solidFill>
              </a:rPr>
              <a:pPr fontAlgn="base">
                <a:spcBef>
                  <a:spcPct val="0"/>
                </a:spcBef>
                <a:spcAft>
                  <a:spcPct val="0"/>
                </a:spcAft>
              </a:pPr>
              <a:t>40</a:t>
            </a:fld>
            <a:endParaRPr lang="fr-FR" b="1">
              <a:solidFill>
                <a:schemeClr val="tx1"/>
              </a:solidFill>
            </a:endParaRPr>
          </a:p>
        </p:txBody>
      </p:sp>
      <p:sp>
        <p:nvSpPr>
          <p:cNvPr id="3" name="Rectangle 2">
            <a:extLst>
              <a:ext uri="{FF2B5EF4-FFF2-40B4-BE49-F238E27FC236}"/>
            </a:extLst>
          </p:cNvPr>
          <p:cNvSpPr/>
          <p:nvPr/>
        </p:nvSpPr>
        <p:spPr>
          <a:xfrm>
            <a:off x="333375" y="250825"/>
            <a:ext cx="6480175" cy="8563883"/>
          </a:xfrm>
          <a:prstGeom prst="rect">
            <a:avLst/>
          </a:prstGeom>
        </p:spPr>
        <p:txBody>
          <a:bodyPr>
            <a:spAutoFit/>
          </a:bodyPr>
          <a:lstStyle/>
          <a:p>
            <a:pPr lvl="0" algn="just">
              <a:defRPr/>
            </a:pPr>
            <a:r>
              <a:rPr lang="fr-FR" sz="1200" dirty="0" smtClean="0">
                <a:solidFill>
                  <a:prstClr val="black"/>
                </a:solidFill>
                <a:latin typeface="Comic Sans MS" pitchFamily="66" charset="0"/>
              </a:rPr>
              <a:t> Les maisons de ces familles témoignent </a:t>
            </a:r>
            <a:r>
              <a:rPr lang="fr-FR" sz="1200" b="1" dirty="0" smtClean="0">
                <a:solidFill>
                  <a:prstClr val="black"/>
                </a:solidFill>
                <a:latin typeface="Comic Sans MS" pitchFamily="66" charset="0"/>
              </a:rPr>
              <a:t>de la hiérarchie sociale du village</a:t>
            </a:r>
          </a:p>
          <a:p>
            <a:pPr lvl="0" algn="just"/>
            <a:r>
              <a:rPr lang="fr-FR" sz="1200" dirty="0" smtClean="0">
                <a:solidFill>
                  <a:prstClr val="black"/>
                </a:solidFill>
                <a:latin typeface="Comic Sans MS" pitchFamily="66" charset="0"/>
              </a:rPr>
              <a:t>Les grandes bâtisses  de plus de 150 m2 correspondent toutes à des familles avec plus de 100 livres de revenus fonciers : notaires ( Graffand, Deslèbres et Fabre, veuve de notaire) de grands propriétaires fonciers ( </a:t>
            </a:r>
            <a:r>
              <a:rPr lang="fr-FR" sz="1200" dirty="0" err="1" smtClean="0">
                <a:solidFill>
                  <a:prstClr val="black"/>
                </a:solidFill>
                <a:latin typeface="Comic Sans MS" pitchFamily="66" charset="0"/>
              </a:rPr>
              <a:t>Dequeylard</a:t>
            </a:r>
            <a:r>
              <a:rPr lang="fr-FR" sz="1200" dirty="0" smtClean="0">
                <a:solidFill>
                  <a:prstClr val="black"/>
                </a:solidFill>
                <a:latin typeface="Comic Sans MS" pitchFamily="66" charset="0"/>
              </a:rPr>
              <a:t>, Roussel, </a:t>
            </a:r>
            <a:r>
              <a:rPr lang="fr-FR" sz="1200" dirty="0" err="1" smtClean="0">
                <a:solidFill>
                  <a:prstClr val="black"/>
                </a:solidFill>
                <a:latin typeface="Comic Sans MS" pitchFamily="66" charset="0"/>
              </a:rPr>
              <a:t>Bonnaure</a:t>
            </a:r>
            <a:r>
              <a:rPr lang="fr-FR" sz="1200" dirty="0" smtClean="0">
                <a:solidFill>
                  <a:prstClr val="black"/>
                </a:solidFill>
                <a:latin typeface="Comic Sans MS" pitchFamily="66" charset="0"/>
              </a:rPr>
              <a:t> de La </a:t>
            </a:r>
            <a:r>
              <a:rPr lang="fr-FR" sz="1200" dirty="0" err="1" smtClean="0">
                <a:solidFill>
                  <a:prstClr val="black"/>
                </a:solidFill>
                <a:latin typeface="Comic Sans MS" pitchFamily="66" charset="0"/>
              </a:rPr>
              <a:t>Peyrille</a:t>
            </a:r>
            <a:r>
              <a:rPr lang="fr-FR" sz="1200" dirty="0" smtClean="0">
                <a:solidFill>
                  <a:prstClr val="black"/>
                </a:solidFill>
                <a:latin typeface="Comic Sans MS" pitchFamily="66" charset="0"/>
              </a:rPr>
              <a:t> et Jean Gros); outre l’habitation elles disposent de bâtiments  agricoles annexes écuries, granges, bergeries, parfois magnaneries, le tout de bonne taille; A l’opposé, de toutes petites maisons de 12 m2 souvent à un seul étage; Etienne Guérin nouveau venu à Pichegru habite un étage de 12 m2  d’une maison voutée dont le bas appartient à Jean </a:t>
            </a:r>
            <a:r>
              <a:rPr lang="fr-FR" sz="1200" dirty="0" err="1" smtClean="0">
                <a:solidFill>
                  <a:prstClr val="black"/>
                </a:solidFill>
                <a:latin typeface="Comic Sans MS" pitchFamily="66" charset="0"/>
              </a:rPr>
              <a:t>Pagès</a:t>
            </a:r>
            <a:r>
              <a:rPr lang="fr-FR" sz="1200" dirty="0" smtClean="0">
                <a:solidFill>
                  <a:prstClr val="black"/>
                </a:solidFill>
                <a:latin typeface="Comic Sans MS" pitchFamily="66" charset="0"/>
              </a:rPr>
              <a:t>; deux maisons sont « </a:t>
            </a:r>
            <a:r>
              <a:rPr lang="fr-FR" sz="1200" i="1" dirty="0" smtClean="0">
                <a:solidFill>
                  <a:prstClr val="black"/>
                </a:solidFill>
                <a:latin typeface="Comic Sans MS" pitchFamily="66" charset="0"/>
              </a:rPr>
              <a:t>couvertes de paille </a:t>
            </a:r>
            <a:r>
              <a:rPr lang="fr-FR" sz="1200" dirty="0" smtClean="0">
                <a:solidFill>
                  <a:prstClr val="black"/>
                </a:solidFill>
                <a:latin typeface="Comic Sans MS" pitchFamily="66" charset="0"/>
              </a:rPr>
              <a:t>». Chaque foyer regroupe en moyenne 5 personnes et il faut ajouter les animaux, parfois l’atelier de l’artisan ou du moins ses outils (sauf sans doute quand il dispose d’un pallier, de même pour le paysan): Antoine </a:t>
            </a:r>
            <a:r>
              <a:rPr lang="fr-FR" sz="1200" dirty="0" err="1" smtClean="0">
                <a:solidFill>
                  <a:prstClr val="black"/>
                </a:solidFill>
                <a:latin typeface="Comic Sans MS" pitchFamily="66" charset="0"/>
              </a:rPr>
              <a:t>Raidon</a:t>
            </a:r>
            <a:r>
              <a:rPr lang="fr-FR" sz="1200" dirty="0" smtClean="0">
                <a:solidFill>
                  <a:prstClr val="black"/>
                </a:solidFill>
                <a:latin typeface="Comic Sans MS" pitchFamily="66" charset="0"/>
              </a:rPr>
              <a:t> et Jeanne Dumas disposent d’une maison à deux étages de 9 m2 pour loger, outre le couple, 6 enfants vivants entre 1763 et 1772 et exercer son métier de tailleur d’habits; Pierre Pascal, faiseur de bas à </a:t>
            </a:r>
            <a:r>
              <a:rPr lang="fr-FR" sz="1200" dirty="0" err="1" smtClean="0">
                <a:solidFill>
                  <a:prstClr val="black"/>
                </a:solidFill>
                <a:latin typeface="Comic Sans MS" pitchFamily="66" charset="0"/>
              </a:rPr>
              <a:t>Chazelles</a:t>
            </a:r>
            <a:r>
              <a:rPr lang="fr-FR" sz="1200" dirty="0" smtClean="0">
                <a:solidFill>
                  <a:prstClr val="black"/>
                </a:solidFill>
                <a:latin typeface="Comic Sans MS" pitchFamily="66" charset="0"/>
              </a:rPr>
              <a:t>, habite dans une pièce de 9 m2. C’est à </a:t>
            </a:r>
            <a:r>
              <a:rPr lang="fr-FR" sz="1200" dirty="0" err="1" smtClean="0">
                <a:solidFill>
                  <a:prstClr val="black"/>
                </a:solidFill>
                <a:latin typeface="Comic Sans MS" pitchFamily="66" charset="0"/>
              </a:rPr>
              <a:t>Chazelles</a:t>
            </a:r>
            <a:r>
              <a:rPr lang="fr-FR" sz="1200" dirty="0" smtClean="0">
                <a:solidFill>
                  <a:prstClr val="black"/>
                </a:solidFill>
                <a:latin typeface="Comic Sans MS" pitchFamily="66" charset="0"/>
              </a:rPr>
              <a:t> que l’on trouve sept de ces onze maisons de moins de 20 m2.                                                                                           </a:t>
            </a:r>
          </a:p>
          <a:p>
            <a:pPr lvl="0" algn="just"/>
            <a:r>
              <a:rPr lang="fr-FR" sz="1200" dirty="0" smtClean="0">
                <a:latin typeface="Comic Sans MS" pitchFamily="66" charset="0"/>
              </a:rPr>
              <a:t>   </a:t>
            </a:r>
          </a:p>
          <a:p>
            <a:pPr algn="just" fontAlgn="auto">
              <a:spcBef>
                <a:spcPts val="0"/>
              </a:spcBef>
              <a:spcAft>
                <a:spcPts val="0"/>
              </a:spcAft>
              <a:defRPr/>
            </a:pPr>
            <a:r>
              <a:rPr lang="fr-FR" sz="1200" dirty="0" smtClean="0">
                <a:solidFill>
                  <a:prstClr val="black"/>
                </a:solidFill>
                <a:latin typeface="Comic Sans MS" pitchFamily="66" charset="0"/>
                <a:cs typeface="+mn-cs"/>
              </a:rPr>
              <a:t>   </a:t>
            </a:r>
            <a:r>
              <a:rPr lang="fr-FR" sz="1200" dirty="0" smtClean="0">
                <a:latin typeface="Comic Sans MS" panose="030F0702030302020204" pitchFamily="66" charset="0"/>
                <a:cs typeface="+mn-cs"/>
              </a:rPr>
              <a:t>Deux </a:t>
            </a:r>
            <a:r>
              <a:rPr lang="fr-FR" sz="1200" dirty="0">
                <a:latin typeface="Comic Sans MS" panose="030F0702030302020204" pitchFamily="66" charset="0"/>
                <a:cs typeface="+mn-cs"/>
              </a:rPr>
              <a:t>documents des archives de </a:t>
            </a:r>
            <a:r>
              <a:rPr lang="fr-FR" sz="1200" dirty="0" err="1">
                <a:latin typeface="Comic Sans MS" panose="030F0702030302020204" pitchFamily="66" charset="0"/>
                <a:cs typeface="+mn-cs"/>
              </a:rPr>
              <a:t>Deslèbres</a:t>
            </a:r>
            <a:r>
              <a:rPr lang="fr-FR" sz="1200" dirty="0">
                <a:latin typeface="Comic Sans MS" panose="030F0702030302020204" pitchFamily="66" charset="0"/>
                <a:cs typeface="+mn-cs"/>
              </a:rPr>
              <a:t> notaire, une vente Dumas </a:t>
            </a:r>
            <a:r>
              <a:rPr lang="fr-FR" sz="1200" dirty="0" err="1">
                <a:latin typeface="Comic Sans MS" panose="030F0702030302020204" pitchFamily="66" charset="0"/>
                <a:cs typeface="+mn-cs"/>
              </a:rPr>
              <a:t>filliat</a:t>
            </a:r>
            <a:r>
              <a:rPr lang="fr-FR" sz="1200" dirty="0">
                <a:latin typeface="Comic Sans MS" panose="030F0702030302020204" pitchFamily="66" charset="0"/>
                <a:cs typeface="+mn-cs"/>
              </a:rPr>
              <a:t> à Michel et un inventaire après décès de Thomas </a:t>
            </a:r>
            <a:r>
              <a:rPr lang="fr-FR" sz="1200" dirty="0" err="1">
                <a:latin typeface="Comic Sans MS" panose="030F0702030302020204" pitchFamily="66" charset="0"/>
                <a:cs typeface="+mn-cs"/>
              </a:rPr>
              <a:t>Bonnaure</a:t>
            </a:r>
            <a:r>
              <a:rPr lang="fr-FR" sz="1200" dirty="0">
                <a:latin typeface="Comic Sans MS" panose="030F0702030302020204" pitchFamily="66" charset="0"/>
                <a:cs typeface="+mn-cs"/>
              </a:rPr>
              <a:t>, décrivent le contenu des maisons.</a:t>
            </a:r>
          </a:p>
          <a:p>
            <a:pPr algn="just" fontAlgn="auto">
              <a:spcBef>
                <a:spcPts val="0"/>
              </a:spcBef>
              <a:spcAft>
                <a:spcPts val="0"/>
              </a:spcAft>
              <a:defRPr/>
            </a:pPr>
            <a:r>
              <a:rPr lang="fr-FR" sz="1200" dirty="0">
                <a:solidFill>
                  <a:prstClr val="black"/>
                </a:solidFill>
                <a:latin typeface="Comic Sans MS" pitchFamily="66" charset="0"/>
                <a:cs typeface="+mn-cs"/>
              </a:rPr>
              <a:t>Louis Dumas </a:t>
            </a:r>
            <a:r>
              <a:rPr lang="fr-FR" sz="1200" dirty="0" err="1">
                <a:solidFill>
                  <a:prstClr val="black"/>
                </a:solidFill>
                <a:latin typeface="Comic Sans MS" pitchFamily="66" charset="0"/>
                <a:cs typeface="+mn-cs"/>
              </a:rPr>
              <a:t>filliat</a:t>
            </a:r>
            <a:r>
              <a:rPr lang="fr-FR" sz="1200" dirty="0">
                <a:solidFill>
                  <a:prstClr val="black"/>
                </a:solidFill>
                <a:latin typeface="Comic Sans MS" pitchFamily="66" charset="0"/>
                <a:cs typeface="+mn-cs"/>
              </a:rPr>
              <a:t> dispose de 28 m 2 mais comprenant un « pallier » et une seule pièce tandis que la maison de </a:t>
            </a:r>
            <a:r>
              <a:rPr lang="fr-FR" sz="1200" dirty="0" err="1">
                <a:solidFill>
                  <a:prstClr val="black"/>
                </a:solidFill>
                <a:latin typeface="Comic Sans MS" pitchFamily="66" charset="0"/>
                <a:cs typeface="+mn-cs"/>
              </a:rPr>
              <a:t>Bonnaure</a:t>
            </a:r>
            <a:r>
              <a:rPr lang="fr-FR" sz="1200" dirty="0">
                <a:solidFill>
                  <a:prstClr val="black"/>
                </a:solidFill>
                <a:latin typeface="Comic Sans MS" pitchFamily="66" charset="0"/>
                <a:cs typeface="+mn-cs"/>
              </a:rPr>
              <a:t> possède trois pièces d’habitation dont une salle aux fonctions multiples ( chambre, salle commune, salle à manger et cuisine) et de grande taille au vu de l’ameublement souvent « </a:t>
            </a:r>
            <a:r>
              <a:rPr lang="fr-FR" sz="1200" i="1" dirty="0">
                <a:solidFill>
                  <a:prstClr val="black"/>
                </a:solidFill>
                <a:latin typeface="Comic Sans MS" pitchFamily="66" charset="0"/>
                <a:cs typeface="+mn-cs"/>
              </a:rPr>
              <a:t>de bonne valeur</a:t>
            </a:r>
            <a:r>
              <a:rPr lang="fr-FR" sz="1200" dirty="0">
                <a:solidFill>
                  <a:prstClr val="black"/>
                </a:solidFill>
                <a:latin typeface="Comic Sans MS" pitchFamily="66" charset="0"/>
                <a:cs typeface="+mn-cs"/>
              </a:rPr>
              <a:t> »: trois armoires avec serrures et clefs ( sauf une), un placard, deux grandes tables…à quatre pieds et douze chaises. L’ameublement de l’habitat pauvre de Dumas </a:t>
            </a:r>
            <a:r>
              <a:rPr lang="fr-FR" sz="1200" dirty="0" err="1">
                <a:solidFill>
                  <a:prstClr val="black"/>
                </a:solidFill>
                <a:latin typeface="Comic Sans MS" pitchFamily="66" charset="0"/>
                <a:cs typeface="+mn-cs"/>
              </a:rPr>
              <a:t>filliat</a:t>
            </a:r>
            <a:r>
              <a:rPr lang="fr-FR" sz="1200" dirty="0">
                <a:solidFill>
                  <a:prstClr val="black"/>
                </a:solidFill>
                <a:latin typeface="Comic Sans MS" pitchFamily="66" charset="0"/>
                <a:cs typeface="+mn-cs"/>
              </a:rPr>
              <a:t> est composé non pas d’un lit mais d’une simple paillasse alors que </a:t>
            </a:r>
            <a:r>
              <a:rPr lang="fr-FR" sz="1200" dirty="0" err="1">
                <a:solidFill>
                  <a:prstClr val="black"/>
                </a:solidFill>
                <a:latin typeface="Comic Sans MS" pitchFamily="66" charset="0"/>
                <a:cs typeface="+mn-cs"/>
              </a:rPr>
              <a:t>Bonnaure</a:t>
            </a:r>
            <a:r>
              <a:rPr lang="fr-FR" sz="1200" dirty="0">
                <a:solidFill>
                  <a:prstClr val="black"/>
                </a:solidFill>
                <a:latin typeface="Comic Sans MS" pitchFamily="66" charset="0"/>
                <a:cs typeface="+mn-cs"/>
              </a:rPr>
              <a:t> possède deux lits dont « </a:t>
            </a:r>
            <a:r>
              <a:rPr lang="fr-FR" sz="1200" i="1" dirty="0">
                <a:solidFill>
                  <a:prstClr val="black"/>
                </a:solidFill>
                <a:latin typeface="Comic Sans MS" pitchFamily="66" charset="0"/>
                <a:cs typeface="+mn-cs"/>
              </a:rPr>
              <a:t>un à colonnes et rideau et ciel de lit » </a:t>
            </a:r>
            <a:r>
              <a:rPr lang="fr-FR" sz="1200" dirty="0">
                <a:solidFill>
                  <a:prstClr val="black"/>
                </a:solidFill>
                <a:latin typeface="Comic Sans MS" pitchFamily="66" charset="0"/>
                <a:cs typeface="+mn-cs"/>
              </a:rPr>
              <a:t>et un châlit. Chez Dumas de </a:t>
            </a:r>
            <a:r>
              <a:rPr lang="fr-FR" sz="1200" dirty="0" err="1">
                <a:solidFill>
                  <a:prstClr val="black"/>
                </a:solidFill>
                <a:latin typeface="Comic Sans MS" pitchFamily="66" charset="0"/>
                <a:cs typeface="+mn-cs"/>
              </a:rPr>
              <a:t>Chazelles</a:t>
            </a:r>
            <a:r>
              <a:rPr lang="fr-FR" sz="1200" dirty="0">
                <a:solidFill>
                  <a:prstClr val="black"/>
                </a:solidFill>
                <a:latin typeface="Comic Sans MS" pitchFamily="66" charset="0"/>
                <a:cs typeface="+mn-cs"/>
              </a:rPr>
              <a:t>, pas de table   seulement des coffres ( coffres, caisse, maie à pétrir) qui sont  « </a:t>
            </a:r>
            <a:r>
              <a:rPr lang="fr-FR" sz="1200" i="1" dirty="0">
                <a:solidFill>
                  <a:prstClr val="black"/>
                </a:solidFill>
                <a:latin typeface="Comic Sans MS" pitchFamily="66" charset="0"/>
                <a:cs typeface="+mn-cs"/>
              </a:rPr>
              <a:t>en mauvais état</a:t>
            </a:r>
            <a:r>
              <a:rPr lang="fr-FR" sz="1200" dirty="0">
                <a:solidFill>
                  <a:prstClr val="black"/>
                </a:solidFill>
                <a:latin typeface="Comic Sans MS" pitchFamily="66" charset="0"/>
                <a:cs typeface="+mn-cs"/>
              </a:rPr>
              <a:t> » ou même «</a:t>
            </a:r>
            <a:r>
              <a:rPr lang="fr-FR" sz="1200" i="1" dirty="0">
                <a:solidFill>
                  <a:prstClr val="black"/>
                </a:solidFill>
                <a:latin typeface="Comic Sans MS" pitchFamily="66" charset="0"/>
                <a:cs typeface="+mn-cs"/>
              </a:rPr>
              <a:t> hors d’usage</a:t>
            </a:r>
            <a:r>
              <a:rPr lang="fr-FR" sz="1200" dirty="0">
                <a:solidFill>
                  <a:prstClr val="black"/>
                </a:solidFill>
                <a:latin typeface="Comic Sans MS" pitchFamily="66" charset="0"/>
                <a:cs typeface="+mn-cs"/>
              </a:rPr>
              <a:t> », « </a:t>
            </a:r>
            <a:r>
              <a:rPr lang="fr-FR" sz="1200" i="1" dirty="0">
                <a:solidFill>
                  <a:prstClr val="black"/>
                </a:solidFill>
                <a:latin typeface="Comic Sans MS" pitchFamily="66" charset="0"/>
                <a:cs typeface="+mn-cs"/>
              </a:rPr>
              <a:t>une garde robe bois sapin à deux ouvrants, plus que demi usée</a:t>
            </a:r>
            <a:r>
              <a:rPr lang="fr-FR" sz="1200" dirty="0">
                <a:solidFill>
                  <a:prstClr val="black"/>
                </a:solidFill>
                <a:latin typeface="Comic Sans MS" panose="030F0702030302020204" pitchFamily="66" charset="0"/>
                <a:cs typeface="+mn-cs"/>
              </a:rPr>
              <a:t> » (qui est peut être un élément de dot de mariage..) « </a:t>
            </a:r>
            <a:r>
              <a:rPr lang="fr-FR" sz="1200" i="1" dirty="0">
                <a:solidFill>
                  <a:prstClr val="black"/>
                </a:solidFill>
                <a:latin typeface="Comic Sans MS" panose="030F0702030302020204" pitchFamily="66" charset="0"/>
                <a:cs typeface="+mn-cs"/>
              </a:rPr>
              <a:t>quatre chaises, une de noyer les autres garnies de paille </a:t>
            </a:r>
            <a:r>
              <a:rPr lang="fr-FR" sz="1200" dirty="0">
                <a:solidFill>
                  <a:prstClr val="black"/>
                </a:solidFill>
                <a:latin typeface="Comic Sans MS" panose="030F0702030302020204" pitchFamily="66" charset="0"/>
                <a:cs typeface="+mn-cs"/>
              </a:rPr>
              <a:t>» complètent le mobilier. L’acte de vente précise </a:t>
            </a:r>
            <a:r>
              <a:rPr lang="fr-FR" sz="1200" i="1" dirty="0">
                <a:solidFill>
                  <a:prstClr val="black"/>
                </a:solidFill>
                <a:latin typeface="Comic Sans MS" panose="030F0702030302020204" pitchFamily="66" charset="0"/>
                <a:cs typeface="+mn-cs"/>
              </a:rPr>
              <a:t>« Dumas pourra  habiter pendant sa vie  sa petite maison comprise dans la présente vente sans être tenu de payer aucune rente »</a:t>
            </a:r>
            <a:r>
              <a:rPr lang="fr-FR" sz="1200" dirty="0">
                <a:latin typeface="Comic Sans MS" panose="030F0702030302020204" pitchFamily="66" charset="0"/>
                <a:cs typeface="+mn-cs"/>
              </a:rPr>
              <a:t> *</a:t>
            </a:r>
            <a:r>
              <a:rPr lang="fr-FR" sz="1200" baseline="30000" dirty="0">
                <a:latin typeface="Comic Sans MS" panose="030F0702030302020204" pitchFamily="66" charset="0"/>
                <a:cs typeface="+mn-cs"/>
              </a:rPr>
              <a:t>1.</a:t>
            </a:r>
            <a:r>
              <a:rPr lang="fr-FR" sz="1200" i="1" dirty="0">
                <a:solidFill>
                  <a:prstClr val="black"/>
                </a:solidFill>
                <a:latin typeface="Comic Sans MS" panose="030F0702030302020204" pitchFamily="66" charset="0"/>
                <a:cs typeface="+mn-cs"/>
              </a:rPr>
              <a:t> </a:t>
            </a:r>
            <a:r>
              <a:rPr lang="fr-FR" sz="1200" dirty="0">
                <a:solidFill>
                  <a:prstClr val="black"/>
                </a:solidFill>
                <a:latin typeface="Comic Sans MS" panose="030F0702030302020204" pitchFamily="66" charset="0"/>
                <a:cs typeface="+mn-cs"/>
              </a:rPr>
              <a:t>L’équipement de la maison consiste  «</a:t>
            </a:r>
            <a:r>
              <a:rPr lang="fr-FR" sz="1200" i="1" dirty="0">
                <a:solidFill>
                  <a:prstClr val="black"/>
                </a:solidFill>
                <a:latin typeface="Comic Sans MS" panose="030F0702030302020204" pitchFamily="66" charset="0"/>
                <a:cs typeface="+mn-cs"/>
              </a:rPr>
              <a:t> en deux chaudrons, l’un moyen, l’autre petit et une bassinoire de lit cuivre, une poêle à frire le tout moyenne valeur</a:t>
            </a:r>
            <a:r>
              <a:rPr lang="fr-FR" sz="1200" dirty="0">
                <a:solidFill>
                  <a:prstClr val="black"/>
                </a:solidFill>
                <a:latin typeface="Comic Sans MS" panose="030F0702030302020204" pitchFamily="66" charset="0"/>
                <a:cs typeface="+mn-cs"/>
              </a:rPr>
              <a:t> »; </a:t>
            </a:r>
            <a:r>
              <a:rPr lang="fr-FR" sz="1200" dirty="0" err="1">
                <a:solidFill>
                  <a:prstClr val="black"/>
                </a:solidFill>
                <a:latin typeface="Comic Sans MS" panose="030F0702030302020204" pitchFamily="66" charset="0"/>
                <a:cs typeface="+mn-cs"/>
              </a:rPr>
              <a:t>Bonnaure</a:t>
            </a:r>
            <a:r>
              <a:rPr lang="fr-FR" sz="1200" dirty="0">
                <a:solidFill>
                  <a:prstClr val="black"/>
                </a:solidFill>
                <a:latin typeface="Comic Sans MS" panose="030F0702030302020204" pitchFamily="66" charset="0"/>
                <a:cs typeface="+mn-cs"/>
              </a:rPr>
              <a:t> possède en outre de  «</a:t>
            </a:r>
            <a:r>
              <a:rPr lang="fr-FR" sz="1200" i="1" dirty="0">
                <a:solidFill>
                  <a:prstClr val="black"/>
                </a:solidFill>
                <a:latin typeface="Comic Sans MS" panose="030F0702030302020204" pitchFamily="66" charset="0"/>
                <a:cs typeface="+mn-cs"/>
              </a:rPr>
              <a:t>six bouteilles en verre noir »</a:t>
            </a:r>
            <a:r>
              <a:rPr lang="fr-FR" sz="1200" dirty="0">
                <a:solidFill>
                  <a:prstClr val="black"/>
                </a:solidFill>
                <a:latin typeface="Comic Sans MS" panose="030F0702030302020204" pitchFamily="66" charset="0"/>
                <a:cs typeface="+mn-cs"/>
              </a:rPr>
              <a:t>, signe d’une petite aisance que l’on retrouve dans l’équipement de sa cheminée avec une crémaillère et de lourds </a:t>
            </a:r>
            <a:r>
              <a:rPr lang="fr-FR" sz="1200" dirty="0" err="1" smtClean="0">
                <a:solidFill>
                  <a:prstClr val="black"/>
                </a:solidFill>
                <a:latin typeface="Comic Sans MS" panose="030F0702030302020204" pitchFamily="66" charset="0"/>
                <a:cs typeface="+mn-cs"/>
              </a:rPr>
              <a:t>chenêts</a:t>
            </a:r>
            <a:r>
              <a:rPr lang="fr-FR" sz="1200" dirty="0" smtClean="0">
                <a:solidFill>
                  <a:prstClr val="black"/>
                </a:solidFill>
                <a:latin typeface="Comic Sans MS" panose="030F0702030302020204" pitchFamily="66" charset="0"/>
                <a:cs typeface="+mn-cs"/>
              </a:rPr>
              <a:t> ainsi que le « superflu »: une glace! Les outils de travail de Dumas concernent la vigne et le ver à soie: </a:t>
            </a:r>
            <a:r>
              <a:rPr lang="fr-FR" sz="1200" i="1" dirty="0" smtClean="0">
                <a:solidFill>
                  <a:prstClr val="black"/>
                </a:solidFill>
                <a:latin typeface="Comic Sans MS" panose="030F0702030302020204" pitchFamily="66" charset="0"/>
                <a:cs typeface="+mn-cs"/>
              </a:rPr>
              <a:t>«</a:t>
            </a:r>
            <a:r>
              <a:rPr lang="fr-FR" sz="1200" i="1" dirty="0">
                <a:solidFill>
                  <a:prstClr val="black"/>
                </a:solidFill>
                <a:latin typeface="Comic Sans MS" panose="030F0702030302020204" pitchFamily="66" charset="0"/>
                <a:cs typeface="+mn-cs"/>
              </a:rPr>
              <a:t>  une cornue de faix…  huit planches bois sapin et vingt cinq bois chêne pour les vers à soie, trois petits tonneaux presque hors d’usage</a:t>
            </a:r>
            <a:r>
              <a:rPr lang="fr-FR" sz="1200" dirty="0">
                <a:solidFill>
                  <a:prstClr val="black"/>
                </a:solidFill>
                <a:latin typeface="Comic Sans MS" panose="030F0702030302020204" pitchFamily="66" charset="0"/>
                <a:cs typeface="+mn-cs"/>
              </a:rPr>
              <a:t>». L’activité de </a:t>
            </a:r>
            <a:r>
              <a:rPr lang="fr-FR" sz="1200" dirty="0" err="1">
                <a:solidFill>
                  <a:prstClr val="black"/>
                </a:solidFill>
                <a:latin typeface="Comic Sans MS" panose="030F0702030302020204" pitchFamily="66" charset="0"/>
                <a:cs typeface="+mn-cs"/>
              </a:rPr>
              <a:t>Bonnaure</a:t>
            </a:r>
            <a:r>
              <a:rPr lang="fr-FR" sz="1200" dirty="0">
                <a:solidFill>
                  <a:prstClr val="black"/>
                </a:solidFill>
                <a:latin typeface="Comic Sans MS" panose="030F0702030302020204" pitchFamily="66" charset="0"/>
                <a:cs typeface="+mn-cs"/>
              </a:rPr>
              <a:t> est plus variée: la viticulture avec plusieurs tonneaux « cerclés de bois » de grande contenance, une cuve vinaire cerclée de fer et une cornue en mauvais état; il cultive ses terres en blé et orge</a:t>
            </a:r>
            <a:r>
              <a:rPr lang="fr-FR" sz="1200" i="1" dirty="0">
                <a:latin typeface="Comic Sans MS" panose="030F0702030302020204" pitchFamily="66" charset="0"/>
                <a:cs typeface="+mn-cs"/>
              </a:rPr>
              <a:t>« pour le labour à l’écurie une </a:t>
            </a:r>
            <a:r>
              <a:rPr lang="fr-FR" sz="1200" i="1" dirty="0" smtClean="0">
                <a:latin typeface="Comic Sans MS" panose="030F0702030302020204" pitchFamily="66" charset="0"/>
                <a:cs typeface="+mn-cs"/>
              </a:rPr>
              <a:t>mule…avec </a:t>
            </a:r>
            <a:r>
              <a:rPr lang="fr-FR" sz="1200" i="1" dirty="0">
                <a:latin typeface="Comic Sans MS" panose="030F0702030302020204" pitchFamily="66" charset="0"/>
                <a:cs typeface="+mn-cs"/>
              </a:rPr>
              <a:t>ses harnais bardes et bats et le collier.. et un soc » et </a:t>
            </a:r>
            <a:r>
              <a:rPr lang="fr-FR" sz="1200" dirty="0">
                <a:latin typeface="Comic Sans MS" panose="030F0702030302020204" pitchFamily="66" charset="0"/>
                <a:cs typeface="+mn-cs"/>
              </a:rPr>
              <a:t>divers petits outils </a:t>
            </a:r>
            <a:r>
              <a:rPr lang="fr-FR" sz="1200" i="1" dirty="0">
                <a:latin typeface="Comic Sans MS" panose="030F0702030302020204" pitchFamily="66" charset="0"/>
                <a:cs typeface="+mn-cs"/>
              </a:rPr>
              <a:t>(hache, pioche..) </a:t>
            </a:r>
            <a:r>
              <a:rPr lang="fr-FR" sz="1200" dirty="0">
                <a:latin typeface="Comic Sans MS" panose="030F0702030302020204" pitchFamily="66" charset="0"/>
                <a:cs typeface="+mn-cs"/>
              </a:rPr>
              <a:t>en fer et dispose de « </a:t>
            </a:r>
            <a:r>
              <a:rPr lang="fr-FR" sz="1200" i="1" dirty="0">
                <a:latin typeface="Comic Sans MS" panose="030F0702030302020204" pitchFamily="66" charset="0"/>
                <a:cs typeface="+mn-cs"/>
              </a:rPr>
              <a:t>deux douzaines de poules</a:t>
            </a:r>
            <a:r>
              <a:rPr lang="fr-FR" sz="1200" dirty="0">
                <a:latin typeface="Comic Sans MS" panose="030F0702030302020204" pitchFamily="66" charset="0"/>
                <a:cs typeface="+mn-cs"/>
              </a:rPr>
              <a:t> »*</a:t>
            </a:r>
            <a:r>
              <a:rPr lang="fr-FR" sz="1200" baseline="30000" dirty="0">
                <a:latin typeface="Comic Sans MS" panose="030F0702030302020204" pitchFamily="66" charset="0"/>
                <a:cs typeface="+mn-cs"/>
              </a:rPr>
              <a:t>1</a:t>
            </a:r>
            <a:r>
              <a:rPr lang="fr-FR" sz="1200" dirty="0" smtClean="0">
                <a:latin typeface="Comic Sans MS" panose="030F0702030302020204" pitchFamily="66" charset="0"/>
                <a:cs typeface="+mn-cs"/>
              </a:rPr>
              <a:t>.</a:t>
            </a:r>
          </a:p>
          <a:p>
            <a:pPr algn="just" fontAlgn="auto">
              <a:spcBef>
                <a:spcPts val="0"/>
              </a:spcBef>
              <a:spcAft>
                <a:spcPts val="0"/>
              </a:spcAft>
              <a:defRPr/>
            </a:pPr>
            <a:endParaRPr lang="fr-FR" sz="1200" dirty="0" smtClean="0">
              <a:latin typeface="Comic Sans MS" panose="030F0702030302020204" pitchFamily="66" charset="0"/>
            </a:endParaRPr>
          </a:p>
          <a:p>
            <a:pPr algn="just" fontAlgn="auto">
              <a:spcBef>
                <a:spcPts val="0"/>
              </a:spcBef>
              <a:spcAft>
                <a:spcPts val="0"/>
              </a:spcAft>
              <a:defRPr/>
            </a:pPr>
            <a:endParaRPr lang="fr-FR" sz="1200" dirty="0" smtClean="0">
              <a:latin typeface="Comic Sans MS" panose="030F0702030302020204" pitchFamily="66" charset="0"/>
              <a:cs typeface="+mn-cs"/>
            </a:endParaRPr>
          </a:p>
          <a:p>
            <a:pPr algn="just" fontAlgn="auto">
              <a:spcBef>
                <a:spcPts val="0"/>
              </a:spcBef>
              <a:spcAft>
                <a:spcPts val="0"/>
              </a:spcAft>
              <a:defRPr/>
            </a:pPr>
            <a:r>
              <a:rPr lang="fr-FR" sz="1050" dirty="0" smtClean="0">
                <a:latin typeface="Comic Sans MS" panose="030F0702030302020204" pitchFamily="66" charset="0"/>
                <a:cs typeface="+mn-cs"/>
              </a:rPr>
              <a:t>*</a:t>
            </a:r>
            <a:r>
              <a:rPr lang="fr-FR" sz="1050" baseline="30000" dirty="0">
                <a:latin typeface="Comic Sans MS" panose="030F0702030302020204" pitchFamily="66" charset="0"/>
                <a:cs typeface="+mn-cs"/>
              </a:rPr>
              <a:t>1 </a:t>
            </a:r>
            <a:r>
              <a:rPr lang="fr-FR" sz="1050" dirty="0">
                <a:latin typeface="Comic Sans MS" panose="030F0702030302020204" pitchFamily="66" charset="0"/>
                <a:cs typeface="+mn-cs"/>
              </a:rPr>
              <a:t>Actes notariés Deslèbres </a:t>
            </a:r>
            <a:r>
              <a:rPr lang="fr-FR" sz="1050" dirty="0" smtClean="0">
                <a:latin typeface="Comic Sans MS" panose="030F0702030302020204" pitchFamily="66" charset="0"/>
                <a:cs typeface="+mn-cs"/>
              </a:rPr>
              <a:t>AD07</a:t>
            </a:r>
            <a:endParaRPr lang="fr-FR" sz="1050" dirty="0">
              <a:solidFill>
                <a:srgbClr val="FF0000"/>
              </a:solidFill>
              <a:latin typeface="Comic Sans MS" panose="030F0702030302020204" pitchFamily="66" charset="0"/>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5157192" y="8657167"/>
            <a:ext cx="1600200" cy="486833"/>
          </a:xfrm>
        </p:spPr>
        <p:txBody>
          <a:bodyPr/>
          <a:lstStyle/>
          <a:p>
            <a:fld id="{88FF42DF-82A7-4623-8844-46488C73A759}" type="slidenum">
              <a:rPr lang="fr-FR" b="1" smtClean="0">
                <a:solidFill>
                  <a:schemeClr val="tx1">
                    <a:lumMod val="95000"/>
                    <a:lumOff val="5000"/>
                  </a:schemeClr>
                </a:solidFill>
              </a:rPr>
              <a:pPr/>
              <a:t>41</a:t>
            </a:fld>
            <a:endParaRPr lang="fr-FR" b="1" dirty="0">
              <a:solidFill>
                <a:schemeClr val="tx1">
                  <a:lumMod val="95000"/>
                  <a:lumOff val="5000"/>
                </a:schemeClr>
              </a:solidFill>
            </a:endParaRPr>
          </a:p>
        </p:txBody>
      </p:sp>
      <p:pic>
        <p:nvPicPr>
          <p:cNvPr id="3" name="Image 2" descr="IMG_7178.jpeg"/>
          <p:cNvPicPr>
            <a:picLocks noChangeAspect="1"/>
          </p:cNvPicPr>
          <p:nvPr/>
        </p:nvPicPr>
        <p:blipFill>
          <a:blip r:embed="rId2" cstate="print"/>
          <a:stretch>
            <a:fillRect/>
          </a:stretch>
        </p:blipFill>
        <p:spPr>
          <a:xfrm>
            <a:off x="0" y="1115616"/>
            <a:ext cx="4752528" cy="3564396"/>
          </a:xfrm>
          <a:prstGeom prst="rect">
            <a:avLst/>
          </a:prstGeom>
        </p:spPr>
      </p:pic>
      <p:pic>
        <p:nvPicPr>
          <p:cNvPr id="6" name="Image 5" descr="thumbnail_IMG_7230.jpg"/>
          <p:cNvPicPr>
            <a:picLocks noChangeAspect="1"/>
          </p:cNvPicPr>
          <p:nvPr/>
        </p:nvPicPr>
        <p:blipFill>
          <a:blip r:embed="rId3" cstate="print"/>
          <a:stretch>
            <a:fillRect/>
          </a:stretch>
        </p:blipFill>
        <p:spPr>
          <a:xfrm>
            <a:off x="260648" y="6732240"/>
            <a:ext cx="2808312" cy="2106234"/>
          </a:xfrm>
          <a:prstGeom prst="rect">
            <a:avLst/>
          </a:prstGeom>
        </p:spPr>
      </p:pic>
      <p:pic>
        <p:nvPicPr>
          <p:cNvPr id="7" name="Image 6" descr="thumbnail_IMG_7235.jpg"/>
          <p:cNvPicPr>
            <a:picLocks noChangeAspect="1"/>
          </p:cNvPicPr>
          <p:nvPr/>
        </p:nvPicPr>
        <p:blipFill>
          <a:blip r:embed="rId4" cstate="print"/>
          <a:stretch>
            <a:fillRect/>
          </a:stretch>
        </p:blipFill>
        <p:spPr>
          <a:xfrm>
            <a:off x="3501008" y="6732240"/>
            <a:ext cx="2784309" cy="2088232"/>
          </a:xfrm>
          <a:prstGeom prst="rect">
            <a:avLst/>
          </a:prstGeom>
        </p:spPr>
      </p:pic>
      <p:pic>
        <p:nvPicPr>
          <p:cNvPr id="8" name="Image 7" descr="IMG_7177.jpeg"/>
          <p:cNvPicPr>
            <a:picLocks noChangeAspect="1"/>
          </p:cNvPicPr>
          <p:nvPr/>
        </p:nvPicPr>
        <p:blipFill>
          <a:blip r:embed="rId5" cstate="print"/>
          <a:stretch>
            <a:fillRect/>
          </a:stretch>
        </p:blipFill>
        <p:spPr>
          <a:xfrm>
            <a:off x="4805773" y="1115616"/>
            <a:ext cx="2052227" cy="2736303"/>
          </a:xfrm>
          <a:prstGeom prst="rect">
            <a:avLst/>
          </a:prstGeom>
        </p:spPr>
      </p:pic>
      <p:sp>
        <p:nvSpPr>
          <p:cNvPr id="11" name="ZoneTexte 10"/>
          <p:cNvSpPr txBox="1"/>
          <p:nvPr/>
        </p:nvSpPr>
        <p:spPr>
          <a:xfrm>
            <a:off x="4293096" y="6084168"/>
            <a:ext cx="1159292" cy="276999"/>
          </a:xfrm>
          <a:prstGeom prst="rect">
            <a:avLst/>
          </a:prstGeom>
          <a:noFill/>
        </p:spPr>
        <p:txBody>
          <a:bodyPr wrap="none" rtlCol="0">
            <a:spAutoFit/>
          </a:bodyPr>
          <a:lstStyle/>
          <a:p>
            <a:r>
              <a:rPr lang="fr-FR" sz="1200" dirty="0" smtClean="0">
                <a:latin typeface="Comic Sans MS" pitchFamily="66" charset="0"/>
              </a:rPr>
              <a:t>La basse cour</a:t>
            </a:r>
            <a:endParaRPr lang="fr-FR" sz="1200" dirty="0">
              <a:latin typeface="Comic Sans MS" pitchFamily="66" charset="0"/>
            </a:endParaRPr>
          </a:p>
        </p:txBody>
      </p:sp>
      <p:sp>
        <p:nvSpPr>
          <p:cNvPr id="12" name="ZoneTexte 11"/>
          <p:cNvSpPr txBox="1"/>
          <p:nvPr/>
        </p:nvSpPr>
        <p:spPr>
          <a:xfrm>
            <a:off x="1844824" y="6444208"/>
            <a:ext cx="4392488" cy="276999"/>
          </a:xfrm>
          <a:prstGeom prst="rect">
            <a:avLst/>
          </a:prstGeom>
          <a:noFill/>
        </p:spPr>
        <p:txBody>
          <a:bodyPr wrap="square" rtlCol="0">
            <a:spAutoFit/>
          </a:bodyPr>
          <a:lstStyle/>
          <a:p>
            <a:r>
              <a:rPr lang="fr-FR" sz="1200" dirty="0" smtClean="0">
                <a:latin typeface="Comic Sans MS" pitchFamily="66" charset="0"/>
              </a:rPr>
              <a:t>Magnaneries, écurie, étable, bergerie, cuve vinaire…</a:t>
            </a:r>
            <a:endParaRPr lang="fr-FR" sz="1200" dirty="0">
              <a:latin typeface="Comic Sans MS" pitchFamily="66" charset="0"/>
            </a:endParaRPr>
          </a:p>
        </p:txBody>
      </p:sp>
      <p:sp>
        <p:nvSpPr>
          <p:cNvPr id="13" name="ZoneTexte 12"/>
          <p:cNvSpPr txBox="1"/>
          <p:nvPr/>
        </p:nvSpPr>
        <p:spPr>
          <a:xfrm>
            <a:off x="1340768" y="4572000"/>
            <a:ext cx="1066318" cy="276999"/>
          </a:xfrm>
          <a:prstGeom prst="rect">
            <a:avLst/>
          </a:prstGeom>
          <a:noFill/>
        </p:spPr>
        <p:txBody>
          <a:bodyPr wrap="none" rtlCol="0">
            <a:spAutoFit/>
          </a:bodyPr>
          <a:lstStyle/>
          <a:p>
            <a:r>
              <a:rPr lang="fr-FR" sz="1200" dirty="0" smtClean="0">
                <a:latin typeface="Comic Sans MS" pitchFamily="66" charset="0"/>
              </a:rPr>
              <a:t>magnaneries</a:t>
            </a:r>
            <a:endParaRPr lang="fr-FR" sz="1200" dirty="0">
              <a:latin typeface="Comic Sans MS" pitchFamily="66" charset="0"/>
            </a:endParaRPr>
          </a:p>
        </p:txBody>
      </p:sp>
      <p:sp>
        <p:nvSpPr>
          <p:cNvPr id="14" name="ZoneTexte 13"/>
          <p:cNvSpPr txBox="1"/>
          <p:nvPr/>
        </p:nvSpPr>
        <p:spPr>
          <a:xfrm>
            <a:off x="260648" y="6444208"/>
            <a:ext cx="1718740" cy="276999"/>
          </a:xfrm>
          <a:prstGeom prst="rect">
            <a:avLst/>
          </a:prstGeom>
          <a:noFill/>
        </p:spPr>
        <p:txBody>
          <a:bodyPr wrap="none" rtlCol="0">
            <a:spAutoFit/>
          </a:bodyPr>
          <a:lstStyle/>
          <a:p>
            <a:r>
              <a:rPr lang="fr-FR" sz="1200" dirty="0" smtClean="0">
                <a:latin typeface="Comic Sans MS" pitchFamily="66" charset="0"/>
              </a:rPr>
              <a:t>Activités de la ferme</a:t>
            </a:r>
            <a:endParaRPr lang="fr-FR" sz="1200" dirty="0">
              <a:latin typeface="Comic Sans MS" pitchFamily="66" charset="0"/>
            </a:endParaRPr>
          </a:p>
        </p:txBody>
      </p:sp>
      <p:sp>
        <p:nvSpPr>
          <p:cNvPr id="15" name="ZoneTexte 14"/>
          <p:cNvSpPr txBox="1"/>
          <p:nvPr/>
        </p:nvSpPr>
        <p:spPr>
          <a:xfrm>
            <a:off x="3356992" y="5868144"/>
            <a:ext cx="511679" cy="276999"/>
          </a:xfrm>
          <a:prstGeom prst="rect">
            <a:avLst/>
          </a:prstGeom>
          <a:noFill/>
        </p:spPr>
        <p:txBody>
          <a:bodyPr wrap="none" rtlCol="0">
            <a:spAutoFit/>
          </a:bodyPr>
          <a:lstStyle/>
          <a:p>
            <a:r>
              <a:rPr lang="fr-FR" sz="1200" dirty="0" smtClean="0">
                <a:solidFill>
                  <a:schemeClr val="bg1"/>
                </a:solidFill>
                <a:latin typeface="Comic Sans MS" pitchFamily="66" charset="0"/>
              </a:rPr>
              <a:t>Four</a:t>
            </a:r>
            <a:endParaRPr lang="fr-FR" sz="1200" dirty="0">
              <a:solidFill>
                <a:schemeClr val="bg1"/>
              </a:solidFill>
              <a:latin typeface="Comic Sans MS" pitchFamily="66" charset="0"/>
            </a:endParaRPr>
          </a:p>
        </p:txBody>
      </p:sp>
      <p:sp>
        <p:nvSpPr>
          <p:cNvPr id="16" name="ZoneTexte 15"/>
          <p:cNvSpPr txBox="1"/>
          <p:nvPr/>
        </p:nvSpPr>
        <p:spPr>
          <a:xfrm>
            <a:off x="5445224" y="4499992"/>
            <a:ext cx="1082348" cy="276999"/>
          </a:xfrm>
          <a:prstGeom prst="rect">
            <a:avLst/>
          </a:prstGeom>
          <a:noFill/>
        </p:spPr>
        <p:txBody>
          <a:bodyPr wrap="none" rtlCol="0">
            <a:spAutoFit/>
          </a:bodyPr>
          <a:lstStyle/>
          <a:p>
            <a:r>
              <a:rPr lang="fr-FR" sz="1200" dirty="0" smtClean="0">
                <a:solidFill>
                  <a:schemeClr val="bg1"/>
                </a:solidFill>
                <a:latin typeface="Comic Sans MS" pitchFamily="66" charset="0"/>
              </a:rPr>
              <a:t>Magnaneries</a:t>
            </a:r>
            <a:endParaRPr lang="fr-FR" sz="1200" dirty="0">
              <a:solidFill>
                <a:schemeClr val="bg1"/>
              </a:solidFill>
              <a:latin typeface="Comic Sans MS" pitchFamily="66" charset="0"/>
            </a:endParaRPr>
          </a:p>
        </p:txBody>
      </p:sp>
      <p:sp>
        <p:nvSpPr>
          <p:cNvPr id="17" name="ZoneTexte 16"/>
          <p:cNvSpPr txBox="1"/>
          <p:nvPr/>
        </p:nvSpPr>
        <p:spPr>
          <a:xfrm>
            <a:off x="980728" y="1115616"/>
            <a:ext cx="3100529" cy="307777"/>
          </a:xfrm>
          <a:prstGeom prst="rect">
            <a:avLst/>
          </a:prstGeom>
          <a:noFill/>
        </p:spPr>
        <p:txBody>
          <a:bodyPr wrap="none" rtlCol="0">
            <a:spAutoFit/>
          </a:bodyPr>
          <a:lstStyle/>
          <a:p>
            <a:r>
              <a:rPr lang="fr-FR" sz="1400" b="1" dirty="0" smtClean="0">
                <a:latin typeface="Comic Sans MS" pitchFamily="66" charset="0"/>
              </a:rPr>
              <a:t>Pierregras la maison de Graffand</a:t>
            </a:r>
            <a:endParaRPr lang="fr-FR" sz="1400" b="1" dirty="0">
              <a:latin typeface="Comic Sans MS" pitchFamily="66" charset="0"/>
            </a:endParaRPr>
          </a:p>
        </p:txBody>
      </p:sp>
      <p:sp>
        <p:nvSpPr>
          <p:cNvPr id="18" name="Rectangle 17"/>
          <p:cNvSpPr/>
          <p:nvPr/>
        </p:nvSpPr>
        <p:spPr>
          <a:xfrm>
            <a:off x="0" y="3851920"/>
            <a:ext cx="4797152"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IMG_7190.jpeg"/>
          <p:cNvPicPr>
            <a:picLocks noChangeAspect="1"/>
          </p:cNvPicPr>
          <p:nvPr/>
        </p:nvPicPr>
        <p:blipFill>
          <a:blip r:embed="rId6" cstate="print"/>
          <a:stretch>
            <a:fillRect/>
          </a:stretch>
        </p:blipFill>
        <p:spPr>
          <a:xfrm>
            <a:off x="0" y="3923928"/>
            <a:ext cx="3356992" cy="2517744"/>
          </a:xfrm>
          <a:prstGeom prst="rect">
            <a:avLst/>
          </a:prstGeom>
        </p:spPr>
      </p:pic>
      <p:sp>
        <p:nvSpPr>
          <p:cNvPr id="9" name="ZoneTexte 8"/>
          <p:cNvSpPr txBox="1"/>
          <p:nvPr/>
        </p:nvSpPr>
        <p:spPr>
          <a:xfrm>
            <a:off x="0" y="3923928"/>
            <a:ext cx="1031051" cy="276999"/>
          </a:xfrm>
          <a:prstGeom prst="rect">
            <a:avLst/>
          </a:prstGeom>
          <a:noFill/>
        </p:spPr>
        <p:txBody>
          <a:bodyPr wrap="none" rtlCol="0">
            <a:spAutoFit/>
          </a:bodyPr>
          <a:lstStyle/>
          <a:p>
            <a:r>
              <a:rPr lang="fr-FR" sz="1200" b="1" dirty="0" smtClean="0">
                <a:solidFill>
                  <a:srgbClr val="C00000"/>
                </a:solidFill>
                <a:latin typeface="Comic Sans MS" pitchFamily="66" charset="0"/>
              </a:rPr>
              <a:t>Côté ferme</a:t>
            </a:r>
            <a:endParaRPr lang="fr-FR" sz="1200" b="1" dirty="0">
              <a:solidFill>
                <a:srgbClr val="C00000"/>
              </a:solidFill>
              <a:latin typeface="Comic Sans MS" pitchFamily="66" charset="0"/>
            </a:endParaRPr>
          </a:p>
        </p:txBody>
      </p:sp>
      <p:sp>
        <p:nvSpPr>
          <p:cNvPr id="10" name="ZoneTexte 9"/>
          <p:cNvSpPr txBox="1"/>
          <p:nvPr/>
        </p:nvSpPr>
        <p:spPr>
          <a:xfrm>
            <a:off x="4725144" y="3851920"/>
            <a:ext cx="2304256" cy="276999"/>
          </a:xfrm>
          <a:prstGeom prst="rect">
            <a:avLst/>
          </a:prstGeom>
          <a:noFill/>
        </p:spPr>
        <p:txBody>
          <a:bodyPr wrap="square" rtlCol="0">
            <a:spAutoFit/>
          </a:bodyPr>
          <a:lstStyle/>
          <a:p>
            <a:r>
              <a:rPr lang="fr-FR" sz="1200" b="1" dirty="0" smtClean="0">
                <a:solidFill>
                  <a:srgbClr val="C00000"/>
                </a:solidFill>
                <a:latin typeface="Comic Sans MS" pitchFamily="66" charset="0"/>
              </a:rPr>
              <a:t>Côté habitation Graffand*</a:t>
            </a:r>
            <a:r>
              <a:rPr lang="fr-FR" sz="1200" b="1" baseline="30000" dirty="0" smtClean="0">
                <a:solidFill>
                  <a:srgbClr val="C00000"/>
                </a:solidFill>
                <a:latin typeface="Comic Sans MS" pitchFamily="66" charset="0"/>
              </a:rPr>
              <a:t>1</a:t>
            </a:r>
            <a:endParaRPr lang="fr-FR" sz="1200" b="1" dirty="0">
              <a:solidFill>
                <a:srgbClr val="C00000"/>
              </a:solidFill>
              <a:latin typeface="Comic Sans MS" pitchFamily="66" charset="0"/>
            </a:endParaRPr>
          </a:p>
        </p:txBody>
      </p:sp>
      <p:sp>
        <p:nvSpPr>
          <p:cNvPr id="19" name="Rectangle 18"/>
          <p:cNvSpPr/>
          <p:nvPr/>
        </p:nvSpPr>
        <p:spPr>
          <a:xfrm>
            <a:off x="0" y="8774668"/>
            <a:ext cx="2808782" cy="276999"/>
          </a:xfrm>
          <a:prstGeom prst="rect">
            <a:avLst/>
          </a:prstGeom>
        </p:spPr>
        <p:txBody>
          <a:bodyPr wrap="none">
            <a:spAutoFit/>
          </a:bodyPr>
          <a:lstStyle/>
          <a:p>
            <a:r>
              <a:rPr lang="fr-FR" sz="1200" b="1" dirty="0" smtClean="0">
                <a:solidFill>
                  <a:srgbClr val="C00000"/>
                </a:solidFill>
                <a:latin typeface="Comic Sans MS" pitchFamily="66" charset="0"/>
              </a:rPr>
              <a:t>*</a:t>
            </a:r>
            <a:r>
              <a:rPr lang="fr-FR" sz="1200" b="1" baseline="30000" dirty="0" smtClean="0">
                <a:solidFill>
                  <a:srgbClr val="C00000"/>
                </a:solidFill>
                <a:latin typeface="Comic Sans MS" pitchFamily="66" charset="0"/>
              </a:rPr>
              <a:t>1 </a:t>
            </a:r>
            <a:r>
              <a:rPr lang="fr-FR" sz="1000" b="1" dirty="0" smtClean="0">
                <a:solidFill>
                  <a:srgbClr val="C00000"/>
                </a:solidFill>
                <a:latin typeface="Comic Sans MS" pitchFamily="66" charset="0"/>
              </a:rPr>
              <a:t>Façade de la maison refaite vers 1830</a:t>
            </a:r>
            <a:endParaRPr lang="fr-FR" sz="1000" dirty="0"/>
          </a:p>
        </p:txBody>
      </p:sp>
      <p:sp>
        <p:nvSpPr>
          <p:cNvPr id="20" name="ZoneTexte 19"/>
          <p:cNvSpPr txBox="1"/>
          <p:nvPr/>
        </p:nvSpPr>
        <p:spPr>
          <a:xfrm>
            <a:off x="764704" y="4499992"/>
            <a:ext cx="1082348" cy="276999"/>
          </a:xfrm>
          <a:prstGeom prst="rect">
            <a:avLst/>
          </a:prstGeom>
          <a:noFill/>
        </p:spPr>
        <p:txBody>
          <a:bodyPr wrap="none" rtlCol="0">
            <a:spAutoFit/>
          </a:bodyPr>
          <a:lstStyle/>
          <a:p>
            <a:r>
              <a:rPr lang="fr-FR" sz="1200" dirty="0" smtClean="0">
                <a:latin typeface="Comic Sans MS" pitchFamily="66" charset="0"/>
              </a:rPr>
              <a:t>Magnaneries</a:t>
            </a:r>
            <a:endParaRPr lang="fr-FR" sz="1200" dirty="0">
              <a:latin typeface="Comic Sans MS" pitchFamily="66" charset="0"/>
            </a:endParaRPr>
          </a:p>
        </p:txBody>
      </p:sp>
      <p:pic>
        <p:nvPicPr>
          <p:cNvPr id="5" name="Image 4" descr="thumbnail_IMG_7207.jpg"/>
          <p:cNvPicPr>
            <a:picLocks noChangeAspect="1"/>
          </p:cNvPicPr>
          <p:nvPr/>
        </p:nvPicPr>
        <p:blipFill>
          <a:blip r:embed="rId7" cstate="print"/>
          <a:stretch>
            <a:fillRect/>
          </a:stretch>
        </p:blipFill>
        <p:spPr>
          <a:xfrm>
            <a:off x="3429000" y="4427984"/>
            <a:ext cx="3429000" cy="1997174"/>
          </a:xfrm>
          <a:prstGeom prst="rect">
            <a:avLst/>
          </a:prstGeom>
        </p:spPr>
      </p:pic>
      <p:sp>
        <p:nvSpPr>
          <p:cNvPr id="21" name="ZoneTexte 20"/>
          <p:cNvSpPr txBox="1"/>
          <p:nvPr/>
        </p:nvSpPr>
        <p:spPr>
          <a:xfrm>
            <a:off x="260648" y="251520"/>
            <a:ext cx="6480720" cy="646331"/>
          </a:xfrm>
          <a:prstGeom prst="rect">
            <a:avLst/>
          </a:prstGeom>
          <a:noFill/>
        </p:spPr>
        <p:txBody>
          <a:bodyPr wrap="square" rtlCol="0">
            <a:spAutoFit/>
          </a:bodyPr>
          <a:lstStyle/>
          <a:p>
            <a:pPr algn="just" fontAlgn="auto">
              <a:spcBef>
                <a:spcPts val="0"/>
              </a:spcBef>
              <a:spcAft>
                <a:spcPts val="0"/>
              </a:spcAft>
              <a:defRPr/>
            </a:pPr>
            <a:r>
              <a:rPr lang="fr-FR" sz="1200" dirty="0" smtClean="0">
                <a:latin typeface="Comic Sans MS" panose="030F0702030302020204" pitchFamily="66" charset="0"/>
              </a:rPr>
              <a:t>La description de l’ameublement d’une maison de notable ne nous est pas connu à St André; seul « l’état des réparations » effectuées deux à trois décennies après l’incendie en 1792 de la maison Graffand à Pierregras permet d’appréhender  quelques aspects des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5143512" y="8572528"/>
            <a:ext cx="1600200" cy="486833"/>
          </a:xfrm>
        </p:spPr>
        <p:txBody>
          <a:bodyPr/>
          <a:lstStyle/>
          <a:p>
            <a:pPr>
              <a:defRPr/>
            </a:pPr>
            <a:fld id="{FD89A13B-A5BF-4507-AB05-F17B16A8F5BF}" type="slidenum">
              <a:rPr lang="fr-FR" b="1">
                <a:solidFill>
                  <a:schemeClr val="tx1">
                    <a:lumMod val="95000"/>
                    <a:lumOff val="5000"/>
                  </a:schemeClr>
                </a:solidFill>
              </a:rPr>
              <a:pPr>
                <a:defRPr/>
              </a:pPr>
              <a:t>42</a:t>
            </a:fld>
            <a:endParaRPr lang="fr-FR" b="1" dirty="0">
              <a:solidFill>
                <a:schemeClr val="tx1">
                  <a:lumMod val="95000"/>
                  <a:lumOff val="5000"/>
                </a:schemeClr>
              </a:solidFill>
            </a:endParaRPr>
          </a:p>
        </p:txBody>
      </p:sp>
      <p:sp>
        <p:nvSpPr>
          <p:cNvPr id="37891" name="ZoneTexte 2"/>
          <p:cNvSpPr txBox="1">
            <a:spLocks noChangeArrowheads="1"/>
          </p:cNvSpPr>
          <p:nvPr/>
        </p:nvSpPr>
        <p:spPr bwMode="auto">
          <a:xfrm>
            <a:off x="288925" y="285750"/>
            <a:ext cx="6569075" cy="9694962"/>
          </a:xfrm>
          <a:prstGeom prst="rect">
            <a:avLst/>
          </a:prstGeom>
          <a:noFill/>
          <a:ln w="9525">
            <a:noFill/>
            <a:miter lim="800000"/>
            <a:headEnd/>
            <a:tailEnd/>
          </a:ln>
        </p:spPr>
        <p:txBody>
          <a:bodyPr>
            <a:spAutoFit/>
          </a:bodyPr>
          <a:lstStyle/>
          <a:p>
            <a:pPr algn="just"/>
            <a:r>
              <a:rPr lang="fr-FR" sz="1200" dirty="0" smtClean="0">
                <a:latin typeface="Comic Sans MS" panose="030F0702030302020204" pitchFamily="66" charset="0"/>
              </a:rPr>
              <a:t>La description de l’ameublement d’une maison de notable ne nous est pas connu à St André; seul « l’état des réparations » effectuées deux à trois décennies après l’incendie en 1792 de la maison Graffand à Pierregras permet d’appréhender  quelques aspects des </a:t>
            </a:r>
          </a:p>
          <a:p>
            <a:pPr algn="just"/>
            <a:r>
              <a:rPr lang="fr-FR" sz="1200" dirty="0" smtClean="0">
                <a:latin typeface="Comic Sans MS" panose="030F0702030302020204" pitchFamily="66" charset="0"/>
              </a:rPr>
              <a:t>en 1792 de la maison Graffand à Pierregras permet d’appréhender  quelques aspects des conditions de vie d’un notaire et grand propriétaire. </a:t>
            </a:r>
          </a:p>
          <a:p>
            <a:pPr algn="just"/>
            <a:r>
              <a:rPr lang="fr-FR" sz="1200" dirty="0" smtClean="0">
                <a:latin typeface="Comic Sans MS" panose="030F0702030302020204" pitchFamily="66" charset="0"/>
              </a:rPr>
              <a:t>    Dès l’entrée, le portail en pierre de taille ouvrant sur un jardin d’agrément, un mur de façade percé de quatre fenêtres et une porte avec serrurerie, précédé par un porche auquel on accède par un escalier,</a:t>
            </a:r>
            <a:r>
              <a:rPr lang="fr-FR" sz="1200" baseline="30000" dirty="0" smtClean="0">
                <a:latin typeface="Comic Sans MS" panose="030F0702030302020204" pitchFamily="66" charset="0"/>
              </a:rPr>
              <a:t>*1</a:t>
            </a:r>
            <a:r>
              <a:rPr lang="fr-FR" sz="1200" dirty="0" smtClean="0">
                <a:latin typeface="Comic Sans MS" panose="030F0702030302020204" pitchFamily="66" charset="0"/>
              </a:rPr>
              <a:t> affichent la qualité du propriétaire des lieux. La maison de </a:t>
            </a:r>
            <a:r>
              <a:rPr lang="fr-FR" sz="1200" dirty="0" err="1" smtClean="0">
                <a:latin typeface="Comic Sans MS" panose="030F0702030302020204" pitchFamily="66" charset="0"/>
              </a:rPr>
              <a:t>Chadouillet</a:t>
            </a:r>
            <a:r>
              <a:rPr lang="fr-FR" sz="1200" dirty="0" smtClean="0">
                <a:latin typeface="Comic Sans MS" panose="030F0702030302020204" pitchFamily="66" charset="0"/>
              </a:rPr>
              <a:t> occupe une surface de 200m2 *</a:t>
            </a:r>
            <a:r>
              <a:rPr lang="fr-FR" sz="1200" baseline="30000" dirty="0" smtClean="0">
                <a:latin typeface="Comic Sans MS" panose="030F0702030302020204" pitchFamily="66" charset="0"/>
              </a:rPr>
              <a:t>2. </a:t>
            </a:r>
            <a:r>
              <a:rPr lang="fr-FR" sz="1200" dirty="0" smtClean="0">
                <a:latin typeface="Comic Sans MS" panose="030F0702030302020204" pitchFamily="66" charset="0"/>
              </a:rPr>
              <a:t>Faute de précision de surface, on sait en revanche que la maison de Pierregras « rénovée » dispose de 9 pièces et des « galetas » à l’étage logeant les domestiques au dessus de l’habitation du propriétaire. Ces pièces ont des fonctions différenciées deux salons, cuisine et souillarde, chambres ; elles comportent chacune une ou plusieurs fenêtres les éclairant, à la différence des maisons paysannes sombres dont les ouvertures sont réduites à des « </a:t>
            </a:r>
            <a:r>
              <a:rPr lang="fr-FR" sz="1200" dirty="0" err="1" smtClean="0">
                <a:latin typeface="Comic Sans MS" panose="030F0702030302020204" pitchFamily="66" charset="0"/>
              </a:rPr>
              <a:t>fenestrous</a:t>
            </a:r>
            <a:r>
              <a:rPr lang="fr-FR" sz="1200" dirty="0" smtClean="0">
                <a:latin typeface="Comic Sans MS" panose="030F0702030302020204" pitchFamily="66" charset="0"/>
              </a:rPr>
              <a:t> », souvent sans vitres... Des cheminées (au moins quatre signalées), les menuiseries </a:t>
            </a:r>
            <a:r>
              <a:rPr lang="fr-FR" sz="1200" dirty="0">
                <a:latin typeface="Comic Sans MS" panose="030F0702030302020204" pitchFamily="66" charset="0"/>
              </a:rPr>
              <a:t>avec des « portes à vitres » et des « vitrages » aux fenêtres, des planchers même si certaines pièces sont pavées, des ouvrages de plâtreries et de tapisseries et une bibliothèque </a:t>
            </a:r>
            <a:r>
              <a:rPr lang="fr-FR" sz="1200" dirty="0" smtClean="0">
                <a:latin typeface="Comic Sans MS" panose="030F0702030302020204" pitchFamily="66" charset="0"/>
              </a:rPr>
              <a:t>fournie: </a:t>
            </a:r>
            <a:r>
              <a:rPr lang="fr-FR" sz="1200" dirty="0">
                <a:latin typeface="Comic Sans MS" panose="030F0702030302020204" pitchFamily="66" charset="0"/>
              </a:rPr>
              <a:t>autant d’éléments qui indiquent un intérieur marqué par la recherche de confort, par l’utilisation de matériaux coûteux (vitres, pièces de serrurerie…) et le goût de la décoration, </a:t>
            </a:r>
            <a:r>
              <a:rPr lang="fr-FR" sz="1200" dirty="0" smtClean="0">
                <a:latin typeface="Comic Sans MS" pitchFamily="66" charset="0"/>
              </a:rPr>
              <a:t>distinguant </a:t>
            </a:r>
            <a:r>
              <a:rPr lang="fr-FR" sz="1200" dirty="0">
                <a:latin typeface="Comic Sans MS" pitchFamily="66" charset="0"/>
              </a:rPr>
              <a:t>un notable du reste de la population de St André. </a:t>
            </a:r>
            <a:endParaRPr lang="fr-FR" sz="1200" dirty="0" smtClean="0">
              <a:latin typeface="Comic Sans MS" pitchFamily="66" charset="0"/>
            </a:endParaRPr>
          </a:p>
          <a:p>
            <a:pPr algn="just"/>
            <a:r>
              <a:rPr lang="fr-FR" sz="1200" dirty="0" smtClean="0">
                <a:latin typeface="Comic Sans MS" pitchFamily="66" charset="0"/>
              </a:rPr>
              <a:t>   Au </a:t>
            </a:r>
            <a:r>
              <a:rPr lang="fr-FR" sz="1200" dirty="0">
                <a:latin typeface="Comic Sans MS" pitchFamily="66" charset="0"/>
              </a:rPr>
              <a:t>couchant, la ferme s’organise autour d’une basse cour avec son accès,</a:t>
            </a:r>
            <a:r>
              <a:rPr lang="fr-FR" sz="1200" i="1" dirty="0">
                <a:latin typeface="Comic Sans MS" pitchFamily="66" charset="0"/>
              </a:rPr>
              <a:t> </a:t>
            </a:r>
            <a:r>
              <a:rPr lang="fr-FR" sz="1200" dirty="0">
                <a:latin typeface="Comic Sans MS" pitchFamily="66" charset="0"/>
              </a:rPr>
              <a:t>différencié de l’habitation du propriétaire et de sa famille; elle rassemble les bâtiments agricoles où s’activent domestiques et employés au four à pain, à la basse cour, à la </a:t>
            </a:r>
            <a:r>
              <a:rPr lang="fr-FR" sz="1200" dirty="0" smtClean="0">
                <a:latin typeface="Comic Sans MS" pitchFamily="66" charset="0"/>
              </a:rPr>
              <a:t>bergerie, </a:t>
            </a:r>
            <a:r>
              <a:rPr lang="fr-FR" sz="1200" dirty="0">
                <a:latin typeface="Comic Sans MS" pitchFamily="66" charset="0"/>
              </a:rPr>
              <a:t>à </a:t>
            </a:r>
            <a:r>
              <a:rPr lang="fr-FR" sz="1200" dirty="0" smtClean="0">
                <a:latin typeface="Comic Sans MS" pitchFamily="66" charset="0"/>
              </a:rPr>
              <a:t>l’écurie, </a:t>
            </a:r>
            <a:r>
              <a:rPr lang="fr-FR" sz="1200" dirty="0">
                <a:latin typeface="Comic Sans MS" pitchFamily="66" charset="0"/>
              </a:rPr>
              <a:t>grange et grenier à paille, dans les magnaneries et dans </a:t>
            </a:r>
            <a:r>
              <a:rPr lang="fr-FR" sz="1200" i="1" dirty="0">
                <a:latin typeface="Comic Sans MS" pitchFamily="66" charset="0"/>
              </a:rPr>
              <a:t>« la grande cuve vinaire </a:t>
            </a:r>
            <a:r>
              <a:rPr lang="fr-FR" sz="1200" i="1" dirty="0" smtClean="0">
                <a:latin typeface="Comic Sans MS" pitchFamily="66" charset="0"/>
              </a:rPr>
              <a:t>». </a:t>
            </a:r>
            <a:r>
              <a:rPr lang="fr-FR" sz="1200" dirty="0" smtClean="0">
                <a:latin typeface="Comic Sans MS" pitchFamily="66" charset="0"/>
              </a:rPr>
              <a:t>Leur travail se prolonge dans les caves voutées sous l’habitation de Graffand. Un escalier contigu aux  appartements du notable leur permet de rejoindre leurs « galetas » et greniers. Si les domestiques et employés de Graffand habitent dans la même maison que le propriétaire, leur espace de travail et d’habitation est conçu pour séparer le notable de ses employés.  En </a:t>
            </a:r>
            <a:r>
              <a:rPr lang="fr-FR" sz="1200" i="1" dirty="0">
                <a:latin typeface="Comic Sans MS" pitchFamily="66" charset="0"/>
              </a:rPr>
              <a:t>« bon père de famille », </a:t>
            </a:r>
            <a:r>
              <a:rPr lang="fr-FR" sz="1200" dirty="0">
                <a:latin typeface="Comic Sans MS" pitchFamily="66" charset="0"/>
              </a:rPr>
              <a:t>Graffand protège sa maisonnée et ses biens </a:t>
            </a:r>
            <a:r>
              <a:rPr lang="fr-FR" sz="1200" i="1" dirty="0">
                <a:latin typeface="Comic Sans MS" pitchFamily="66" charset="0"/>
              </a:rPr>
              <a:t>« avec tout le nécessaire à sa fermeture » et « mur de clôture </a:t>
            </a:r>
            <a:r>
              <a:rPr lang="fr-FR" sz="1200" i="1" dirty="0" smtClean="0">
                <a:latin typeface="Comic Sans MS" pitchFamily="66" charset="0"/>
              </a:rPr>
              <a:t>».</a:t>
            </a:r>
          </a:p>
          <a:p>
            <a:pPr algn="just"/>
            <a:r>
              <a:rPr lang="fr-FR" sz="1200" dirty="0" smtClean="0">
                <a:latin typeface="Comic Sans MS" pitchFamily="66" charset="0"/>
              </a:rPr>
              <a:t>   Cette inégalité sociale, bien visible dans les différentes maisons des habitants, semble peu contestée dans le village où est privilégié le sentiment d’appartenance à une communauté à ses solidarités et valeurs communes.</a:t>
            </a:r>
          </a:p>
          <a:p>
            <a:pPr algn="just"/>
            <a:endParaRPr lang="fr-FR" sz="1200" b="1" i="1" dirty="0" smtClean="0">
              <a:latin typeface="Comic Sans MS" pitchFamily="66" charset="0"/>
            </a:endParaRPr>
          </a:p>
          <a:p>
            <a:pPr algn="just"/>
            <a:r>
              <a:rPr lang="fr-FR" sz="1200" b="1" dirty="0" smtClean="0">
                <a:solidFill>
                  <a:prstClr val="black"/>
                </a:solidFill>
                <a:latin typeface="Comic Sans MS" panose="030F0702030302020204" pitchFamily="66" charset="0"/>
              </a:rPr>
              <a:t>Conclusion </a:t>
            </a:r>
            <a:r>
              <a:rPr lang="fr-FR" sz="1200" dirty="0" smtClean="0">
                <a:solidFill>
                  <a:prstClr val="black"/>
                </a:solidFill>
                <a:latin typeface="Comic Sans MS" panose="030F0702030302020204" pitchFamily="66" charset="0"/>
              </a:rPr>
              <a:t>St André apparait à la fin du XVIIIème comme un village dont la plupart des habitants travaillent et vivent ensemble  dans leur paroisse et leur famille, méfiants vis-à-vis de l’étranger. Dans une société inégalitaire, beaucoup d’habitants pratiquent l’autosubsistance, privilégiant </a:t>
            </a:r>
            <a:r>
              <a:rPr lang="fr-FR" sz="1200" smtClean="0">
                <a:solidFill>
                  <a:prstClr val="black"/>
                </a:solidFill>
                <a:latin typeface="Comic Sans MS" panose="030F0702030302020204" pitchFamily="66" charset="0"/>
              </a:rPr>
              <a:t>les céréales, </a:t>
            </a:r>
            <a:r>
              <a:rPr lang="fr-FR" sz="1200" dirty="0" smtClean="0">
                <a:solidFill>
                  <a:prstClr val="black"/>
                </a:solidFill>
                <a:latin typeface="Comic Sans MS" panose="030F0702030302020204" pitchFamily="66" charset="0"/>
              </a:rPr>
              <a:t>limitant leur horizon au court terme et leur espace à celui de St André et du bourg voisin. Si des notables développent des activités économiques et des relations sociales et peut-être culturelles ouvertes sur des espaces plus larges, ils semblent rester largement solidaires de la communauté villageoise.</a:t>
            </a:r>
          </a:p>
          <a:p>
            <a:pPr algn="just"/>
            <a:endParaRPr lang="fr-FR" sz="1200" baseline="30000" dirty="0" smtClean="0">
              <a:solidFill>
                <a:prstClr val="black"/>
              </a:solidFill>
              <a:latin typeface="Comic Sans MS" panose="030F0702030302020204" pitchFamily="66" charset="0"/>
            </a:endParaRPr>
          </a:p>
          <a:p>
            <a:pPr algn="just"/>
            <a:r>
              <a:rPr lang="fr-FR" sz="1000" baseline="30000" dirty="0" smtClean="0">
                <a:latin typeface="Comic Sans MS" panose="030F0702030302020204" pitchFamily="66" charset="0"/>
              </a:rPr>
              <a:t>*1</a:t>
            </a:r>
            <a:r>
              <a:rPr lang="fr-FR" sz="1000" dirty="0" smtClean="0">
                <a:latin typeface="Comic Sans MS" panose="030F0702030302020204" pitchFamily="66" charset="0"/>
              </a:rPr>
              <a:t> et plus tard la construction de quatre tours, en partie fausses, mais suggérant un château, terme encore utilisé pour désigner cette maison de Pierregras..)</a:t>
            </a:r>
            <a:endParaRPr lang="fr-FR" sz="1000" dirty="0" smtClean="0">
              <a:solidFill>
                <a:prstClr val="black"/>
              </a:solidFill>
              <a:latin typeface="Comic Sans MS" panose="030F0702030302020204" pitchFamily="66" charset="0"/>
            </a:endParaRPr>
          </a:p>
          <a:p>
            <a:pPr algn="just"/>
            <a:r>
              <a:rPr lang="fr-FR" sz="1000" dirty="0" smtClean="0">
                <a:latin typeface="Comic Sans MS" panose="030F0702030302020204" pitchFamily="66" charset="0"/>
              </a:rPr>
              <a:t>*</a:t>
            </a:r>
            <a:r>
              <a:rPr lang="fr-FR" sz="1000" baseline="30000" dirty="0" smtClean="0">
                <a:latin typeface="Comic Sans MS" panose="030F0702030302020204" pitchFamily="66" charset="0"/>
              </a:rPr>
              <a:t>2</a:t>
            </a:r>
            <a:r>
              <a:rPr lang="fr-FR" sz="1000" dirty="0" smtClean="0">
                <a:latin typeface="Comic Sans MS" panose="030F0702030302020204" pitchFamily="66" charset="0"/>
              </a:rPr>
              <a:t> les deux familles Graffand occupent une maison à </a:t>
            </a:r>
            <a:r>
              <a:rPr lang="fr-FR" sz="1000" dirty="0" err="1" smtClean="0">
                <a:latin typeface="Comic Sans MS" panose="030F0702030302020204" pitchFamily="66" charset="0"/>
              </a:rPr>
              <a:t>Chadouillet</a:t>
            </a:r>
            <a:r>
              <a:rPr lang="fr-FR" sz="1000" dirty="0" smtClean="0">
                <a:latin typeface="Comic Sans MS" panose="030F0702030302020204" pitchFamily="66" charset="0"/>
              </a:rPr>
              <a:t> ( dont l’état des propriétés de 1793-94 nous en donne la superficie) et une à Pierregras,  «  réduite en cendres  en Juillet 1792 » et qui n’est pas mentionnée dans cet état des propriétés, peut être au vu de son état et dont on ne connaît pas la superficie…</a:t>
            </a:r>
            <a:endParaRPr lang="fr-FR" sz="1000" dirty="0" smtClean="0"/>
          </a:p>
          <a:p>
            <a:pPr algn="just"/>
            <a:endParaRPr lang="fr-FR" sz="1200" dirty="0" smtClean="0">
              <a:solidFill>
                <a:prstClr val="black"/>
              </a:solidFill>
              <a:latin typeface="Comic Sans MS" panose="030F0702030302020204" pitchFamily="66" charset="0"/>
            </a:endParaRPr>
          </a:p>
          <a:p>
            <a:pPr algn="just"/>
            <a:endParaRPr lang="fr-FR" sz="1200" dirty="0" smtClean="0">
              <a:solidFill>
                <a:prstClr val="black"/>
              </a:solidFill>
              <a:latin typeface="Comic Sans MS" panose="030F0702030302020204" pitchFamily="66" charset="0"/>
            </a:endParaRPr>
          </a:p>
          <a:p>
            <a:pPr algn="just"/>
            <a:endParaRPr lang="fr-FR" sz="1200" dirty="0" smtClean="0">
              <a:solidFill>
                <a:prstClr val="black"/>
              </a:solidFill>
              <a:latin typeface="Comic Sans MS" panose="030F0702030302020204" pitchFamily="66" charset="0"/>
            </a:endParaRPr>
          </a:p>
          <a:p>
            <a:pPr algn="just"/>
            <a:endParaRPr lang="fr-FR" sz="1200" dirty="0" smtClean="0">
              <a:solidFill>
                <a:prstClr val="black"/>
              </a:solidFill>
              <a:latin typeface="Comic Sans MS" panose="030F0702030302020204" pitchFamily="66" charset="0"/>
            </a:endParaRPr>
          </a:p>
          <a:p>
            <a:pPr algn="just"/>
            <a:endParaRPr lang="fr-FR" sz="1200" dirty="0" smtClean="0">
              <a:solidFill>
                <a:prstClr val="black"/>
              </a:solidFill>
              <a:latin typeface="Comic Sans MS" panose="030F0702030302020204"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8FF42DF-82A7-4623-8844-46488C73A759}" type="slidenum">
              <a:rPr lang="fr-FR" smtClean="0"/>
              <a:pPr/>
              <a:t>43</a:t>
            </a:fld>
            <a:endParaRPr lang="fr-FR"/>
          </a:p>
        </p:txBody>
      </p:sp>
      <p:graphicFrame>
        <p:nvGraphicFramePr>
          <p:cNvPr id="4" name="Tableau 3"/>
          <p:cNvGraphicFramePr>
            <a:graphicFrameLocks noGrp="1"/>
          </p:cNvGraphicFramePr>
          <p:nvPr/>
        </p:nvGraphicFramePr>
        <p:xfrm>
          <a:off x="404664" y="395536"/>
          <a:ext cx="6264696" cy="8537151"/>
        </p:xfrm>
        <a:graphic>
          <a:graphicData uri="http://schemas.openxmlformats.org/drawingml/2006/table">
            <a:tbl>
              <a:tblPr firstRow="1" bandRow="1">
                <a:tableStyleId>{5C22544A-7EE6-4342-B048-85BDC9FD1C3A}</a:tableStyleId>
              </a:tblPr>
              <a:tblGrid>
                <a:gridCol w="2448272"/>
                <a:gridCol w="3816424"/>
              </a:tblGrid>
              <a:tr h="360040">
                <a:tc>
                  <a:txBody>
                    <a:bodyPr/>
                    <a:lstStyle/>
                    <a:p>
                      <a:r>
                        <a:rPr lang="fr-FR" sz="1200" dirty="0" smtClean="0">
                          <a:solidFill>
                            <a:sysClr val="windowText" lastClr="000000"/>
                          </a:solidFill>
                          <a:latin typeface="Comic Sans MS" pitchFamily="66" charset="0"/>
                        </a:rPr>
                        <a:t>     Louis Dumas </a:t>
                      </a:r>
                      <a:r>
                        <a:rPr lang="fr-FR" sz="1200" dirty="0" err="1" smtClean="0">
                          <a:solidFill>
                            <a:sysClr val="windowText" lastClr="000000"/>
                          </a:solidFill>
                          <a:latin typeface="Comic Sans MS" pitchFamily="66" charset="0"/>
                        </a:rPr>
                        <a:t>filliat</a:t>
                      </a:r>
                      <a:endParaRPr lang="fr-FR" sz="12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fr-FR" sz="1200" dirty="0" smtClean="0">
                          <a:solidFill>
                            <a:schemeClr val="tx1"/>
                          </a:solidFill>
                          <a:latin typeface="Comic Sans MS" pitchFamily="66" charset="0"/>
                        </a:rPr>
                        <a:t>                Thomas </a:t>
                      </a:r>
                      <a:r>
                        <a:rPr lang="fr-FR" sz="1200" dirty="0" err="1" smtClean="0">
                          <a:solidFill>
                            <a:schemeClr val="tx1"/>
                          </a:solidFill>
                          <a:latin typeface="Comic Sans MS" pitchFamily="66" charset="0"/>
                        </a:rPr>
                        <a:t>Bonnaure</a:t>
                      </a:r>
                      <a:endParaRPr lang="fr-FR" sz="1200" dirty="0">
                        <a:solidFill>
                          <a:schemeClr val="tx1"/>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9111">
                <a:tc>
                  <a:txBody>
                    <a:bodyPr/>
                    <a:lstStyle/>
                    <a:p>
                      <a:r>
                        <a:rPr lang="fr-FR" sz="1100" b="1" dirty="0" smtClean="0">
                          <a:solidFill>
                            <a:schemeClr val="tx1"/>
                          </a:solidFill>
                          <a:latin typeface="Comic Sans MS" pitchFamily="66" charset="0"/>
                        </a:rPr>
                        <a:t>Une paillasse</a:t>
                      </a:r>
                    </a:p>
                    <a:p>
                      <a:endParaRPr lang="fr-FR" sz="1100" dirty="0">
                        <a:solidFill>
                          <a:srgbClr val="FF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dirty="0" smtClean="0">
                          <a:solidFill>
                            <a:srgbClr val="FF0000"/>
                          </a:solidFill>
                          <a:latin typeface="Comic Sans MS" panose="030F0702030302020204" pitchFamily="66" charset="0"/>
                        </a:rPr>
                        <a:t>paillasse, un </a:t>
                      </a:r>
                      <a:r>
                        <a:rPr lang="fr-FR" sz="1100" dirty="0" err="1" smtClean="0">
                          <a:solidFill>
                            <a:srgbClr val="FF0000"/>
                          </a:solidFill>
                          <a:latin typeface="Comic Sans MS" panose="030F0702030302020204" pitchFamily="66" charset="0"/>
                        </a:rPr>
                        <a:t>matelas,traversin</a:t>
                      </a:r>
                      <a:r>
                        <a:rPr lang="fr-FR" sz="1100" dirty="0" smtClean="0">
                          <a:solidFill>
                            <a:srgbClr val="FF0000"/>
                          </a:solidFill>
                          <a:latin typeface="Comic Sans MS" panose="030F0702030302020204" pitchFamily="66" charset="0"/>
                        </a:rPr>
                        <a:t>,couverte de laine, une … simple de cotonnade, </a:t>
                      </a:r>
                      <a:r>
                        <a:rPr lang="fr-FR" sz="1100" b="1" dirty="0" smtClean="0">
                          <a:solidFill>
                            <a:srgbClr val="FF0000"/>
                          </a:solidFill>
                          <a:latin typeface="Comic Sans MS" panose="030F0702030302020204" pitchFamily="66" charset="0"/>
                        </a:rPr>
                        <a:t>le lit à  quenouilles </a:t>
                      </a:r>
                      <a:r>
                        <a:rPr lang="fr-FR" sz="1100" dirty="0" smtClean="0">
                          <a:solidFill>
                            <a:srgbClr val="FF0000"/>
                          </a:solidFill>
                          <a:latin typeface="Comic Sans MS" panose="030F0702030302020204" pitchFamily="66" charset="0"/>
                        </a:rPr>
                        <a:t>avec ses  rideaux et</a:t>
                      </a:r>
                      <a:r>
                        <a:rPr lang="fr-FR" sz="1100" baseline="0" dirty="0" smtClean="0">
                          <a:solidFill>
                            <a:srgbClr val="FF0000"/>
                          </a:solidFill>
                          <a:latin typeface="Comic Sans MS" panose="030F0702030302020204" pitchFamily="66" charset="0"/>
                        </a:rPr>
                        <a:t> </a:t>
                      </a:r>
                      <a:r>
                        <a:rPr lang="fr-FR" sz="1100" dirty="0" smtClean="0">
                          <a:solidFill>
                            <a:srgbClr val="FF0000"/>
                          </a:solidFill>
                          <a:latin typeface="Comic Sans MS" panose="030F0702030302020204" pitchFamily="66" charset="0"/>
                        </a:rPr>
                        <a:t>ciel d’une serge jaune</a:t>
                      </a:r>
                      <a:r>
                        <a:rPr lang="fr-FR" sz="1100" dirty="0" smtClean="0"/>
                        <a:t> </a:t>
                      </a:r>
                    </a:p>
                    <a:p>
                      <a:r>
                        <a:rPr lang="fr-FR" sz="1100" dirty="0" smtClean="0">
                          <a:solidFill>
                            <a:srgbClr val="FF0000"/>
                          </a:solidFill>
                          <a:latin typeface="Comic Sans MS" panose="030F0702030302020204" pitchFamily="66" charset="0"/>
                        </a:rPr>
                        <a:t>une mauvaise</a:t>
                      </a:r>
                      <a:r>
                        <a:rPr lang="fr-FR" sz="1100" b="1" dirty="0" smtClean="0">
                          <a:solidFill>
                            <a:srgbClr val="FF0000"/>
                          </a:solidFill>
                          <a:latin typeface="Comic Sans MS" panose="030F0702030302020204" pitchFamily="66" charset="0"/>
                        </a:rPr>
                        <a:t> </a:t>
                      </a:r>
                      <a:r>
                        <a:rPr lang="fr-FR" sz="1100" b="1" dirty="0" err="1" smtClean="0">
                          <a:solidFill>
                            <a:srgbClr val="FF0000"/>
                          </a:solidFill>
                          <a:latin typeface="Comic Sans MS" panose="030F0702030302020204" pitchFamily="66" charset="0"/>
                        </a:rPr>
                        <a:t>litoche</a:t>
                      </a:r>
                      <a:r>
                        <a:rPr lang="fr-FR" sz="1100" dirty="0" smtClean="0">
                          <a:solidFill>
                            <a:srgbClr val="FF0000"/>
                          </a:solidFill>
                          <a:latin typeface="Comic Sans MS" panose="030F0702030302020204" pitchFamily="66" charset="0"/>
                        </a:rPr>
                        <a:t> bois noyer sans planches ni paillasse</a:t>
                      </a:r>
                      <a:endParaRPr lang="fr-FR"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75369">
                <a:tc>
                  <a:txBody>
                    <a:bodyPr/>
                    <a:lstStyle/>
                    <a:p>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quatre chaises, </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une de noyer, les autres  garnies de paille </a:t>
                      </a:r>
                      <a:endParaRPr lang="fr-FR"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0" dirty="0" smtClean="0">
                          <a:solidFill>
                            <a:srgbClr val="FF0000"/>
                          </a:solidFill>
                          <a:latin typeface="Comic Sans MS" panose="030F0702030302020204" pitchFamily="66" charset="0"/>
                        </a:rPr>
                        <a:t>une table à quatre pieds bois noyer, le dessus bois chêne demi usée, une autre  grande table aussi à quatre pieds bois murier un tiroir</a:t>
                      </a:r>
                    </a:p>
                    <a:p>
                      <a:r>
                        <a:rPr lang="fr-FR" sz="1100" b="0" dirty="0" smtClean="0">
                          <a:solidFill>
                            <a:srgbClr val="FF0000"/>
                          </a:solidFill>
                          <a:latin typeface="Comic Sans MS" panose="030F0702030302020204" pitchFamily="66" charset="0"/>
                        </a:rPr>
                        <a:t>douze chaises de paille bois murier </a:t>
                      </a:r>
                      <a:endParaRPr lang="fr-FR"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9111">
                <a:tc>
                  <a:txBody>
                    <a:bodyPr/>
                    <a:lstStyle/>
                    <a:p>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une </a:t>
                      </a:r>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garde robe </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bois sapin à deux ouvrants, </a:t>
                      </a:r>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deux coffres </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bois noyer, mauvaise </a:t>
                      </a:r>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maie </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à pétrir avec son couvert bois </a:t>
                      </a:r>
                      <a:r>
                        <a:rPr kumimoji="0" lang="fr-FR" sz="1100" b="0" i="0" u="none" strike="noStrike" kern="1200" cap="none" spc="0" normalizeH="0" baseline="0" noProof="0" dirty="0" err="1" smtClean="0">
                          <a:ln>
                            <a:noFill/>
                          </a:ln>
                          <a:solidFill>
                            <a:prstClr val="black"/>
                          </a:solidFill>
                          <a:effectLst/>
                          <a:uLnTx/>
                          <a:uFillTx/>
                          <a:latin typeface="Comic Sans MS" panose="030F0702030302020204" pitchFamily="66" charset="0"/>
                          <a:ea typeface="+mn-ea"/>
                          <a:cs typeface="+mn-cs"/>
                        </a:rPr>
                        <a:t>chataignier</a:t>
                      </a:r>
                      <a:endParaRPr lang="fr-FR"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dirty="0" smtClean="0">
                          <a:solidFill>
                            <a:srgbClr val="FF0000"/>
                          </a:solidFill>
                          <a:latin typeface="Comic Sans MS" panose="030F0702030302020204" pitchFamily="66" charset="0"/>
                        </a:rPr>
                        <a:t>un </a:t>
                      </a:r>
                      <a:r>
                        <a:rPr lang="fr-FR" sz="1100" b="1" dirty="0" smtClean="0">
                          <a:solidFill>
                            <a:srgbClr val="FF0000"/>
                          </a:solidFill>
                          <a:latin typeface="Comic Sans MS" panose="030F0702030302020204" pitchFamily="66" charset="0"/>
                        </a:rPr>
                        <a:t>cabinet</a:t>
                      </a:r>
                      <a:r>
                        <a:rPr lang="fr-FR" sz="1100" dirty="0" smtClean="0">
                          <a:solidFill>
                            <a:srgbClr val="FF0000"/>
                          </a:solidFill>
                          <a:latin typeface="Comic Sans MS" panose="030F0702030302020204" pitchFamily="66" charset="0"/>
                        </a:rPr>
                        <a:t> bois murier et </a:t>
                      </a:r>
                      <a:r>
                        <a:rPr lang="fr-FR" sz="1100" u="sng" dirty="0" smtClean="0">
                          <a:solidFill>
                            <a:srgbClr val="FF0000"/>
                          </a:solidFill>
                          <a:latin typeface="Comic Sans MS" panose="030F0702030302020204" pitchFamily="66" charset="0"/>
                        </a:rPr>
                        <a:t>poirier</a:t>
                      </a:r>
                      <a:r>
                        <a:rPr lang="fr-FR" sz="1100" dirty="0" smtClean="0">
                          <a:solidFill>
                            <a:srgbClr val="FF0000"/>
                          </a:solidFill>
                          <a:latin typeface="Comic Sans MS" panose="030F0702030302020204" pitchFamily="66" charset="0"/>
                        </a:rPr>
                        <a:t> à deux ouvrants avec sa serrure et clef de bonne valeur, autre </a:t>
                      </a:r>
                      <a:r>
                        <a:rPr lang="fr-FR" sz="1100" b="1" dirty="0" smtClean="0">
                          <a:solidFill>
                            <a:srgbClr val="FF0000"/>
                          </a:solidFill>
                          <a:latin typeface="Comic Sans MS" panose="030F0702030302020204" pitchFamily="66" charset="0"/>
                        </a:rPr>
                        <a:t>cabinet </a:t>
                      </a:r>
                      <a:r>
                        <a:rPr lang="fr-FR" sz="1100" dirty="0" smtClean="0">
                          <a:solidFill>
                            <a:srgbClr val="FF0000"/>
                          </a:solidFill>
                          <a:latin typeface="Comic Sans MS" panose="030F0702030302020204" pitchFamily="66" charset="0"/>
                        </a:rPr>
                        <a:t>bois sapin aussi à deux ouvrants avec sa serrure sans clef presque hors d’usage, autre </a:t>
                      </a:r>
                      <a:r>
                        <a:rPr lang="fr-FR" sz="1100" b="1" dirty="0" smtClean="0">
                          <a:solidFill>
                            <a:srgbClr val="FF0000"/>
                          </a:solidFill>
                          <a:latin typeface="Comic Sans MS" panose="030F0702030302020204" pitchFamily="66" charset="0"/>
                        </a:rPr>
                        <a:t>petit cabinet ou déshabilloir </a:t>
                      </a:r>
                      <a:r>
                        <a:rPr lang="fr-FR" sz="1100" dirty="0" smtClean="0">
                          <a:solidFill>
                            <a:srgbClr val="FF0000"/>
                          </a:solidFill>
                          <a:latin typeface="Comic Sans MS" panose="030F0702030302020204" pitchFamily="66" charset="0"/>
                        </a:rPr>
                        <a:t>aussi à deux ouvrants bois sapin fermant à clef</a:t>
                      </a:r>
                    </a:p>
                    <a:p>
                      <a:r>
                        <a:rPr lang="fr-FR" sz="1100" dirty="0" smtClean="0">
                          <a:solidFill>
                            <a:srgbClr val="FF0000"/>
                          </a:solidFill>
                          <a:latin typeface="Comic Sans MS" panose="030F0702030302020204" pitchFamily="66" charset="0"/>
                        </a:rPr>
                        <a:t>un </a:t>
                      </a:r>
                      <a:r>
                        <a:rPr lang="fr-FR" sz="1100" b="1" dirty="0" smtClean="0">
                          <a:solidFill>
                            <a:srgbClr val="FF0000"/>
                          </a:solidFill>
                          <a:latin typeface="Comic Sans MS" panose="030F0702030302020204" pitchFamily="66" charset="0"/>
                        </a:rPr>
                        <a:t>placard</a:t>
                      </a:r>
                      <a:r>
                        <a:rPr lang="fr-FR" sz="1100" dirty="0" smtClean="0">
                          <a:solidFill>
                            <a:srgbClr val="FF0000"/>
                          </a:solidFill>
                          <a:latin typeface="Comic Sans MS" panose="030F0702030302020204" pitchFamily="66" charset="0"/>
                        </a:rPr>
                        <a:t> …dans la muraille</a:t>
                      </a:r>
                    </a:p>
                    <a:p>
                      <a:r>
                        <a:rPr lang="fr-FR" sz="1100" dirty="0" smtClean="0">
                          <a:solidFill>
                            <a:srgbClr val="FF0000"/>
                          </a:solidFill>
                          <a:latin typeface="Comic Sans MS" panose="030F0702030302020204" pitchFamily="66" charset="0"/>
                        </a:rPr>
                        <a:t>une </a:t>
                      </a:r>
                      <a:r>
                        <a:rPr lang="fr-FR" sz="1100" b="1" dirty="0" smtClean="0">
                          <a:solidFill>
                            <a:srgbClr val="FF0000"/>
                          </a:solidFill>
                          <a:latin typeface="Comic Sans MS" panose="030F0702030302020204" pitchFamily="66" charset="0"/>
                        </a:rPr>
                        <a:t>grande maie à pétrir</a:t>
                      </a:r>
                      <a:r>
                        <a:rPr lang="fr-FR" sz="1100" dirty="0" smtClean="0">
                          <a:solidFill>
                            <a:srgbClr val="FF0000"/>
                          </a:solidFill>
                          <a:latin typeface="Comic Sans MS" panose="030F0702030302020204" pitchFamily="66" charset="0"/>
                        </a:rPr>
                        <a:t>, bois noyer avec son couvercle </a:t>
                      </a:r>
                    </a:p>
                    <a:p>
                      <a:r>
                        <a:rPr lang="fr-FR" sz="1100" dirty="0" smtClean="0">
                          <a:solidFill>
                            <a:srgbClr val="FF0000"/>
                          </a:solidFill>
                          <a:latin typeface="Comic Sans MS" panose="030F0702030302020204" pitchFamily="66" charset="0"/>
                        </a:rPr>
                        <a:t>une petite glace avec son cadre noyer</a:t>
                      </a:r>
                      <a:endParaRPr lang="fr-FR"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9111">
                <a:tc>
                  <a:txBody>
                    <a:bodyPr/>
                    <a:lstStyle/>
                    <a:p>
                      <a:endParaRPr lang="fr-FR" sz="11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dirty="0" smtClean="0">
                          <a:solidFill>
                            <a:srgbClr val="FF0000"/>
                          </a:solidFill>
                          <a:latin typeface="Comic Sans MS" panose="030F0702030302020204" pitchFamily="66" charset="0"/>
                        </a:rPr>
                        <a:t>les </a:t>
                      </a:r>
                      <a:r>
                        <a:rPr lang="fr-FR" sz="1100" b="1" dirty="0" smtClean="0">
                          <a:solidFill>
                            <a:srgbClr val="FF0000"/>
                          </a:solidFill>
                          <a:latin typeface="Comic Sans MS" panose="030F0702030302020204" pitchFamily="66" charset="0"/>
                        </a:rPr>
                        <a:t>habits linges et effets d</a:t>
                      </a:r>
                      <a:r>
                        <a:rPr lang="fr-FR" sz="1100" dirty="0" smtClean="0">
                          <a:solidFill>
                            <a:srgbClr val="FF0000"/>
                          </a:solidFill>
                          <a:latin typeface="Comic Sans MS" panose="030F0702030302020204" pitchFamily="66" charset="0"/>
                        </a:rPr>
                        <a:t>e la Veuve </a:t>
                      </a:r>
                      <a:r>
                        <a:rPr lang="fr-FR" sz="1100" dirty="0" err="1" smtClean="0">
                          <a:solidFill>
                            <a:srgbClr val="FF0000"/>
                          </a:solidFill>
                          <a:latin typeface="Comic Sans MS" panose="030F0702030302020204" pitchFamily="66" charset="0"/>
                        </a:rPr>
                        <a:t>Bonnaure</a:t>
                      </a:r>
                      <a:endParaRPr lang="fr-FR" sz="1100" dirty="0" smtClean="0">
                        <a:solidFill>
                          <a:srgbClr val="FF0000"/>
                        </a:solidFill>
                        <a:latin typeface="Comic Sans MS" panose="030F0702030302020204" pitchFamily="66" charset="0"/>
                      </a:endParaRPr>
                    </a:p>
                    <a:p>
                      <a:r>
                        <a:rPr lang="fr-FR" sz="1100" dirty="0" smtClean="0">
                          <a:solidFill>
                            <a:srgbClr val="FF0000"/>
                          </a:solidFill>
                          <a:latin typeface="Comic Sans MS" panose="030F0702030302020204" pitchFamily="66" charset="0"/>
                        </a:rPr>
                        <a:t>trois habits du défunt (Thomas </a:t>
                      </a:r>
                      <a:r>
                        <a:rPr lang="fr-FR" sz="1100" dirty="0" err="1" smtClean="0">
                          <a:solidFill>
                            <a:srgbClr val="FF0000"/>
                          </a:solidFill>
                          <a:latin typeface="Comic Sans MS" panose="030F0702030302020204" pitchFamily="66" charset="0"/>
                        </a:rPr>
                        <a:t>Bonnaure</a:t>
                      </a:r>
                      <a:r>
                        <a:rPr lang="fr-FR" sz="1100" dirty="0" smtClean="0">
                          <a:solidFill>
                            <a:srgbClr val="FF0000"/>
                          </a:solidFill>
                          <a:latin typeface="Comic Sans MS" panose="030F0702030302020204" pitchFamily="66" charset="0"/>
                        </a:rPr>
                        <a:t>), en mauvais état, trois mauvaises paires de culottes, six mauvaises chemises, un chapeau et une paire souliers</a:t>
                      </a:r>
                    </a:p>
                    <a:p>
                      <a:r>
                        <a:rPr lang="fr-FR" sz="1100" dirty="0" smtClean="0">
                          <a:solidFill>
                            <a:srgbClr val="FF0000"/>
                          </a:solidFill>
                          <a:latin typeface="Comic Sans MS" panose="030F0702030302020204" pitchFamily="66" charset="0"/>
                        </a:rPr>
                        <a:t>quatre </a:t>
                      </a:r>
                      <a:r>
                        <a:rPr lang="fr-FR" sz="1100" b="1" dirty="0" smtClean="0">
                          <a:solidFill>
                            <a:srgbClr val="FF0000"/>
                          </a:solidFill>
                          <a:latin typeface="Comic Sans MS" panose="030F0702030302020204" pitchFamily="66" charset="0"/>
                        </a:rPr>
                        <a:t>linceuls</a:t>
                      </a:r>
                      <a:r>
                        <a:rPr lang="fr-FR" sz="1100" dirty="0" smtClean="0">
                          <a:solidFill>
                            <a:srgbClr val="FF0000"/>
                          </a:solidFill>
                          <a:latin typeface="Comic Sans MS" panose="030F0702030302020204" pitchFamily="66" charset="0"/>
                        </a:rPr>
                        <a:t> ( draps)  sales qui avec ceux du lit de la salle font six ; six </a:t>
                      </a:r>
                      <a:r>
                        <a:rPr lang="fr-FR" sz="1100" b="1" dirty="0" smtClean="0">
                          <a:solidFill>
                            <a:srgbClr val="FF0000"/>
                          </a:solidFill>
                          <a:latin typeface="Comic Sans MS" panose="030F0702030302020204" pitchFamily="66" charset="0"/>
                        </a:rPr>
                        <a:t>serviettes</a:t>
                      </a:r>
                      <a:endParaRPr lang="fr-FR" sz="11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91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deux </a:t>
                      </a:r>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chaudrons</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l’un moyen, l’autre petit et une </a:t>
                      </a:r>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bassinoire</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de lit cuivre, une </a:t>
                      </a:r>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poêle à frire</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le tout moyenne valeur</a:t>
                      </a:r>
                      <a:endParaRPr lang="fr-FR" sz="1100" i="0" dirty="0" smtClean="0"/>
                    </a:p>
                    <a:p>
                      <a:endParaRPr lang="fr-FR" sz="1100"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dirty="0" smtClean="0">
                          <a:solidFill>
                            <a:srgbClr val="FF0000"/>
                          </a:solidFill>
                          <a:latin typeface="Comic Sans MS" panose="030F0702030302020204" pitchFamily="66" charset="0"/>
                        </a:rPr>
                        <a:t>un </a:t>
                      </a:r>
                      <a:r>
                        <a:rPr lang="fr-FR" sz="1100" b="1" dirty="0" smtClean="0">
                          <a:solidFill>
                            <a:srgbClr val="FF0000"/>
                          </a:solidFill>
                          <a:latin typeface="Comic Sans MS" panose="030F0702030302020204" pitchFamily="66" charset="0"/>
                        </a:rPr>
                        <a:t>seau</a:t>
                      </a:r>
                      <a:r>
                        <a:rPr lang="fr-FR" sz="1100" dirty="0" smtClean="0">
                          <a:solidFill>
                            <a:srgbClr val="FF0000"/>
                          </a:solidFill>
                          <a:latin typeface="Comic Sans MS" panose="030F0702030302020204" pitchFamily="66" charset="0"/>
                        </a:rPr>
                        <a:t> cuivre et </a:t>
                      </a:r>
                      <a:r>
                        <a:rPr lang="fr-FR" sz="1100" b="1" dirty="0" smtClean="0">
                          <a:solidFill>
                            <a:srgbClr val="FF0000"/>
                          </a:solidFill>
                          <a:latin typeface="Comic Sans MS" panose="030F0702030302020204" pitchFamily="66" charset="0"/>
                        </a:rPr>
                        <a:t>un chaudron </a:t>
                      </a:r>
                      <a:r>
                        <a:rPr lang="fr-FR" sz="1100" dirty="0" smtClean="0">
                          <a:solidFill>
                            <a:srgbClr val="FF0000"/>
                          </a:solidFill>
                          <a:latin typeface="Comic Sans MS" panose="030F0702030302020204" pitchFamily="66" charset="0"/>
                        </a:rPr>
                        <a:t>aussi cuivre </a:t>
                      </a:r>
                    </a:p>
                    <a:p>
                      <a:r>
                        <a:rPr lang="fr-FR" sz="1100" dirty="0" smtClean="0">
                          <a:solidFill>
                            <a:srgbClr val="FF0000"/>
                          </a:solidFill>
                          <a:latin typeface="Comic Sans MS" panose="030F0702030302020204" pitchFamily="66" charset="0"/>
                        </a:rPr>
                        <a:t>une </a:t>
                      </a:r>
                      <a:r>
                        <a:rPr lang="fr-FR" sz="1100" b="1" dirty="0" smtClean="0">
                          <a:solidFill>
                            <a:srgbClr val="FF0000"/>
                          </a:solidFill>
                          <a:latin typeface="Comic Sans MS" panose="030F0702030302020204" pitchFamily="66" charset="0"/>
                        </a:rPr>
                        <a:t>poêle à frire; </a:t>
                      </a:r>
                      <a:r>
                        <a:rPr lang="fr-FR" sz="1100" b="0" dirty="0" smtClean="0">
                          <a:solidFill>
                            <a:srgbClr val="FF0000"/>
                          </a:solidFill>
                          <a:latin typeface="Comic Sans MS" panose="030F0702030302020204" pitchFamily="66" charset="0"/>
                        </a:rPr>
                        <a:t>demi-douzaine</a:t>
                      </a:r>
                      <a:r>
                        <a:rPr lang="fr-FR" sz="1100" b="1" dirty="0" smtClean="0">
                          <a:solidFill>
                            <a:srgbClr val="FF0000"/>
                          </a:solidFill>
                          <a:latin typeface="Comic Sans MS" panose="030F0702030302020204" pitchFamily="66" charset="0"/>
                        </a:rPr>
                        <a:t> bouteilles noires</a:t>
                      </a:r>
                      <a:r>
                        <a:rPr lang="fr-FR" sz="1100" dirty="0" smtClean="0">
                          <a:solidFill>
                            <a:srgbClr val="FF0000"/>
                          </a:solidFill>
                          <a:latin typeface="Comic Sans MS" panose="030F0702030302020204" pitchFamily="66" charset="0"/>
                        </a:rPr>
                        <a:t>, à la cheminée deux </a:t>
                      </a:r>
                      <a:r>
                        <a:rPr lang="fr-FR" sz="1100" b="1" dirty="0" smtClean="0">
                          <a:solidFill>
                            <a:srgbClr val="FF0000"/>
                          </a:solidFill>
                          <a:latin typeface="Comic Sans MS" panose="030F0702030302020204" pitchFamily="66" charset="0"/>
                        </a:rPr>
                        <a:t>chenets </a:t>
                      </a:r>
                      <a:r>
                        <a:rPr lang="fr-FR" sz="1100" dirty="0" smtClean="0">
                          <a:solidFill>
                            <a:srgbClr val="FF0000"/>
                          </a:solidFill>
                          <a:latin typeface="Comic Sans MS" panose="030F0702030302020204" pitchFamily="66" charset="0"/>
                        </a:rPr>
                        <a:t>fer, </a:t>
                      </a:r>
                      <a:r>
                        <a:rPr lang="fr-FR" sz="1100" b="1" dirty="0" smtClean="0">
                          <a:solidFill>
                            <a:srgbClr val="FF0000"/>
                          </a:solidFill>
                          <a:latin typeface="Comic Sans MS" panose="030F0702030302020204" pitchFamily="66" charset="0"/>
                        </a:rPr>
                        <a:t>une crémaillère </a:t>
                      </a:r>
                      <a:endParaRPr lang="fr-FR" sz="11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991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smtClean="0"/>
                        <a:t>Denrées (non précisées)</a:t>
                      </a:r>
                    </a:p>
                    <a:p>
                      <a:endParaRPr lang="fr-FR" sz="1100" dirty="0" smtClean="0"/>
                    </a:p>
                    <a:p>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Une </a:t>
                      </a:r>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cornue </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de faix</a:t>
                      </a:r>
                    </a:p>
                    <a:p>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huit </a:t>
                      </a:r>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planches</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 bois sapin et vingt cinq bois chêne pour les vers à soie, trois </a:t>
                      </a:r>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petits tonneaux </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presque hors d’usage et </a:t>
                      </a:r>
                      <a:r>
                        <a:rPr kumimoji="0" lang="fr-FR" sz="1100" b="1"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une caisse </a:t>
                      </a:r>
                      <a:r>
                        <a:rPr kumimoji="0" lang="fr-FR" sz="1100" b="0" i="0" u="none" strike="noStrike" kern="1200" cap="none" spc="0" normalizeH="0" baseline="0" noProof="0" dirty="0" smtClean="0">
                          <a:ln>
                            <a:noFill/>
                          </a:ln>
                          <a:solidFill>
                            <a:prstClr val="black"/>
                          </a:solidFill>
                          <a:effectLst/>
                          <a:uLnTx/>
                          <a:uFillTx/>
                          <a:latin typeface="Comic Sans MS" panose="030F0702030302020204" pitchFamily="66" charset="0"/>
                          <a:ea typeface="+mn-ea"/>
                          <a:cs typeface="+mn-cs"/>
                        </a:rPr>
                        <a:t>bois sapin</a:t>
                      </a:r>
                      <a:endParaRPr lang="fr-FR" sz="1100" dirty="0" smtClean="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dirty="0" smtClean="0">
                          <a:solidFill>
                            <a:srgbClr val="FF0000"/>
                          </a:solidFill>
                          <a:latin typeface="Comic Sans MS" panose="030F0702030302020204" pitchFamily="66" charset="0"/>
                        </a:rPr>
                        <a:t>cinq livres </a:t>
                      </a:r>
                      <a:r>
                        <a:rPr lang="fr-FR" sz="1100" b="1" dirty="0" smtClean="0">
                          <a:solidFill>
                            <a:srgbClr val="FF0000"/>
                          </a:solidFill>
                          <a:latin typeface="Comic Sans MS" panose="030F0702030302020204" pitchFamily="66" charset="0"/>
                        </a:rPr>
                        <a:t>lard</a:t>
                      </a:r>
                      <a:r>
                        <a:rPr lang="fr-FR" sz="1100" dirty="0" smtClean="0">
                          <a:solidFill>
                            <a:srgbClr val="FF0000"/>
                          </a:solidFill>
                          <a:latin typeface="Comic Sans MS" panose="030F0702030302020204" pitchFamily="66" charset="0"/>
                        </a:rPr>
                        <a:t> et quelques </a:t>
                      </a:r>
                      <a:r>
                        <a:rPr lang="fr-FR" sz="1100" b="1" dirty="0" smtClean="0">
                          <a:solidFill>
                            <a:srgbClr val="FF0000"/>
                          </a:solidFill>
                          <a:latin typeface="Comic Sans MS" panose="030F0702030302020204" pitchFamily="66" charset="0"/>
                        </a:rPr>
                        <a:t>fromages</a:t>
                      </a:r>
                      <a:r>
                        <a:rPr lang="fr-FR" sz="1100" dirty="0" smtClean="0">
                          <a:solidFill>
                            <a:srgbClr val="FF0000"/>
                          </a:solidFill>
                          <a:latin typeface="Comic Sans MS" panose="030F0702030302020204" pitchFamily="66" charset="0"/>
                        </a:rPr>
                        <a:t> frais et dans le dernier un</a:t>
                      </a:r>
                      <a:r>
                        <a:rPr lang="fr-FR" sz="1100" b="1" dirty="0" smtClean="0">
                          <a:solidFill>
                            <a:srgbClr val="FF0000"/>
                          </a:solidFill>
                          <a:latin typeface="Comic Sans MS" panose="030F0702030302020204" pitchFamily="66" charset="0"/>
                        </a:rPr>
                        <a:t> </a:t>
                      </a:r>
                      <a:r>
                        <a:rPr lang="fr-FR" sz="1100" b="1" u="sng" dirty="0" smtClean="0">
                          <a:solidFill>
                            <a:srgbClr val="FF0000"/>
                          </a:solidFill>
                          <a:latin typeface="Comic Sans MS" panose="030F0702030302020204" pitchFamily="66" charset="0"/>
                        </a:rPr>
                        <a:t>huilier </a:t>
                      </a:r>
                      <a:r>
                        <a:rPr lang="fr-FR" sz="1100" dirty="0" smtClean="0">
                          <a:solidFill>
                            <a:srgbClr val="FF0000"/>
                          </a:solidFill>
                          <a:latin typeface="Comic Sans MS" panose="030F0702030302020204" pitchFamily="66" charset="0"/>
                        </a:rPr>
                        <a:t>étant avec une carte de </a:t>
                      </a:r>
                      <a:r>
                        <a:rPr lang="fr-FR" sz="1100" b="1" dirty="0" smtClean="0">
                          <a:solidFill>
                            <a:srgbClr val="FF0000"/>
                          </a:solidFill>
                          <a:latin typeface="Comic Sans MS" panose="030F0702030302020204" pitchFamily="66" charset="0"/>
                        </a:rPr>
                        <a:t>châtaignes</a:t>
                      </a:r>
                      <a:r>
                        <a:rPr lang="fr-FR" sz="1100" dirty="0" smtClean="0">
                          <a:solidFill>
                            <a:srgbClr val="FF0000"/>
                          </a:solidFill>
                          <a:latin typeface="Comic Sans MS" panose="030F0702030302020204" pitchFamily="66" charset="0"/>
                        </a:rPr>
                        <a:t> blanches ;</a:t>
                      </a:r>
                      <a:r>
                        <a:rPr lang="fr-FR" sz="1100" baseline="0" dirty="0" smtClean="0">
                          <a:solidFill>
                            <a:srgbClr val="FF0000"/>
                          </a:solidFill>
                          <a:latin typeface="Comic Sans MS" panose="030F0702030302020204" pitchFamily="66" charset="0"/>
                        </a:rPr>
                        <a:t> </a:t>
                      </a:r>
                      <a:r>
                        <a:rPr lang="fr-FR" sz="1100" dirty="0" smtClean="0">
                          <a:solidFill>
                            <a:srgbClr val="FF0000"/>
                          </a:solidFill>
                          <a:latin typeface="Comic Sans MS" panose="030F0702030302020204" pitchFamily="66" charset="0"/>
                        </a:rPr>
                        <a:t>demie </a:t>
                      </a:r>
                      <a:r>
                        <a:rPr lang="fr-FR" sz="1100" dirty="0" err="1" smtClean="0">
                          <a:solidFill>
                            <a:srgbClr val="FF0000"/>
                          </a:solidFill>
                          <a:latin typeface="Comic Sans MS" panose="030F0702030302020204" pitchFamily="66" charset="0"/>
                        </a:rPr>
                        <a:t>salmée</a:t>
                      </a:r>
                      <a:r>
                        <a:rPr lang="fr-FR" sz="1100" dirty="0" smtClean="0">
                          <a:solidFill>
                            <a:srgbClr val="FF0000"/>
                          </a:solidFill>
                          <a:latin typeface="Comic Sans MS" panose="030F0702030302020204" pitchFamily="66" charset="0"/>
                        </a:rPr>
                        <a:t> de</a:t>
                      </a:r>
                      <a:r>
                        <a:rPr lang="fr-FR" sz="1100" b="1" dirty="0" smtClean="0">
                          <a:solidFill>
                            <a:srgbClr val="FF0000"/>
                          </a:solidFill>
                          <a:latin typeface="Comic Sans MS" panose="030F0702030302020204" pitchFamily="66" charset="0"/>
                        </a:rPr>
                        <a:t> blé </a:t>
                      </a:r>
                      <a:r>
                        <a:rPr lang="fr-FR" sz="1100" dirty="0" smtClean="0">
                          <a:solidFill>
                            <a:srgbClr val="FF0000"/>
                          </a:solidFill>
                          <a:latin typeface="Comic Sans MS" panose="030F0702030302020204" pitchFamily="66" charset="0"/>
                        </a:rPr>
                        <a:t>moitié </a:t>
                      </a:r>
                      <a:r>
                        <a:rPr lang="fr-FR" sz="1100" dirty="0" err="1" smtClean="0">
                          <a:solidFill>
                            <a:srgbClr val="FF0000"/>
                          </a:solidFill>
                          <a:latin typeface="Comic Sans MS" panose="030F0702030302020204" pitchFamily="66" charset="0"/>
                        </a:rPr>
                        <a:t>touzelle</a:t>
                      </a:r>
                      <a:r>
                        <a:rPr lang="fr-FR" sz="1100" dirty="0" smtClean="0">
                          <a:solidFill>
                            <a:srgbClr val="FF0000"/>
                          </a:solidFill>
                          <a:latin typeface="Comic Sans MS" panose="030F0702030302020204" pitchFamily="66" charset="0"/>
                        </a:rPr>
                        <a:t> moitié </a:t>
                      </a:r>
                      <a:r>
                        <a:rPr lang="fr-FR" sz="1100" dirty="0" err="1" smtClean="0">
                          <a:solidFill>
                            <a:srgbClr val="FF0000"/>
                          </a:solidFill>
                          <a:latin typeface="Comic Sans MS" panose="030F0702030302020204" pitchFamily="66" charset="0"/>
                        </a:rPr>
                        <a:t>pamoule</a:t>
                      </a:r>
                      <a:r>
                        <a:rPr lang="fr-FR" sz="1100" dirty="0" smtClean="0">
                          <a:solidFill>
                            <a:srgbClr val="FF0000"/>
                          </a:solidFill>
                          <a:latin typeface="Comic Sans MS" panose="030F0702030302020204" pitchFamily="66" charset="0"/>
                        </a:rPr>
                        <a:t>; </a:t>
                      </a:r>
                      <a:r>
                        <a:rPr lang="fr-FR" sz="1100" b="1" dirty="0" smtClean="0">
                          <a:solidFill>
                            <a:srgbClr val="FF0000"/>
                          </a:solidFill>
                          <a:latin typeface="Comic Sans MS" panose="030F0702030302020204" pitchFamily="66" charset="0"/>
                        </a:rPr>
                        <a:t>deux tonneaux </a:t>
                      </a:r>
                      <a:r>
                        <a:rPr lang="fr-FR" sz="1100" dirty="0" smtClean="0">
                          <a:solidFill>
                            <a:srgbClr val="FF0000"/>
                          </a:solidFill>
                          <a:latin typeface="Comic Sans MS" panose="030F0702030302020204" pitchFamily="66" charset="0"/>
                        </a:rPr>
                        <a:t>de 6 barreaux pièce </a:t>
                      </a:r>
                      <a:r>
                        <a:rPr lang="fr-FR" sz="1100" b="1" dirty="0" smtClean="0">
                          <a:solidFill>
                            <a:srgbClr val="FF0000"/>
                          </a:solidFill>
                          <a:latin typeface="Comic Sans MS" panose="030F0702030302020204" pitchFamily="66" charset="0"/>
                        </a:rPr>
                        <a:t>et deux </a:t>
                      </a:r>
                      <a:r>
                        <a:rPr lang="fr-FR" sz="1100" dirty="0" smtClean="0">
                          <a:solidFill>
                            <a:srgbClr val="FF0000"/>
                          </a:solidFill>
                          <a:latin typeface="Comic Sans MS" panose="030F0702030302020204" pitchFamily="66" charset="0"/>
                        </a:rPr>
                        <a:t>de deux..(barreaux? ) le tout cerclé de bois, un des deux derniers se trouve plein de</a:t>
                      </a:r>
                      <a:r>
                        <a:rPr lang="fr-FR" sz="1100" b="1" dirty="0" smtClean="0">
                          <a:solidFill>
                            <a:srgbClr val="FF0000"/>
                          </a:solidFill>
                          <a:latin typeface="Comic Sans MS" panose="030F0702030302020204" pitchFamily="66" charset="0"/>
                        </a:rPr>
                        <a:t> vin</a:t>
                      </a:r>
                      <a:r>
                        <a:rPr lang="fr-FR" sz="1100" dirty="0" smtClean="0">
                          <a:solidFill>
                            <a:srgbClr val="FF0000"/>
                          </a:solidFill>
                          <a:latin typeface="Comic Sans MS" panose="030F0702030302020204" pitchFamily="66" charset="0"/>
                        </a:rPr>
                        <a:t>; une </a:t>
                      </a:r>
                      <a:r>
                        <a:rPr lang="fr-FR" sz="1100" b="1" dirty="0" smtClean="0">
                          <a:solidFill>
                            <a:srgbClr val="FF0000"/>
                          </a:solidFill>
                          <a:latin typeface="Comic Sans MS" panose="030F0702030302020204" pitchFamily="66" charset="0"/>
                        </a:rPr>
                        <a:t>cuve vinaire </a:t>
                      </a:r>
                      <a:r>
                        <a:rPr lang="fr-FR" sz="1100" dirty="0" smtClean="0">
                          <a:solidFill>
                            <a:srgbClr val="FF0000"/>
                          </a:solidFill>
                          <a:latin typeface="Comic Sans MS" panose="030F0702030302020204" pitchFamily="66" charset="0"/>
                        </a:rPr>
                        <a:t>cerclée de fer le tout contenant environ 20 barreaux, deux </a:t>
                      </a:r>
                      <a:r>
                        <a:rPr lang="fr-FR" sz="1100" b="1" dirty="0" smtClean="0">
                          <a:solidFill>
                            <a:srgbClr val="FF0000"/>
                          </a:solidFill>
                          <a:latin typeface="Comic Sans MS" panose="030F0702030302020204" pitchFamily="66" charset="0"/>
                        </a:rPr>
                        <a:t>grandes balances</a:t>
                      </a:r>
                      <a:r>
                        <a:rPr lang="fr-FR" sz="1100" dirty="0" smtClean="0">
                          <a:solidFill>
                            <a:srgbClr val="FF0000"/>
                          </a:solidFill>
                          <a:latin typeface="Comic Sans MS" panose="030F0702030302020204" pitchFamily="66" charset="0"/>
                        </a:rPr>
                        <a:t>, une </a:t>
                      </a:r>
                      <a:r>
                        <a:rPr lang="fr-FR" sz="1100" b="1" dirty="0" smtClean="0">
                          <a:solidFill>
                            <a:srgbClr val="FF0000"/>
                          </a:solidFill>
                          <a:latin typeface="Comic Sans MS" panose="030F0702030302020204" pitchFamily="66" charset="0"/>
                        </a:rPr>
                        <a:t>cornue</a:t>
                      </a:r>
                      <a:r>
                        <a:rPr lang="fr-FR" sz="1100" dirty="0" smtClean="0">
                          <a:solidFill>
                            <a:srgbClr val="FF0000"/>
                          </a:solidFill>
                          <a:latin typeface="Comic Sans MS" panose="030F0702030302020204" pitchFamily="66" charset="0"/>
                        </a:rPr>
                        <a:t> à charrier la vendange en mauvais état à l’écurie </a:t>
                      </a:r>
                      <a:r>
                        <a:rPr lang="fr-FR" sz="1100" b="1" dirty="0" smtClean="0">
                          <a:solidFill>
                            <a:srgbClr val="FF0000"/>
                          </a:solidFill>
                          <a:latin typeface="Comic Sans MS" panose="030F0702030302020204" pitchFamily="66" charset="0"/>
                        </a:rPr>
                        <a:t>une mule </a:t>
                      </a:r>
                      <a:r>
                        <a:rPr lang="fr-FR" sz="1100" dirty="0" smtClean="0">
                          <a:solidFill>
                            <a:srgbClr val="FF0000"/>
                          </a:solidFill>
                          <a:latin typeface="Comic Sans MS" panose="030F0702030302020204" pitchFamily="66" charset="0"/>
                        </a:rPr>
                        <a:t>pour le labourage du pré avec ses harnais bardes et bats et le collier pour le labour, le tout en mauvais état, plus une</a:t>
                      </a:r>
                      <a:r>
                        <a:rPr lang="fr-FR" sz="1100" b="1" dirty="0" smtClean="0">
                          <a:solidFill>
                            <a:srgbClr val="FF0000"/>
                          </a:solidFill>
                          <a:latin typeface="Comic Sans MS" panose="030F0702030302020204" pitchFamily="66" charset="0"/>
                        </a:rPr>
                        <a:t> hache</a:t>
                      </a:r>
                      <a:r>
                        <a:rPr lang="fr-FR" sz="1100" dirty="0" smtClean="0">
                          <a:solidFill>
                            <a:srgbClr val="FF0000"/>
                          </a:solidFill>
                          <a:latin typeface="Comic Sans MS" panose="030F0702030302020204" pitchFamily="66" charset="0"/>
                        </a:rPr>
                        <a:t>, </a:t>
                      </a:r>
                      <a:r>
                        <a:rPr lang="fr-FR" sz="1100" b="1" dirty="0" smtClean="0">
                          <a:solidFill>
                            <a:srgbClr val="FF0000"/>
                          </a:solidFill>
                          <a:latin typeface="Comic Sans MS" panose="030F0702030302020204" pitchFamily="66" charset="0"/>
                        </a:rPr>
                        <a:t>une pioche </a:t>
                      </a:r>
                      <a:r>
                        <a:rPr lang="fr-FR" sz="1100" dirty="0" smtClean="0">
                          <a:solidFill>
                            <a:srgbClr val="FF0000"/>
                          </a:solidFill>
                          <a:latin typeface="Comic Sans MS" panose="030F0702030302020204" pitchFamily="66" charset="0"/>
                        </a:rPr>
                        <a:t>une… et un </a:t>
                      </a:r>
                      <a:r>
                        <a:rPr lang="fr-FR" sz="1100" b="1" dirty="0" smtClean="0">
                          <a:solidFill>
                            <a:srgbClr val="FF0000"/>
                          </a:solidFill>
                          <a:latin typeface="Comic Sans MS" panose="030F0702030302020204" pitchFamily="66" charset="0"/>
                        </a:rPr>
                        <a:t>soc</a:t>
                      </a:r>
                      <a:r>
                        <a:rPr lang="fr-FR" sz="1100" dirty="0" smtClean="0">
                          <a:solidFill>
                            <a:srgbClr val="FF0000"/>
                          </a:solidFill>
                          <a:latin typeface="Comic Sans MS" panose="030F0702030302020204" pitchFamily="66" charset="0"/>
                        </a:rPr>
                        <a:t> pour le labourage et autres effets destinés à cet usage, à la basse cour deux douzaines de </a:t>
                      </a:r>
                      <a:r>
                        <a:rPr lang="fr-FR" sz="1100" b="1" dirty="0" smtClean="0">
                          <a:solidFill>
                            <a:srgbClr val="FF0000"/>
                          </a:solidFill>
                          <a:latin typeface="Comic Sans MS" panose="030F0702030302020204" pitchFamily="66" charset="0"/>
                        </a:rPr>
                        <a:t>poules</a:t>
                      </a:r>
                      <a:r>
                        <a:rPr lang="fr-FR" sz="1100" dirty="0" smtClean="0">
                          <a:solidFill>
                            <a:srgbClr val="FF0000"/>
                          </a:solidFill>
                          <a:latin typeface="Comic Sans MS" panose="030F0702030302020204" pitchFamily="66" charset="0"/>
                        </a:rPr>
                        <a:t> »</a:t>
                      </a:r>
                      <a:endParaRPr lang="fr-FR"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ZoneTexte 4"/>
          <p:cNvSpPr txBox="1"/>
          <p:nvPr/>
        </p:nvSpPr>
        <p:spPr>
          <a:xfrm>
            <a:off x="1700808" y="0"/>
            <a:ext cx="3023905" cy="369332"/>
          </a:xfrm>
          <a:prstGeom prst="rect">
            <a:avLst/>
          </a:prstGeom>
          <a:noFill/>
        </p:spPr>
        <p:txBody>
          <a:bodyPr wrap="none" rtlCol="0">
            <a:spAutoFit/>
          </a:bodyPr>
          <a:lstStyle/>
          <a:p>
            <a:pPr algn="just"/>
            <a:r>
              <a:rPr lang="fr-FR" b="1" dirty="0" smtClean="0"/>
              <a:t>Deux maisons et leur contenu</a:t>
            </a:r>
            <a:endParaRPr lang="fr-FR"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941168" y="8460432"/>
            <a:ext cx="1600200" cy="486833"/>
          </a:xfrm>
        </p:spPr>
        <p:txBody>
          <a:bodyPr/>
          <a:lstStyle/>
          <a:p>
            <a:fld id="{88FF42DF-82A7-4623-8844-46488C73A759}" type="slidenum">
              <a:rPr lang="fr-FR" b="1" smtClean="0">
                <a:solidFill>
                  <a:schemeClr val="tx1"/>
                </a:solidFill>
                <a:latin typeface="Comic Sans MS" pitchFamily="66" charset="0"/>
              </a:rPr>
              <a:pPr/>
              <a:t>5</a:t>
            </a:fld>
            <a:endParaRPr lang="fr-FR" b="1" dirty="0">
              <a:solidFill>
                <a:schemeClr val="tx1"/>
              </a:solidFill>
              <a:latin typeface="Comic Sans MS" pitchFamily="66" charset="0"/>
            </a:endParaRPr>
          </a:p>
        </p:txBody>
      </p:sp>
      <p:sp>
        <p:nvSpPr>
          <p:cNvPr id="3" name="ZoneTexte 2"/>
          <p:cNvSpPr txBox="1"/>
          <p:nvPr/>
        </p:nvSpPr>
        <p:spPr>
          <a:xfrm>
            <a:off x="116632" y="395536"/>
            <a:ext cx="6748963" cy="9110186"/>
          </a:xfrm>
          <a:prstGeom prst="rect">
            <a:avLst/>
          </a:prstGeom>
          <a:noFill/>
        </p:spPr>
        <p:txBody>
          <a:bodyPr wrap="none" rtlCol="0">
            <a:spAutoFit/>
          </a:bodyPr>
          <a:lstStyle/>
          <a:p>
            <a:r>
              <a:rPr lang="fr-FR" sz="1600" b="1" dirty="0">
                <a:solidFill>
                  <a:srgbClr val="FF0000"/>
                </a:solidFill>
                <a:latin typeface="Comic Sans MS" pitchFamily="66" charset="0"/>
              </a:rPr>
              <a:t>I)Travailler à St André</a:t>
            </a:r>
          </a:p>
          <a:p>
            <a:r>
              <a:rPr lang="fr-FR" sz="1200" dirty="0">
                <a:latin typeface="Comic Sans MS" pitchFamily="66" charset="0"/>
              </a:rPr>
              <a:t>Intro : les sources</a:t>
            </a:r>
          </a:p>
          <a:p>
            <a:r>
              <a:rPr lang="fr-FR" sz="1400" b="1" dirty="0">
                <a:solidFill>
                  <a:srgbClr val="008000"/>
                </a:solidFill>
                <a:latin typeface="Comic Sans MS" pitchFamily="66" charset="0"/>
              </a:rPr>
              <a:t>   A) Prédominance des activités agricoles</a:t>
            </a:r>
          </a:p>
          <a:p>
            <a:r>
              <a:rPr lang="fr-FR" sz="1200" b="1" dirty="0">
                <a:latin typeface="Comic Sans MS" pitchFamily="66" charset="0"/>
              </a:rPr>
              <a:t>     </a:t>
            </a:r>
            <a:r>
              <a:rPr lang="fr-FR" sz="1200" b="1" dirty="0" smtClean="0">
                <a:latin typeface="Comic Sans MS" pitchFamily="66" charset="0"/>
              </a:rPr>
              <a:t>     1</a:t>
            </a:r>
            <a:r>
              <a:rPr lang="fr-FR" sz="1200" b="1" dirty="0">
                <a:latin typeface="Comic Sans MS" pitchFamily="66" charset="0"/>
              </a:rPr>
              <a:t>) des cultures nourricières insuffisantes</a:t>
            </a:r>
          </a:p>
          <a:p>
            <a:r>
              <a:rPr lang="fr-FR" sz="1200" dirty="0">
                <a:latin typeface="Comic Sans MS" pitchFamily="66" charset="0"/>
              </a:rPr>
              <a:t>    </a:t>
            </a:r>
            <a:r>
              <a:rPr lang="fr-FR" sz="1200" dirty="0" smtClean="0">
                <a:latin typeface="Comic Sans MS" pitchFamily="66" charset="0"/>
              </a:rPr>
              <a:t>          </a:t>
            </a:r>
            <a:r>
              <a:rPr lang="fr-FR" sz="1200" b="1" dirty="0" smtClean="0">
                <a:latin typeface="Comic Sans MS" panose="030F0702030302020204" pitchFamily="66" charset="0"/>
              </a:rPr>
              <a:t>2) L’agriculture vise à l’autosubsistance d’une population nombreuse et en fort </a:t>
            </a:r>
          </a:p>
          <a:p>
            <a:r>
              <a:rPr lang="fr-FR" sz="1200" b="1" dirty="0">
                <a:latin typeface="Comic Sans MS" panose="030F0702030302020204" pitchFamily="66" charset="0"/>
              </a:rPr>
              <a:t> </a:t>
            </a:r>
            <a:r>
              <a:rPr lang="fr-FR" sz="1200" b="1" dirty="0" smtClean="0">
                <a:latin typeface="Comic Sans MS" panose="030F0702030302020204" pitchFamily="66" charset="0"/>
              </a:rPr>
              <a:t>        accroissement au cours du XVIIIème.</a:t>
            </a:r>
          </a:p>
          <a:p>
            <a:r>
              <a:rPr lang="fr-FR" sz="1200" dirty="0" smtClean="0">
                <a:latin typeface="Comic Sans MS" pitchFamily="66" charset="0"/>
              </a:rPr>
              <a:t>              </a:t>
            </a:r>
            <a:r>
              <a:rPr lang="fr-FR" sz="1200" b="1" dirty="0" smtClean="0">
                <a:latin typeface="Comic Sans MS" pitchFamily="66" charset="0"/>
              </a:rPr>
              <a:t>3) élevage joue un rôle important</a:t>
            </a:r>
            <a:endParaRPr lang="fr-FR" sz="1200" b="1" dirty="0">
              <a:latin typeface="Comic Sans MS" pitchFamily="66" charset="0"/>
            </a:endParaRPr>
          </a:p>
          <a:p>
            <a:r>
              <a:rPr lang="fr-FR" sz="1400" b="1" dirty="0">
                <a:solidFill>
                  <a:srgbClr val="008000"/>
                </a:solidFill>
                <a:latin typeface="Comic Sans MS" pitchFamily="66" charset="0"/>
              </a:rPr>
              <a:t>   B) </a:t>
            </a:r>
            <a:r>
              <a:rPr lang="fr-FR" sz="1400" b="1" dirty="0" smtClean="0">
                <a:solidFill>
                  <a:srgbClr val="008000"/>
                </a:solidFill>
                <a:latin typeface="Comic Sans MS" pitchFamily="66" charset="0"/>
              </a:rPr>
              <a:t>Agriculture et </a:t>
            </a:r>
            <a:r>
              <a:rPr lang="fr-FR" sz="1400" b="1" dirty="0">
                <a:solidFill>
                  <a:srgbClr val="008000"/>
                </a:solidFill>
                <a:latin typeface="Comic Sans MS" pitchFamily="66" charset="0"/>
              </a:rPr>
              <a:t>artisanat associés</a:t>
            </a:r>
          </a:p>
          <a:p>
            <a:r>
              <a:rPr lang="fr-FR" sz="1200" b="1" dirty="0">
                <a:latin typeface="Comic Sans MS" pitchFamily="66" charset="0"/>
              </a:rPr>
              <a:t>     </a:t>
            </a:r>
            <a:r>
              <a:rPr lang="fr-FR" sz="1200" b="1" dirty="0" smtClean="0">
                <a:latin typeface="Comic Sans MS" pitchFamily="66" charset="0"/>
              </a:rPr>
              <a:t>     </a:t>
            </a:r>
            <a:r>
              <a:rPr lang="fr-FR" sz="1200" b="1" dirty="0">
                <a:latin typeface="Comic Sans MS" pitchFamily="66" charset="0"/>
              </a:rPr>
              <a:t>1) Mûrier et soie</a:t>
            </a:r>
          </a:p>
          <a:p>
            <a:r>
              <a:rPr lang="fr-FR" sz="1200" b="1" dirty="0">
                <a:latin typeface="Comic Sans MS" pitchFamily="66" charset="0"/>
              </a:rPr>
              <a:t>    </a:t>
            </a:r>
            <a:r>
              <a:rPr lang="fr-FR" sz="1200" b="1" dirty="0" smtClean="0">
                <a:latin typeface="Comic Sans MS" pitchFamily="66" charset="0"/>
              </a:rPr>
              <a:t>      </a:t>
            </a:r>
            <a:r>
              <a:rPr lang="fr-FR" sz="1200" b="1" dirty="0">
                <a:latin typeface="Comic Sans MS" pitchFamily="66" charset="0"/>
              </a:rPr>
              <a:t>2</a:t>
            </a:r>
            <a:r>
              <a:rPr lang="fr-FR" sz="1200" b="1" dirty="0" smtClean="0">
                <a:latin typeface="Comic Sans MS" pitchFamily="66" charset="0"/>
              </a:rPr>
              <a:t>) Moutons </a:t>
            </a:r>
            <a:r>
              <a:rPr lang="fr-FR" sz="1200" b="1" dirty="0">
                <a:latin typeface="Comic Sans MS" pitchFamily="66" charset="0"/>
              </a:rPr>
              <a:t>et laine</a:t>
            </a:r>
          </a:p>
          <a:p>
            <a:r>
              <a:rPr lang="fr-FR" sz="1200" dirty="0">
                <a:latin typeface="Comic Sans MS" pitchFamily="66" charset="0"/>
              </a:rPr>
              <a:t>  </a:t>
            </a:r>
            <a:r>
              <a:rPr lang="fr-FR" sz="1200" dirty="0" smtClean="0">
                <a:latin typeface="Comic Sans MS" pitchFamily="66" charset="0"/>
              </a:rPr>
              <a:t> </a:t>
            </a:r>
            <a:r>
              <a:rPr lang="fr-FR" sz="1400" b="1" dirty="0" smtClean="0">
                <a:solidFill>
                  <a:srgbClr val="008000"/>
                </a:solidFill>
                <a:latin typeface="Comic Sans MS" pitchFamily="66" charset="0"/>
              </a:rPr>
              <a:t>  C</a:t>
            </a:r>
            <a:r>
              <a:rPr lang="fr-FR" sz="1400" b="1" dirty="0">
                <a:solidFill>
                  <a:srgbClr val="008000"/>
                </a:solidFill>
                <a:latin typeface="Comic Sans MS" pitchFamily="66" charset="0"/>
              </a:rPr>
              <a:t>) </a:t>
            </a:r>
            <a:r>
              <a:rPr lang="fr-FR" sz="1400" b="1" dirty="0" smtClean="0">
                <a:solidFill>
                  <a:srgbClr val="008000"/>
                </a:solidFill>
                <a:latin typeface="Comic Sans MS" pitchFamily="66" charset="0"/>
              </a:rPr>
              <a:t>l’artisanat, la manufacture et </a:t>
            </a:r>
            <a:r>
              <a:rPr lang="fr-FR" sz="1400" b="1" dirty="0">
                <a:solidFill>
                  <a:srgbClr val="008000"/>
                </a:solidFill>
                <a:latin typeface="Comic Sans MS" pitchFamily="66" charset="0"/>
              </a:rPr>
              <a:t>la boutique</a:t>
            </a:r>
          </a:p>
          <a:p>
            <a:r>
              <a:rPr lang="fr-FR" sz="1200" dirty="0">
                <a:latin typeface="Comic Sans MS" pitchFamily="66" charset="0"/>
              </a:rPr>
              <a:t>       </a:t>
            </a:r>
            <a:r>
              <a:rPr lang="fr-FR" sz="1200" dirty="0" smtClean="0">
                <a:latin typeface="Comic Sans MS" pitchFamily="66" charset="0"/>
              </a:rPr>
              <a:t>       </a:t>
            </a:r>
            <a:r>
              <a:rPr lang="fr-FR" sz="1200" b="1" dirty="0">
                <a:latin typeface="Comic Sans MS" pitchFamily="66" charset="0"/>
              </a:rPr>
              <a:t>1</a:t>
            </a:r>
            <a:r>
              <a:rPr lang="fr-FR" sz="1200" b="1" dirty="0" smtClean="0">
                <a:latin typeface="Comic Sans MS" pitchFamily="66" charset="0"/>
              </a:rPr>
              <a:t>) un monde à part : la verrerie et son réseau plus large</a:t>
            </a:r>
            <a:endParaRPr lang="fr-FR" sz="1200" b="1" dirty="0">
              <a:latin typeface="Comic Sans MS" pitchFamily="66" charset="0"/>
            </a:endParaRPr>
          </a:p>
          <a:p>
            <a:r>
              <a:rPr lang="fr-FR" sz="1200" dirty="0">
                <a:latin typeface="Comic Sans MS" pitchFamily="66" charset="0"/>
              </a:rPr>
              <a:t>      </a:t>
            </a:r>
            <a:r>
              <a:rPr lang="fr-FR" sz="1200" dirty="0" smtClean="0">
                <a:latin typeface="Comic Sans MS" pitchFamily="66" charset="0"/>
              </a:rPr>
              <a:t>        </a:t>
            </a:r>
            <a:r>
              <a:rPr lang="fr-FR" sz="1200" b="1" dirty="0" smtClean="0">
                <a:latin typeface="Comic Sans MS" pitchFamily="66" charset="0"/>
              </a:rPr>
              <a:t>2) artisanat local répond aux besoins essentiels des habitants </a:t>
            </a:r>
            <a:r>
              <a:rPr lang="fr-FR" sz="1200" dirty="0" smtClean="0">
                <a:latin typeface="Comic Sans MS" pitchFamily="66" charset="0"/>
              </a:rPr>
              <a:t> </a:t>
            </a:r>
            <a:endParaRPr lang="fr-FR" sz="1200" b="1" dirty="0">
              <a:latin typeface="Comic Sans MS" pitchFamily="66" charset="0"/>
            </a:endParaRPr>
          </a:p>
          <a:p>
            <a:r>
              <a:rPr lang="fr-FR" sz="1400" b="1" dirty="0" smtClean="0">
                <a:solidFill>
                  <a:srgbClr val="008000"/>
                </a:solidFill>
                <a:latin typeface="Comic Sans MS" pitchFamily="66" charset="0"/>
              </a:rPr>
              <a:t>    D</a:t>
            </a:r>
            <a:r>
              <a:rPr lang="fr-FR" sz="1400" b="1" dirty="0">
                <a:solidFill>
                  <a:srgbClr val="008000"/>
                </a:solidFill>
                <a:latin typeface="Comic Sans MS" pitchFamily="66" charset="0"/>
              </a:rPr>
              <a:t>) Des fonctions d’encadrement aux mains de quelques notables </a:t>
            </a:r>
            <a:r>
              <a:rPr lang="fr-FR" sz="1200" b="1" dirty="0">
                <a:solidFill>
                  <a:srgbClr val="008000"/>
                </a:solidFill>
                <a:latin typeface="Comic Sans MS" pitchFamily="66" charset="0"/>
              </a:rPr>
              <a:t>: </a:t>
            </a:r>
          </a:p>
          <a:p>
            <a:r>
              <a:rPr lang="fr-FR" sz="1200" dirty="0">
                <a:latin typeface="Comic Sans MS" pitchFamily="66" charset="0"/>
              </a:rPr>
              <a:t>        </a:t>
            </a:r>
            <a:r>
              <a:rPr lang="fr-FR" sz="1200" dirty="0" smtClean="0">
                <a:latin typeface="Comic Sans MS" pitchFamily="66" charset="0"/>
              </a:rPr>
              <a:t>       </a:t>
            </a:r>
            <a:r>
              <a:rPr lang="fr-FR" sz="1200" b="1" dirty="0" smtClean="0">
                <a:latin typeface="Comic Sans MS" pitchFamily="66" charset="0"/>
              </a:rPr>
              <a:t>pouvoirs civils et religieux</a:t>
            </a:r>
          </a:p>
          <a:p>
            <a:r>
              <a:rPr lang="fr-FR" sz="1200" b="1" dirty="0" smtClean="0">
                <a:latin typeface="Comic Sans MS" pitchFamily="66" charset="0"/>
              </a:rPr>
              <a:t>Conclusion </a:t>
            </a:r>
            <a:r>
              <a:rPr lang="fr-FR" sz="1200" dirty="0" smtClean="0">
                <a:latin typeface="Comic Sans MS" pitchFamily="66" charset="0"/>
              </a:rPr>
              <a:t>Isolement/ ouverture?</a:t>
            </a:r>
            <a:endParaRPr lang="fr-FR" sz="1200" dirty="0">
              <a:latin typeface="Comic Sans MS" pitchFamily="66" charset="0"/>
            </a:endParaRPr>
          </a:p>
          <a:p>
            <a:r>
              <a:rPr lang="fr-FR" sz="1200" dirty="0" smtClean="0">
                <a:latin typeface="Comic Sans MS" pitchFamily="66" charset="0"/>
              </a:rPr>
              <a:t>   </a:t>
            </a:r>
            <a:endParaRPr lang="fr-FR" sz="1200" dirty="0">
              <a:latin typeface="Comic Sans MS" pitchFamily="66" charset="0"/>
            </a:endParaRPr>
          </a:p>
          <a:p>
            <a:r>
              <a:rPr lang="fr-FR" sz="1600" b="1" dirty="0">
                <a:solidFill>
                  <a:srgbClr val="FF0000"/>
                </a:solidFill>
                <a:latin typeface="Comic Sans MS" pitchFamily="66" charset="0"/>
              </a:rPr>
              <a:t>II) Vivre ou survivre?</a:t>
            </a:r>
            <a:endParaRPr lang="fr-FR" sz="1400" b="1" dirty="0">
              <a:solidFill>
                <a:srgbClr val="008000"/>
              </a:solidFill>
              <a:latin typeface="Comic Sans MS" pitchFamily="66" charset="0"/>
            </a:endParaRPr>
          </a:p>
          <a:p>
            <a:r>
              <a:rPr lang="fr-FR" sz="1400" dirty="0">
                <a:solidFill>
                  <a:srgbClr val="008000"/>
                </a:solidFill>
                <a:latin typeface="Comic Sans MS" pitchFamily="66" charset="0"/>
              </a:rPr>
              <a:t>    </a:t>
            </a:r>
            <a:r>
              <a:rPr lang="fr-FR" sz="1400" b="1" dirty="0">
                <a:solidFill>
                  <a:srgbClr val="008000"/>
                </a:solidFill>
                <a:latin typeface="Comic Sans MS" pitchFamily="66" charset="0"/>
              </a:rPr>
              <a:t>A) Cahier de </a:t>
            </a:r>
            <a:r>
              <a:rPr lang="fr-FR" sz="1400" b="1" dirty="0" smtClean="0">
                <a:solidFill>
                  <a:srgbClr val="008000"/>
                </a:solidFill>
                <a:latin typeface="Comic Sans MS" pitchFamily="66" charset="0"/>
              </a:rPr>
              <a:t>doléances: sombre </a:t>
            </a:r>
            <a:r>
              <a:rPr lang="fr-FR" sz="1400" b="1" dirty="0">
                <a:solidFill>
                  <a:srgbClr val="008000"/>
                </a:solidFill>
                <a:latin typeface="Comic Sans MS" pitchFamily="66" charset="0"/>
              </a:rPr>
              <a:t>tableau de la vie des habitants de St </a:t>
            </a:r>
            <a:endParaRPr lang="fr-FR" sz="1400" b="1" dirty="0" smtClean="0">
              <a:solidFill>
                <a:srgbClr val="008000"/>
              </a:solidFill>
              <a:latin typeface="Comic Sans MS" pitchFamily="66" charset="0"/>
            </a:endParaRPr>
          </a:p>
          <a:p>
            <a:r>
              <a:rPr lang="fr-FR" sz="1400" b="1" dirty="0">
                <a:solidFill>
                  <a:srgbClr val="008000"/>
                </a:solidFill>
                <a:latin typeface="Comic Sans MS" pitchFamily="66" charset="0"/>
              </a:rPr>
              <a:t> </a:t>
            </a:r>
            <a:r>
              <a:rPr lang="fr-FR" sz="1400" b="1" dirty="0" smtClean="0">
                <a:solidFill>
                  <a:srgbClr val="008000"/>
                </a:solidFill>
                <a:latin typeface="Comic Sans MS" pitchFamily="66" charset="0"/>
              </a:rPr>
              <a:t>     André </a:t>
            </a:r>
            <a:r>
              <a:rPr lang="fr-FR" sz="1400" b="1" dirty="0">
                <a:solidFill>
                  <a:srgbClr val="008000"/>
                </a:solidFill>
                <a:latin typeface="Comic Sans MS" pitchFamily="66" charset="0"/>
              </a:rPr>
              <a:t>fin </a:t>
            </a:r>
            <a:r>
              <a:rPr lang="fr-FR" sz="1400" b="1" dirty="0" err="1">
                <a:solidFill>
                  <a:srgbClr val="008000"/>
                </a:solidFill>
                <a:latin typeface="Comic Sans MS" pitchFamily="66" charset="0"/>
              </a:rPr>
              <a:t>XVIII</a:t>
            </a:r>
            <a:r>
              <a:rPr lang="fr-FR" sz="1400" b="1" baseline="30000" dirty="0" err="1">
                <a:solidFill>
                  <a:srgbClr val="008000"/>
                </a:solidFill>
                <a:latin typeface="Comic Sans MS" pitchFamily="66" charset="0"/>
              </a:rPr>
              <a:t>ième</a:t>
            </a:r>
            <a:endParaRPr lang="fr-FR" sz="1400" b="1" baseline="30000" dirty="0">
              <a:solidFill>
                <a:srgbClr val="008000"/>
              </a:solidFill>
              <a:latin typeface="Comic Sans MS" pitchFamily="66" charset="0"/>
            </a:endParaRPr>
          </a:p>
          <a:p>
            <a:r>
              <a:rPr lang="fr-FR" sz="1200" b="1" dirty="0">
                <a:solidFill>
                  <a:schemeClr val="tx1">
                    <a:lumMod val="95000"/>
                    <a:lumOff val="5000"/>
                  </a:schemeClr>
                </a:solidFill>
                <a:latin typeface="Comic Sans MS" pitchFamily="66" charset="0"/>
              </a:rPr>
              <a:t>          </a:t>
            </a:r>
            <a:r>
              <a:rPr lang="fr-FR" sz="1200" b="1" dirty="0" smtClean="0">
                <a:solidFill>
                  <a:schemeClr val="tx1">
                    <a:lumMod val="95000"/>
                    <a:lumOff val="5000"/>
                  </a:schemeClr>
                </a:solidFill>
                <a:latin typeface="Comic Sans MS" pitchFamily="66" charset="0"/>
              </a:rPr>
              <a:t>1) La commune est défavorisée par la nature</a:t>
            </a:r>
            <a:endParaRPr lang="fr-FR" sz="1200" dirty="0">
              <a:solidFill>
                <a:schemeClr val="tx1">
                  <a:lumMod val="95000"/>
                  <a:lumOff val="5000"/>
                </a:schemeClr>
              </a:solidFill>
              <a:latin typeface="Comic Sans MS" pitchFamily="66" charset="0"/>
            </a:endParaRPr>
          </a:p>
          <a:p>
            <a:r>
              <a:rPr lang="fr-FR" sz="1200" b="1" dirty="0">
                <a:solidFill>
                  <a:schemeClr val="tx1">
                    <a:lumMod val="95000"/>
                    <a:lumOff val="5000"/>
                  </a:schemeClr>
                </a:solidFill>
                <a:latin typeface="Comic Sans MS" pitchFamily="66" charset="0"/>
              </a:rPr>
              <a:t>          2) Poids des prélèvements: seigneur, roi, église</a:t>
            </a:r>
          </a:p>
          <a:p>
            <a:r>
              <a:rPr lang="fr-FR" sz="1200" b="1" dirty="0">
                <a:solidFill>
                  <a:schemeClr val="tx1">
                    <a:lumMod val="95000"/>
                    <a:lumOff val="5000"/>
                  </a:schemeClr>
                </a:solidFill>
                <a:latin typeface="Comic Sans MS" pitchFamily="66" charset="0"/>
              </a:rPr>
              <a:t>          3) conjoncture difficile fin décennie 80</a:t>
            </a:r>
          </a:p>
          <a:p>
            <a:r>
              <a:rPr lang="fr-FR" sz="1200" dirty="0" smtClean="0">
                <a:solidFill>
                  <a:srgbClr val="008000"/>
                </a:solidFill>
                <a:latin typeface="Comic Sans MS" pitchFamily="66" charset="0"/>
              </a:rPr>
              <a:t>    </a:t>
            </a:r>
            <a:r>
              <a:rPr lang="fr-FR" sz="1400" b="1" dirty="0" smtClean="0">
                <a:solidFill>
                  <a:srgbClr val="008000"/>
                </a:solidFill>
                <a:latin typeface="Comic Sans MS" pitchFamily="66" charset="0"/>
              </a:rPr>
              <a:t>B) Inégalités de revenus à St André</a:t>
            </a:r>
            <a:endParaRPr lang="fr-FR" sz="1400" dirty="0">
              <a:solidFill>
                <a:srgbClr val="008000"/>
              </a:solidFill>
              <a:latin typeface="Comic Sans MS" pitchFamily="66" charset="0"/>
            </a:endParaRPr>
          </a:p>
          <a:p>
            <a:r>
              <a:rPr lang="fr-FR" sz="1200" dirty="0" smtClean="0">
                <a:latin typeface="Comic Sans MS" pitchFamily="66" charset="0"/>
              </a:rPr>
              <a:t>              </a:t>
            </a:r>
            <a:r>
              <a:rPr lang="fr-FR" sz="1200" b="1" dirty="0" smtClean="0">
                <a:latin typeface="Comic Sans MS" pitchFamily="66" charset="0"/>
              </a:rPr>
              <a:t>1) Ces difficultés pèsent inégalement sur les riches ou pauvres</a:t>
            </a:r>
            <a:endParaRPr lang="fr-FR" sz="1200" dirty="0">
              <a:latin typeface="Comic Sans MS" pitchFamily="66" charset="0"/>
            </a:endParaRPr>
          </a:p>
          <a:p>
            <a:r>
              <a:rPr lang="fr-FR" sz="1200" dirty="0">
                <a:latin typeface="Comic Sans MS" pitchFamily="66" charset="0"/>
              </a:rPr>
              <a:t>              </a:t>
            </a:r>
            <a:r>
              <a:rPr lang="fr-FR" sz="1200" dirty="0" smtClean="0">
                <a:latin typeface="Comic Sans MS" pitchFamily="66" charset="0"/>
              </a:rPr>
              <a:t>    </a:t>
            </a:r>
            <a:r>
              <a:rPr lang="fr-FR" sz="1200" dirty="0">
                <a:latin typeface="Comic Sans MS" pitchFamily="66" charset="0"/>
              </a:rPr>
              <a:t>a) Riches propriétaires</a:t>
            </a:r>
          </a:p>
          <a:p>
            <a:r>
              <a:rPr lang="fr-FR" sz="1200" dirty="0">
                <a:latin typeface="Comic Sans MS" pitchFamily="66" charset="0"/>
              </a:rPr>
              <a:t>               </a:t>
            </a:r>
            <a:r>
              <a:rPr lang="fr-FR" sz="1200" dirty="0" smtClean="0">
                <a:latin typeface="Comic Sans MS" pitchFamily="66" charset="0"/>
              </a:rPr>
              <a:t>   b) pauvres </a:t>
            </a:r>
            <a:endParaRPr lang="fr-FR" sz="1200" dirty="0">
              <a:latin typeface="Comic Sans MS" pitchFamily="66" charset="0"/>
            </a:endParaRPr>
          </a:p>
          <a:p>
            <a:r>
              <a:rPr lang="fr-FR" sz="1200" dirty="0" smtClean="0">
                <a:latin typeface="Comic Sans MS" pitchFamily="66" charset="0"/>
              </a:rPr>
              <a:t>                  c) « Classe moyenne »</a:t>
            </a:r>
            <a:endParaRPr lang="fr-FR" sz="1200" dirty="0">
              <a:latin typeface="Comic Sans MS" pitchFamily="66" charset="0"/>
            </a:endParaRPr>
          </a:p>
          <a:p>
            <a:r>
              <a:rPr lang="fr-FR" sz="1200" dirty="0">
                <a:latin typeface="Comic Sans MS" pitchFamily="66" charset="0"/>
              </a:rPr>
              <a:t>         </a:t>
            </a:r>
            <a:r>
              <a:rPr lang="fr-FR" sz="1200" dirty="0" smtClean="0">
                <a:latin typeface="Comic Sans MS" pitchFamily="66" charset="0"/>
              </a:rPr>
              <a:t>     </a:t>
            </a:r>
            <a:r>
              <a:rPr lang="fr-FR" sz="1200" b="1" dirty="0">
                <a:latin typeface="Comic Sans MS" pitchFamily="66" charset="0"/>
              </a:rPr>
              <a:t>2) des hameaux de la paroisse inégalement favorisés</a:t>
            </a:r>
          </a:p>
          <a:p>
            <a:endParaRPr lang="fr-FR" sz="1600" dirty="0">
              <a:latin typeface="Comic Sans MS" pitchFamily="66" charset="0"/>
            </a:endParaRPr>
          </a:p>
          <a:p>
            <a:r>
              <a:rPr lang="fr-FR" sz="1600" b="1" dirty="0" smtClean="0">
                <a:solidFill>
                  <a:srgbClr val="FF0000"/>
                </a:solidFill>
                <a:latin typeface="Comic Sans MS" pitchFamily="66" charset="0"/>
              </a:rPr>
              <a:t>III) Communauté et famille (cadre de travail)</a:t>
            </a:r>
          </a:p>
          <a:p>
            <a:r>
              <a:rPr lang="fr-FR" sz="1400" b="1" dirty="0" smtClean="0">
                <a:solidFill>
                  <a:srgbClr val="008000"/>
                </a:solidFill>
                <a:latin typeface="Comic Sans MS" pitchFamily="66" charset="0"/>
              </a:rPr>
              <a:t>A</a:t>
            </a:r>
            <a:r>
              <a:rPr lang="fr-FR" sz="1400" b="1" dirty="0">
                <a:solidFill>
                  <a:srgbClr val="008000"/>
                </a:solidFill>
                <a:latin typeface="Comic Sans MS" pitchFamily="66" charset="0"/>
              </a:rPr>
              <a:t>) cohésion de la  communauté</a:t>
            </a:r>
          </a:p>
          <a:p>
            <a:r>
              <a:rPr lang="fr-FR" sz="1200" b="1" dirty="0">
                <a:latin typeface="Comic Sans MS" pitchFamily="66" charset="0"/>
              </a:rPr>
              <a:t>      </a:t>
            </a:r>
            <a:r>
              <a:rPr lang="fr-FR" sz="1200" b="1" dirty="0" smtClean="0">
                <a:latin typeface="Comic Sans MS" pitchFamily="66" charset="0"/>
              </a:rPr>
              <a:t>   </a:t>
            </a:r>
            <a:r>
              <a:rPr lang="fr-FR" sz="1200" b="1" dirty="0">
                <a:latin typeface="Comic Sans MS" pitchFamily="66" charset="0"/>
              </a:rPr>
              <a:t>1) vie communautaire: pas communaux, </a:t>
            </a:r>
            <a:r>
              <a:rPr lang="fr-FR" sz="1200" b="1" dirty="0" err="1">
                <a:latin typeface="Comic Sans MS" pitchFamily="66" charset="0"/>
              </a:rPr>
              <a:t>Cauvel</a:t>
            </a:r>
            <a:r>
              <a:rPr lang="fr-FR" sz="1200" b="1" dirty="0">
                <a:latin typeface="Comic Sans MS" pitchFamily="66" charset="0"/>
              </a:rPr>
              <a:t>, entraide</a:t>
            </a:r>
          </a:p>
          <a:p>
            <a:r>
              <a:rPr lang="fr-FR" sz="1200" b="1" dirty="0">
                <a:latin typeface="Comic Sans MS" pitchFamily="66" charset="0"/>
              </a:rPr>
              <a:t>        </a:t>
            </a:r>
            <a:r>
              <a:rPr lang="fr-FR" sz="1200" b="1" dirty="0" smtClean="0">
                <a:latin typeface="Comic Sans MS" pitchFamily="66" charset="0"/>
              </a:rPr>
              <a:t> </a:t>
            </a:r>
            <a:r>
              <a:rPr lang="fr-FR" sz="1200" b="1" dirty="0">
                <a:latin typeface="Comic Sans MS" pitchFamily="66" charset="0"/>
              </a:rPr>
              <a:t>2) méfiance vis-à-vis de l’étranger mais liens avec l’extérieur nécessaires</a:t>
            </a:r>
          </a:p>
          <a:p>
            <a:r>
              <a:rPr lang="fr-FR" sz="1200" b="1" dirty="0">
                <a:latin typeface="Comic Sans MS" pitchFamily="66" charset="0"/>
              </a:rPr>
              <a:t>         </a:t>
            </a:r>
            <a:r>
              <a:rPr lang="fr-FR" sz="1200" b="1" dirty="0" smtClean="0">
                <a:latin typeface="Comic Sans MS" pitchFamily="66" charset="0"/>
              </a:rPr>
              <a:t>3</a:t>
            </a:r>
            <a:r>
              <a:rPr lang="fr-FR" sz="1200" b="1" dirty="0">
                <a:latin typeface="Comic Sans MS" pitchFamily="66" charset="0"/>
              </a:rPr>
              <a:t>) divisions</a:t>
            </a:r>
          </a:p>
          <a:p>
            <a:r>
              <a:rPr lang="fr-FR" sz="1400" b="1" dirty="0" smtClean="0">
                <a:solidFill>
                  <a:srgbClr val="008000"/>
                </a:solidFill>
                <a:latin typeface="Comic Sans MS" pitchFamily="66" charset="0"/>
              </a:rPr>
              <a:t>B</a:t>
            </a:r>
            <a:r>
              <a:rPr lang="fr-FR" sz="1400" b="1" dirty="0">
                <a:solidFill>
                  <a:srgbClr val="008000"/>
                </a:solidFill>
                <a:latin typeface="Comic Sans MS" pitchFamily="66" charset="0"/>
              </a:rPr>
              <a:t>) cohérence familiale </a:t>
            </a:r>
            <a:r>
              <a:rPr lang="fr-FR" sz="1200" dirty="0">
                <a:latin typeface="Comic Sans MS" pitchFamily="66" charset="0"/>
              </a:rPr>
              <a:t>: </a:t>
            </a:r>
            <a:r>
              <a:rPr lang="fr-FR" sz="1200" b="1" dirty="0">
                <a:solidFill>
                  <a:srgbClr val="008000"/>
                </a:solidFill>
                <a:latin typeface="Comic Sans MS" pitchFamily="66" charset="0"/>
              </a:rPr>
              <a:t>famille élargie mais restreinte = une nécessité</a:t>
            </a:r>
          </a:p>
          <a:p>
            <a:r>
              <a:rPr lang="fr-FR" sz="1200" b="1" dirty="0">
                <a:latin typeface="Comic Sans MS" pitchFamily="66" charset="0"/>
              </a:rPr>
              <a:t>      </a:t>
            </a:r>
            <a:r>
              <a:rPr lang="fr-FR" sz="1200" b="1" dirty="0" smtClean="0">
                <a:latin typeface="Comic Sans MS" pitchFamily="66" charset="0"/>
              </a:rPr>
              <a:t>   </a:t>
            </a:r>
            <a:r>
              <a:rPr lang="fr-FR" sz="1200" b="1" dirty="0">
                <a:latin typeface="Comic Sans MS" pitchFamily="66" charset="0"/>
              </a:rPr>
              <a:t>1) : travail en commun : culture, élevage</a:t>
            </a:r>
          </a:p>
          <a:p>
            <a:r>
              <a:rPr lang="fr-FR" sz="1200" b="1" dirty="0">
                <a:latin typeface="Comic Sans MS" pitchFamily="66" charset="0"/>
              </a:rPr>
              <a:t>               soie, artisans transmettent métier au fils</a:t>
            </a:r>
          </a:p>
          <a:p>
            <a:r>
              <a:rPr lang="fr-FR" sz="1200" b="1" dirty="0">
                <a:latin typeface="Comic Sans MS" pitchFamily="66" charset="0"/>
              </a:rPr>
              <a:t>        </a:t>
            </a:r>
            <a:r>
              <a:rPr lang="fr-FR" sz="1200" b="1" dirty="0" smtClean="0">
                <a:latin typeface="Comic Sans MS" pitchFamily="66" charset="0"/>
              </a:rPr>
              <a:t> 2</a:t>
            </a:r>
            <a:r>
              <a:rPr lang="fr-FR" sz="1200" b="1" dirty="0">
                <a:latin typeface="Comic Sans MS" pitchFamily="66" charset="0"/>
              </a:rPr>
              <a:t>) solidarités familiales  </a:t>
            </a:r>
          </a:p>
          <a:p>
            <a:r>
              <a:rPr lang="fr-FR" sz="1200" b="1" dirty="0">
                <a:latin typeface="Comic Sans MS" pitchFamily="66" charset="0"/>
              </a:rPr>
              <a:t>                parents âgés/ adultes, enfants.;</a:t>
            </a: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endParaRPr lang="fr-FR" sz="1200" dirty="0">
              <a:latin typeface="Comic Sans MS" pitchFamily="66" charset="0"/>
            </a:endParaRPr>
          </a:p>
          <a:p>
            <a:r>
              <a:rPr lang="fr-FR" sz="1200" dirty="0">
                <a:latin typeface="Comic Sans MS" pitchFamily="66" charset="0"/>
              </a:rPr>
              <a:t>          </a:t>
            </a:r>
          </a:p>
          <a:p>
            <a:endParaRPr lang="fr-FR" sz="1200" dirty="0">
              <a:latin typeface="Comic Sans MS"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0648" y="109240"/>
            <a:ext cx="6597352" cy="9002464"/>
          </a:xfrm>
          <a:prstGeom prst="rect">
            <a:avLst/>
          </a:prstGeom>
          <a:noFill/>
        </p:spPr>
        <p:txBody>
          <a:bodyPr wrap="square" rtlCol="0">
            <a:spAutoFit/>
          </a:bodyPr>
          <a:lstStyle/>
          <a:p>
            <a:pPr algn="just"/>
            <a:r>
              <a:rPr lang="fr-FR" b="1" dirty="0" smtClean="0">
                <a:solidFill>
                  <a:srgbClr val="FF0000"/>
                </a:solidFill>
                <a:latin typeface="Comic Sans MS" panose="030F0702030302020204" pitchFamily="66" charset="0"/>
              </a:rPr>
              <a:t>I) Travailler </a:t>
            </a:r>
            <a:r>
              <a:rPr lang="fr-FR" b="1" dirty="0">
                <a:solidFill>
                  <a:srgbClr val="FF0000"/>
                </a:solidFill>
                <a:latin typeface="Comic Sans MS" panose="030F0702030302020204" pitchFamily="66" charset="0"/>
              </a:rPr>
              <a:t>à St André à la fin du XVIIIème siècle</a:t>
            </a:r>
          </a:p>
          <a:p>
            <a:pPr algn="just"/>
            <a:endParaRPr lang="fr-FR" sz="1200" b="1" dirty="0">
              <a:latin typeface="Comic Sans MS" panose="030F0702030302020204" pitchFamily="66" charset="0"/>
            </a:endParaRPr>
          </a:p>
          <a:p>
            <a:pPr algn="just"/>
            <a:r>
              <a:rPr lang="fr-FR" sz="1200" b="1" dirty="0">
                <a:latin typeface="Comic Sans MS" panose="030F0702030302020204" pitchFamily="66" charset="0"/>
              </a:rPr>
              <a:t>  </a:t>
            </a:r>
            <a:r>
              <a:rPr lang="fr-FR" sz="1400" b="1" dirty="0">
                <a:solidFill>
                  <a:srgbClr val="00823B"/>
                </a:solidFill>
                <a:latin typeface="Comic Sans MS" panose="030F0702030302020204" pitchFamily="66" charset="0"/>
              </a:rPr>
              <a:t>A) prédominance des activités agricoles</a:t>
            </a:r>
          </a:p>
          <a:p>
            <a:pPr algn="just"/>
            <a:endParaRPr lang="fr-FR" sz="1400" b="1" dirty="0">
              <a:solidFill>
                <a:srgbClr val="00823B"/>
              </a:solidFill>
              <a:latin typeface="Comic Sans MS" panose="030F0702030302020204" pitchFamily="66" charset="0"/>
            </a:endParaRPr>
          </a:p>
          <a:p>
            <a:pPr algn="just"/>
            <a:r>
              <a:rPr lang="fr-FR" sz="1200" b="1" dirty="0">
                <a:latin typeface="Comic Sans MS" panose="030F0702030302020204" pitchFamily="66" charset="0"/>
              </a:rPr>
              <a:t>          1) Des cultures nourricières insuffisantes</a:t>
            </a:r>
            <a:r>
              <a:rPr lang="fr-FR" sz="1200" dirty="0">
                <a:solidFill>
                  <a:srgbClr val="FF0000"/>
                </a:solidFill>
                <a:latin typeface="Comic Sans MS" panose="030F0702030302020204" pitchFamily="66" charset="0"/>
              </a:rPr>
              <a:t> photo vallée/ </a:t>
            </a:r>
            <a:r>
              <a:rPr lang="fr-FR" sz="1200" dirty="0" err="1">
                <a:solidFill>
                  <a:srgbClr val="FF0000"/>
                </a:solidFill>
                <a:latin typeface="Comic Sans MS" panose="030F0702030302020204" pitchFamily="66" charset="0"/>
              </a:rPr>
              <a:t>hermas</a:t>
            </a:r>
            <a:r>
              <a:rPr lang="fr-FR" sz="1200" dirty="0">
                <a:solidFill>
                  <a:srgbClr val="FF0000"/>
                </a:solidFill>
                <a:latin typeface="Comic Sans MS" panose="030F0702030302020204" pitchFamily="66" charset="0"/>
              </a:rPr>
              <a:t>/</a:t>
            </a:r>
            <a:r>
              <a:rPr lang="fr-FR" sz="1200" dirty="0" err="1">
                <a:solidFill>
                  <a:srgbClr val="FF0000"/>
                </a:solidFill>
                <a:latin typeface="Comic Sans MS" panose="030F0702030302020204" pitchFamily="66" charset="0"/>
              </a:rPr>
              <a:t>ranquarède</a:t>
            </a:r>
            <a:endParaRPr lang="fr-FR" sz="1200" b="1" dirty="0">
              <a:latin typeface="Comic Sans MS" panose="030F0702030302020204" pitchFamily="66" charset="0"/>
            </a:endParaRPr>
          </a:p>
          <a:p>
            <a:pPr algn="just"/>
            <a:r>
              <a:rPr lang="fr-FR" sz="1200" i="1" dirty="0">
                <a:latin typeface="Comic Sans MS" panose="030F0702030302020204" pitchFamily="66" charset="0"/>
              </a:rPr>
              <a:t>«  Nous ne possédons dans ce climat qu’un terrain sec et aride qui ne produit qu’à force de bras  .. de grands soins, veilles et travaux » </a:t>
            </a:r>
            <a:r>
              <a:rPr lang="fr-FR" sz="1200" baseline="30000" dirty="0">
                <a:latin typeface="Comic Sans MS" panose="030F0702030302020204" pitchFamily="66" charset="0"/>
              </a:rPr>
              <a:t>*1 </a:t>
            </a:r>
            <a:r>
              <a:rPr lang="fr-FR" sz="1200" dirty="0">
                <a:latin typeface="Comic Sans MS" panose="030F0702030302020204" pitchFamily="66" charset="0"/>
              </a:rPr>
              <a:t>Si le fond de la vallée de la </a:t>
            </a:r>
            <a:r>
              <a:rPr lang="fr-FR" sz="1200" dirty="0" err="1">
                <a:latin typeface="Comic Sans MS" panose="030F0702030302020204" pitchFamily="66" charset="0"/>
              </a:rPr>
              <a:t>Claysse</a:t>
            </a:r>
            <a:r>
              <a:rPr lang="fr-FR" sz="1200" dirty="0">
                <a:latin typeface="Comic Sans MS" panose="030F0702030302020204" pitchFamily="66" charset="0"/>
              </a:rPr>
              <a:t> offre des terres «  </a:t>
            </a:r>
            <a:r>
              <a:rPr lang="fr-FR" sz="1200" dirty="0" err="1">
                <a:latin typeface="Comic Sans MS" panose="030F0702030302020204" pitchFamily="66" charset="0"/>
              </a:rPr>
              <a:t>laborives</a:t>
            </a:r>
            <a:r>
              <a:rPr lang="fr-FR" sz="1200" dirty="0">
                <a:latin typeface="Comic Sans MS" panose="030F0702030302020204" pitchFamily="66" charset="0"/>
              </a:rPr>
              <a:t> » et des prés, les versants et hauteurs ( domaine des </a:t>
            </a:r>
            <a:r>
              <a:rPr lang="fr-FR" sz="1200" dirty="0" err="1">
                <a:latin typeface="Comic Sans MS" panose="030F0702030302020204" pitchFamily="66" charset="0"/>
              </a:rPr>
              <a:t>hermas</a:t>
            </a:r>
            <a:r>
              <a:rPr lang="fr-FR" sz="1200" dirty="0">
                <a:latin typeface="Comic Sans MS" panose="030F0702030302020204" pitchFamily="66" charset="0"/>
              </a:rPr>
              <a:t>, </a:t>
            </a:r>
            <a:r>
              <a:rPr lang="fr-FR" sz="1200" dirty="0" err="1">
                <a:latin typeface="Comic Sans MS" panose="030F0702030302020204" pitchFamily="66" charset="0"/>
              </a:rPr>
              <a:t>ranquarède</a:t>
            </a:r>
            <a:r>
              <a:rPr lang="fr-FR" sz="1200" dirty="0">
                <a:latin typeface="Comic Sans MS" panose="030F0702030302020204" pitchFamily="66" charset="0"/>
              </a:rPr>
              <a:t>, rochas…)  nécessitent des épierrements et constructions d’</a:t>
            </a:r>
            <a:r>
              <a:rPr lang="fr-FR" sz="1200" dirty="0" err="1">
                <a:latin typeface="Comic Sans MS" panose="030F0702030302020204" pitchFamily="66" charset="0"/>
              </a:rPr>
              <a:t>accols</a:t>
            </a:r>
            <a:r>
              <a:rPr lang="fr-FR" sz="1200" dirty="0">
                <a:latin typeface="Comic Sans MS" panose="030F0702030302020204" pitchFamily="66" charset="0"/>
              </a:rPr>
              <a:t> pour disposer de petites parcelles cultivables: l’état des propriétés décrit de nombreux </a:t>
            </a:r>
            <a:r>
              <a:rPr lang="fr-FR" sz="1200" dirty="0" err="1">
                <a:latin typeface="Comic Sans MS" panose="030F0702030302020204" pitchFamily="66" charset="0"/>
              </a:rPr>
              <a:t>hermas</a:t>
            </a:r>
            <a:r>
              <a:rPr lang="fr-FR" sz="1200" dirty="0">
                <a:latin typeface="Comic Sans MS" panose="030F0702030302020204" pitchFamily="66" charset="0"/>
              </a:rPr>
              <a:t> avec de petits «  coins de terre » de quelques dizaines de mètres </a:t>
            </a:r>
            <a:r>
              <a:rPr lang="fr-FR" sz="1200" dirty="0" smtClean="0">
                <a:latin typeface="Comic Sans MS" panose="030F0702030302020204" pitchFamily="66" charset="0"/>
              </a:rPr>
              <a:t>carrés ( voir photos page suivante). </a:t>
            </a:r>
            <a:r>
              <a:rPr lang="fr-FR" sz="1200" dirty="0">
                <a:latin typeface="Comic Sans MS" panose="030F0702030302020204" pitchFamily="66" charset="0"/>
              </a:rPr>
              <a:t>Non seulement </a:t>
            </a:r>
            <a:r>
              <a:rPr lang="fr-FR" sz="1200" b="1" dirty="0">
                <a:latin typeface="Comic Sans MS" panose="030F0702030302020204" pitchFamily="66" charset="0"/>
              </a:rPr>
              <a:t>la mise en culture </a:t>
            </a:r>
            <a:r>
              <a:rPr lang="fr-FR" sz="1200" dirty="0">
                <a:latin typeface="Comic Sans MS" panose="030F0702030302020204" pitchFamily="66" charset="0"/>
              </a:rPr>
              <a:t>nécessite un fort travail humain, mais les excès du climat méditerranéen entraînent des destructions et donc force entretien et réparations. L’ hiver et printemps 1788 ont été marqués par une «</a:t>
            </a:r>
            <a:r>
              <a:rPr lang="fr-FR" sz="1200" i="1" dirty="0">
                <a:latin typeface="Comic Sans MS" panose="030F0702030302020204" pitchFamily="66" charset="0"/>
              </a:rPr>
              <a:t>grande sécheresse</a:t>
            </a:r>
            <a:r>
              <a:rPr lang="fr-FR" sz="1200" dirty="0">
                <a:latin typeface="Comic Sans MS" panose="030F0702030302020204" pitchFamily="66" charset="0"/>
              </a:rPr>
              <a:t> » suivi d’une grêle destructrice en Juin 1788; le 18 Septembre de cette même année,«  </a:t>
            </a:r>
            <a:r>
              <a:rPr lang="fr-FR" sz="1200" i="1" dirty="0">
                <a:latin typeface="Comic Sans MS" panose="030F0702030302020204" pitchFamily="66" charset="0"/>
              </a:rPr>
              <a:t>l’orage suivi de grêle et de grandes pluies survenues le 18 a grossi tellement la rivière de </a:t>
            </a:r>
            <a:r>
              <a:rPr lang="fr-FR" sz="1200" i="1" dirty="0" err="1">
                <a:latin typeface="Comic Sans MS" panose="030F0702030302020204" pitchFamily="66" charset="0"/>
              </a:rPr>
              <a:t>Claysse</a:t>
            </a:r>
            <a:r>
              <a:rPr lang="fr-FR" sz="1200" i="1" dirty="0">
                <a:latin typeface="Comic Sans MS" panose="030F0702030302020204" pitchFamily="66" charset="0"/>
              </a:rPr>
              <a:t> et le ruisseau du </a:t>
            </a:r>
            <a:r>
              <a:rPr lang="fr-FR" sz="1200" i="1" dirty="0" err="1">
                <a:latin typeface="Comic Sans MS" panose="030F0702030302020204" pitchFamily="66" charset="0"/>
              </a:rPr>
              <a:t>Rieusset</a:t>
            </a:r>
            <a:r>
              <a:rPr lang="fr-FR" sz="1200" i="1" dirty="0">
                <a:latin typeface="Comic Sans MS" panose="030F0702030302020204" pitchFamily="66" charset="0"/>
              </a:rPr>
              <a:t> et de Carles qui y aboutissent, que homme vivant de notre communauté ne savent se rappeler d’avoir vu une telle inondation ni de plus graves dommages par les </a:t>
            </a:r>
            <a:r>
              <a:rPr lang="fr-FR" sz="1200" i="1" dirty="0" err="1">
                <a:latin typeface="Comic Sans MS" panose="030F0702030302020204" pitchFamily="66" charset="0"/>
              </a:rPr>
              <a:t>escoriations</a:t>
            </a:r>
            <a:r>
              <a:rPr lang="fr-FR" sz="1200" i="1" dirty="0">
                <a:latin typeface="Comic Sans MS" panose="030F0702030302020204" pitchFamily="66" charset="0"/>
              </a:rPr>
              <a:t>, écroulement de murailles, arrachement d’arbres, emporté la surface des terres </a:t>
            </a:r>
            <a:r>
              <a:rPr lang="fr-FR" sz="1200" i="1" dirty="0" err="1">
                <a:latin typeface="Comic Sans MS" panose="030F0702030302020204" pitchFamily="66" charset="0"/>
              </a:rPr>
              <a:t>laborives</a:t>
            </a:r>
            <a:r>
              <a:rPr lang="fr-FR" sz="1200" i="1" dirty="0">
                <a:latin typeface="Comic Sans MS" panose="030F0702030302020204" pitchFamily="66" charset="0"/>
              </a:rPr>
              <a:t> à tel point qu’elles sont hors d’état d’être ensemencées cette année»</a:t>
            </a:r>
            <a:r>
              <a:rPr lang="fr-FR" sz="1200" baseline="30000" dirty="0">
                <a:latin typeface="Comic Sans MS" panose="030F0702030302020204" pitchFamily="66" charset="0"/>
              </a:rPr>
              <a:t>*2</a:t>
            </a:r>
            <a:r>
              <a:rPr lang="fr-FR" sz="1200" i="1" dirty="0">
                <a:latin typeface="Comic Sans MS" panose="030F0702030302020204" pitchFamily="66" charset="0"/>
              </a:rPr>
              <a:t>.</a:t>
            </a:r>
            <a:r>
              <a:rPr lang="fr-FR" sz="1200" dirty="0">
                <a:latin typeface="Comic Sans MS" panose="030F0702030302020204" pitchFamily="66" charset="0"/>
              </a:rPr>
              <a:t> Cette agriculture dans des conditions  difficiles «  ne produit qu’à force de bras…grands soins veilles et travaux ».</a:t>
            </a:r>
            <a:r>
              <a:rPr lang="fr-FR" sz="1200" dirty="0">
                <a:solidFill>
                  <a:srgbClr val="FF0000"/>
                </a:solidFill>
                <a:latin typeface="Comic Sans MS" panose="030F0702030302020204" pitchFamily="66" charset="0"/>
              </a:rPr>
              <a:t> </a:t>
            </a:r>
            <a:endParaRPr lang="fr-FR" sz="1200" i="1" dirty="0">
              <a:latin typeface="Comic Sans MS" panose="030F0702030302020204" pitchFamily="66" charset="0"/>
            </a:endParaRPr>
          </a:p>
          <a:p>
            <a:pPr algn="just"/>
            <a:r>
              <a:rPr lang="fr-FR" sz="1200" b="1" dirty="0" smtClean="0">
                <a:latin typeface="Comic Sans MS" panose="030F0702030302020204" pitchFamily="66" charset="0"/>
              </a:rPr>
              <a:t>       2</a:t>
            </a:r>
            <a:r>
              <a:rPr lang="fr-FR" sz="1200" b="1" dirty="0">
                <a:latin typeface="Comic Sans MS" panose="030F0702030302020204" pitchFamily="66" charset="0"/>
              </a:rPr>
              <a:t>) L’agriculture vise à l’autosubsistance d’une population nombreuse et en fort accroissement au cours du XVIIIème.</a:t>
            </a:r>
          </a:p>
          <a:p>
            <a:pPr algn="just"/>
            <a:r>
              <a:rPr lang="fr-FR" sz="1200" b="1" dirty="0">
                <a:latin typeface="Comic Sans MS" panose="030F0702030302020204" pitchFamily="66" charset="0"/>
              </a:rPr>
              <a:t>    Les céréales </a:t>
            </a:r>
            <a:r>
              <a:rPr lang="fr-FR" sz="1200" dirty="0">
                <a:latin typeface="Comic Sans MS" panose="030F0702030302020204" pitchFamily="66" charset="0"/>
              </a:rPr>
              <a:t>constituent la base de l’alimentation: elles occupent l’essentiel des terres </a:t>
            </a:r>
            <a:r>
              <a:rPr lang="fr-FR" sz="1200" dirty="0" smtClean="0">
                <a:latin typeface="Comic Sans MS" panose="030F0702030302020204" pitchFamily="66" charset="0"/>
              </a:rPr>
              <a:t>car l’obsession de tout cultivateur est d’installer cette culture dès qu’il le peut: </a:t>
            </a:r>
            <a:r>
              <a:rPr lang="fr-FR" sz="1200" dirty="0">
                <a:latin typeface="Comic Sans MS" panose="030F0702030302020204" pitchFamily="66" charset="0"/>
              </a:rPr>
              <a:t>si la</a:t>
            </a:r>
            <a:r>
              <a:rPr lang="fr-FR" sz="1200" b="1" dirty="0">
                <a:latin typeface="Comic Sans MS" panose="030F0702030302020204" pitchFamily="66" charset="0"/>
              </a:rPr>
              <a:t> </a:t>
            </a:r>
            <a:r>
              <a:rPr lang="fr-FR" sz="1200" b="1" dirty="0" err="1">
                <a:latin typeface="Comic Sans MS" panose="030F0702030302020204" pitchFamily="66" charset="0"/>
              </a:rPr>
              <a:t>thouzelle</a:t>
            </a:r>
            <a:r>
              <a:rPr lang="fr-FR" sz="1200" b="1" dirty="0">
                <a:latin typeface="Comic Sans MS" panose="030F0702030302020204" pitchFamily="66" charset="0"/>
              </a:rPr>
              <a:t> </a:t>
            </a:r>
            <a:r>
              <a:rPr lang="fr-FR" sz="1200" dirty="0">
                <a:latin typeface="Comic Sans MS" panose="030F0702030302020204" pitchFamily="66" charset="0"/>
              </a:rPr>
              <a:t>(blé sur sols humides) y est produite, les céréales pauvres sont majoritaires: </a:t>
            </a:r>
            <a:r>
              <a:rPr lang="fr-FR" sz="1200" i="1" dirty="0" err="1">
                <a:latin typeface="Comic Sans MS" panose="030F0702030302020204" pitchFamily="66" charset="0"/>
              </a:rPr>
              <a:t>consegual</a:t>
            </a:r>
            <a:r>
              <a:rPr lang="fr-FR" sz="1200" dirty="0">
                <a:latin typeface="Comic Sans MS" panose="030F0702030302020204" pitchFamily="66" charset="0"/>
              </a:rPr>
              <a:t> (blé /seigle), </a:t>
            </a:r>
            <a:r>
              <a:rPr lang="fr-FR" sz="1200" i="1" dirty="0" err="1">
                <a:latin typeface="Comic Sans MS" panose="030F0702030302020204" pitchFamily="66" charset="0"/>
              </a:rPr>
              <a:t>pomelle</a:t>
            </a:r>
            <a:r>
              <a:rPr lang="fr-FR" sz="1200" dirty="0">
                <a:latin typeface="Comic Sans MS" panose="030F0702030302020204" pitchFamily="66" charset="0"/>
              </a:rPr>
              <a:t> (orge qui, en période de disette, est utilisée pour l’alimentation humaine), millet, avoine,  </a:t>
            </a:r>
            <a:r>
              <a:rPr lang="fr-FR" sz="1200" i="1" dirty="0" err="1">
                <a:latin typeface="Comic Sans MS" panose="030F0702030302020204" pitchFamily="66" charset="0"/>
              </a:rPr>
              <a:t>mescle</a:t>
            </a:r>
            <a:r>
              <a:rPr lang="fr-FR" sz="1200" dirty="0">
                <a:latin typeface="Comic Sans MS" panose="030F0702030302020204" pitchFamily="66" charset="0"/>
              </a:rPr>
              <a:t> (blé et orge) citées dans les courriers envoyés à l’administration pour demander des secours. Les rendements sont faibles du fait de la qualité médiocre des sols d’une grande partie du terroir; l’emploi d’engrais n’est possible que pour les propriétaires disposant de troupeaux importants </a:t>
            </a:r>
            <a:r>
              <a:rPr lang="fr-FR" sz="1200" dirty="0" smtClean="0">
                <a:latin typeface="Comic Sans MS" panose="030F0702030302020204" pitchFamily="66" charset="0"/>
              </a:rPr>
              <a:t>et </a:t>
            </a:r>
            <a:r>
              <a:rPr lang="fr-FR" sz="1200" dirty="0">
                <a:latin typeface="Comic Sans MS" panose="030F0702030302020204" pitchFamily="66" charset="0"/>
              </a:rPr>
              <a:t>souvent déjà, des meilleures </a:t>
            </a:r>
            <a:r>
              <a:rPr lang="fr-FR" sz="1200" dirty="0" smtClean="0">
                <a:latin typeface="Comic Sans MS" panose="030F0702030302020204" pitchFamily="66" charset="0"/>
              </a:rPr>
              <a:t>terres qu’ils </a:t>
            </a:r>
            <a:r>
              <a:rPr lang="fr-FR" sz="1200" dirty="0">
                <a:latin typeface="Comic Sans MS" panose="030F0702030302020204" pitchFamily="66" charset="0"/>
              </a:rPr>
              <a:t>peuvent </a:t>
            </a:r>
            <a:r>
              <a:rPr lang="fr-FR" sz="1200" dirty="0" smtClean="0">
                <a:latin typeface="Comic Sans MS" panose="030F0702030302020204" pitchFamily="66" charset="0"/>
              </a:rPr>
              <a:t>encore améliorer </a:t>
            </a:r>
            <a:r>
              <a:rPr lang="fr-FR" sz="1200" dirty="0">
                <a:latin typeface="Comic Sans MS" panose="030F0702030302020204" pitchFamily="66" charset="0"/>
              </a:rPr>
              <a:t>avec du fumier et </a:t>
            </a:r>
            <a:r>
              <a:rPr lang="fr-FR" sz="1200" dirty="0" smtClean="0">
                <a:latin typeface="Comic Sans MS" panose="030F0702030302020204" pitchFamily="66" charset="0"/>
              </a:rPr>
              <a:t>ainsi augmenter </a:t>
            </a:r>
            <a:r>
              <a:rPr lang="fr-FR" sz="1200" dirty="0">
                <a:latin typeface="Comic Sans MS" panose="030F0702030302020204" pitchFamily="66" charset="0"/>
              </a:rPr>
              <a:t>leur production.. Les céréales sont fauchées très court pour récupérer le maximum de paille pour les litières des animaux, pour les paillasses des lits : il n’y donc que peu de paille à enfouir dans les sols. Ce sont les «  </a:t>
            </a:r>
            <a:r>
              <a:rPr lang="fr-FR" sz="1200" i="1" dirty="0">
                <a:latin typeface="Comic Sans MS" panose="030F0702030302020204" pitchFamily="66" charset="0"/>
              </a:rPr>
              <a:t>buissières</a:t>
            </a:r>
            <a:r>
              <a:rPr lang="fr-FR" sz="1200" dirty="0">
                <a:latin typeface="Comic Sans MS" panose="030F0702030302020204" pitchFamily="66" charset="0"/>
              </a:rPr>
              <a:t> » qui fournissent un engrais ainsi que des brûlis.. Ces céréales sont souvent associées de façon nuisible aux vignes, oliviers et muriers : en effet « on ne dîme pas le haut avec le bas »; la dîme, impôt pour l’Eglise ( en théorie un dixième de la récolte prélevée sur le champ), n’était donc perçue que sur une des deux cultures. De plus, ce système permettait de ne pas perdre d’espace cultivable, espace limité à St André. Les rendements s’en ressentent et les sols s’épuisent…  d’où la  nécessité de la jachère et </a:t>
            </a:r>
            <a:r>
              <a:rPr lang="fr-FR" sz="1200" dirty="0" smtClean="0">
                <a:latin typeface="Comic Sans MS" panose="030F0702030302020204" pitchFamily="66" charset="0"/>
              </a:rPr>
              <a:t>de l’assolement</a:t>
            </a:r>
            <a:r>
              <a:rPr lang="fr-FR" sz="1200" dirty="0">
                <a:latin typeface="Comic Sans MS" panose="030F0702030302020204" pitchFamily="66" charset="0"/>
              </a:rPr>
              <a:t>, </a:t>
            </a:r>
            <a:r>
              <a:rPr lang="fr-FR" sz="1200" dirty="0" smtClean="0">
                <a:latin typeface="Comic Sans MS" panose="030F0702030302020204" pitchFamily="66" charset="0"/>
              </a:rPr>
              <a:t>biennal</a:t>
            </a:r>
            <a:r>
              <a:rPr lang="fr-FR" sz="1200" baseline="30000" dirty="0" smtClean="0">
                <a:latin typeface="Comic Sans MS" panose="030F0702030302020204" pitchFamily="66" charset="0"/>
              </a:rPr>
              <a:t> *3</a:t>
            </a:r>
            <a:r>
              <a:rPr lang="fr-FR" sz="1200" dirty="0" smtClean="0">
                <a:latin typeface="Comic Sans MS" panose="030F0702030302020204" pitchFamily="66" charset="0"/>
              </a:rPr>
              <a:t> </a:t>
            </a:r>
            <a:r>
              <a:rPr lang="fr-FR" sz="1200" dirty="0">
                <a:latin typeface="Comic Sans MS" panose="030F0702030302020204" pitchFamily="66" charset="0"/>
              </a:rPr>
              <a:t>le plus souvent</a:t>
            </a:r>
            <a:r>
              <a:rPr lang="fr-FR" sz="1200" dirty="0" smtClean="0">
                <a:latin typeface="Comic Sans MS" panose="030F0702030302020204" pitchFamily="66" charset="0"/>
              </a:rPr>
              <a:t>. Autre aspect négatif, la priorité absolue donnée aux céréales limite le développement de cultures commerciales..</a:t>
            </a:r>
            <a:endParaRPr lang="fr-FR" sz="1200" dirty="0">
              <a:latin typeface="Comic Sans MS" panose="030F0702030302020204" pitchFamily="66" charset="0"/>
            </a:endParaRPr>
          </a:p>
          <a:p>
            <a:pPr marL="6138863" indent="-6138863" algn="just"/>
            <a:endParaRPr lang="fr-FR" sz="1100" dirty="0">
              <a:latin typeface="Comic Sans MS" panose="030F0702030302020204" pitchFamily="66" charset="0"/>
            </a:endParaRPr>
          </a:p>
          <a:p>
            <a:pPr marL="6138863" indent="-6138863" algn="just"/>
            <a:r>
              <a:rPr lang="fr-FR" sz="1000" baseline="30000" dirty="0" smtClean="0">
                <a:latin typeface="Comic Sans MS" panose="030F0702030302020204" pitchFamily="66" charset="0"/>
              </a:rPr>
              <a:t>*1 </a:t>
            </a:r>
            <a:r>
              <a:rPr lang="fr-FR" sz="1000" dirty="0">
                <a:latin typeface="Comic Sans MS" panose="030F0702030302020204" pitchFamily="66" charset="0"/>
              </a:rPr>
              <a:t>Le cahier de doléances </a:t>
            </a:r>
            <a:r>
              <a:rPr lang="fr-FR" sz="1000" dirty="0" smtClean="0">
                <a:solidFill>
                  <a:prstClr val="black"/>
                </a:solidFill>
                <a:latin typeface="Comic Sans MS" panose="030F0702030302020204" pitchFamily="66" charset="0"/>
              </a:rPr>
              <a:t>AD07 25 B  79</a:t>
            </a:r>
            <a:endParaRPr lang="fr-FR" sz="1000" dirty="0">
              <a:latin typeface="Comic Sans MS" panose="030F0702030302020204" pitchFamily="66" charset="0"/>
            </a:endParaRPr>
          </a:p>
          <a:p>
            <a:pPr marL="6138863" indent="-6138863" algn="just"/>
            <a:r>
              <a:rPr lang="fr-FR" sz="1000" baseline="30000" dirty="0">
                <a:latin typeface="Comic Sans MS" panose="030F0702030302020204" pitchFamily="66" charset="0"/>
              </a:rPr>
              <a:t>*2 </a:t>
            </a:r>
            <a:r>
              <a:rPr lang="fr-FR" sz="1000" dirty="0">
                <a:latin typeface="Comic Sans MS" panose="030F0702030302020204" pitchFamily="66" charset="0"/>
              </a:rPr>
              <a:t>Registre des délibérations </a:t>
            </a:r>
            <a:r>
              <a:rPr lang="fr-FR" sz="1000" dirty="0" smtClean="0">
                <a:latin typeface="Comic Sans MS" panose="030F0702030302020204" pitchFamily="66" charset="0"/>
              </a:rPr>
              <a:t>municipales: 28/6 </a:t>
            </a:r>
            <a:r>
              <a:rPr lang="fr-FR" sz="1000" dirty="0">
                <a:latin typeface="Comic Sans MS" panose="030F0702030302020204" pitchFamily="66" charset="0"/>
              </a:rPr>
              <a:t>et </a:t>
            </a:r>
            <a:r>
              <a:rPr lang="fr-FR" sz="1000" dirty="0" smtClean="0">
                <a:latin typeface="Comic Sans MS" panose="030F0702030302020204" pitchFamily="66" charset="0"/>
              </a:rPr>
              <a:t>21/9/1788;28/1//1793</a:t>
            </a:r>
            <a:r>
              <a:rPr lang="fr-FR" sz="1000" dirty="0">
                <a:latin typeface="Comic Sans MS" panose="030F0702030302020204" pitchFamily="66" charset="0"/>
              </a:rPr>
              <a:t>, </a:t>
            </a:r>
            <a:r>
              <a:rPr lang="fr-FR" sz="1000" dirty="0" smtClean="0">
                <a:latin typeface="Comic Sans MS" panose="030F0702030302020204" pitchFamily="66" charset="0"/>
              </a:rPr>
              <a:t>29/9/1793</a:t>
            </a:r>
          </a:p>
          <a:p>
            <a:pPr marL="6138863" indent="-6138863" algn="just"/>
            <a:r>
              <a:rPr lang="fr-FR" sz="1000" baseline="30000" dirty="0" smtClean="0">
                <a:latin typeface="Comic Sans MS" panose="030F0702030302020204" pitchFamily="66" charset="0"/>
              </a:rPr>
              <a:t>*3 </a:t>
            </a:r>
            <a:r>
              <a:rPr lang="fr-FR" sz="1000" dirty="0" smtClean="0">
                <a:latin typeface="Comic Sans MS" panose="030F0702030302020204" pitchFamily="66" charset="0"/>
              </a:rPr>
              <a:t>Assolement biennal : alternance sur une parcelle: une année en culture, une année au repos en jachère.</a:t>
            </a:r>
            <a:endParaRPr lang="fr-FR" sz="1000" dirty="0">
              <a:latin typeface="Comic Sans MS" panose="030F0702030302020204" pitchFamily="66" charset="0"/>
            </a:endParaRPr>
          </a:p>
          <a:p>
            <a:pPr marL="6138863" indent="-6138863" algn="just"/>
            <a:r>
              <a:rPr lang="fr-FR" sz="1200" dirty="0" smtClean="0">
                <a:latin typeface="Comic Sans MS" panose="030F0702030302020204" pitchFamily="66" charset="0"/>
              </a:rPr>
              <a:t>                                                                                                   </a:t>
            </a:r>
            <a:endParaRPr lang="fr-FR" sz="1200" dirty="0">
              <a:latin typeface="Comic Sans MS" panose="030F0702030302020204" pitchFamily="66" charset="0"/>
            </a:endParaRPr>
          </a:p>
        </p:txBody>
      </p:sp>
      <p:sp>
        <p:nvSpPr>
          <p:cNvPr id="3" name="Espace réservé du numéro de diapositive 2">
            <a:extLst>
              <a:ext uri="{FF2B5EF4-FFF2-40B4-BE49-F238E27FC236}">
                <a16:creationId xmlns="" xmlns:a16="http://schemas.microsoft.com/office/drawing/2014/main" id="{3C4D018E-E68A-465F-AF40-E20CA2AB9C3E}"/>
              </a:ext>
            </a:extLst>
          </p:cNvPr>
          <p:cNvSpPr>
            <a:spLocks noGrp="1"/>
          </p:cNvSpPr>
          <p:nvPr>
            <p:ph type="sldNum" sz="quarter" idx="12"/>
          </p:nvPr>
        </p:nvSpPr>
        <p:spPr>
          <a:xfrm>
            <a:off x="5013176" y="8657167"/>
            <a:ext cx="1600200" cy="486833"/>
          </a:xfrm>
        </p:spPr>
        <p:txBody>
          <a:bodyPr/>
          <a:lstStyle/>
          <a:p>
            <a:fld id="{88FF42DF-82A7-4623-8844-46488C73A759}" type="slidenum">
              <a:rPr lang="fr-FR" b="1" smtClean="0">
                <a:solidFill>
                  <a:schemeClr val="tx1">
                    <a:lumMod val="95000"/>
                    <a:lumOff val="5000"/>
                  </a:schemeClr>
                </a:solidFill>
                <a:latin typeface="Comic Sans MS" pitchFamily="66" charset="0"/>
              </a:rPr>
              <a:pPr/>
              <a:t>6</a:t>
            </a:fld>
            <a:endParaRPr lang="fr-FR" b="1" dirty="0">
              <a:solidFill>
                <a:schemeClr val="tx1">
                  <a:lumMod val="95000"/>
                  <a:lumOff val="5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4914901" y="8657167"/>
            <a:ext cx="1600200" cy="486833"/>
          </a:xfrm>
        </p:spPr>
        <p:txBody>
          <a:bodyPr/>
          <a:lstStyle/>
          <a:p>
            <a:fld id="{88FF42DF-82A7-4623-8844-46488C73A759}" type="slidenum">
              <a:rPr lang="fr-FR" b="1" smtClean="0">
                <a:solidFill>
                  <a:schemeClr val="tx1"/>
                </a:solidFill>
                <a:latin typeface="Comic Sans MS" pitchFamily="66" charset="0"/>
              </a:rPr>
              <a:pPr/>
              <a:t>7</a:t>
            </a:fld>
            <a:endParaRPr lang="fr-FR" b="1" dirty="0">
              <a:solidFill>
                <a:schemeClr val="tx1"/>
              </a:solidFill>
              <a:latin typeface="Comic Sans MS" pitchFamily="66" charset="0"/>
            </a:endParaRPr>
          </a:p>
        </p:txBody>
      </p:sp>
      <p:pic>
        <p:nvPicPr>
          <p:cNvPr id="1027" name="Picture 3"/>
          <p:cNvPicPr>
            <a:picLocks noChangeAspect="1" noChangeArrowheads="1"/>
          </p:cNvPicPr>
          <p:nvPr/>
        </p:nvPicPr>
        <p:blipFill>
          <a:blip r:embed="rId2" cstate="print"/>
          <a:srcRect/>
          <a:stretch>
            <a:fillRect/>
          </a:stretch>
        </p:blipFill>
        <p:spPr bwMode="auto">
          <a:xfrm>
            <a:off x="3017575" y="289538"/>
            <a:ext cx="3840425" cy="2880319"/>
          </a:xfrm>
          <a:prstGeom prst="rect">
            <a:avLst/>
          </a:prstGeom>
          <a:noFill/>
          <a:ln w="9525">
            <a:noFill/>
            <a:miter lim="800000"/>
            <a:headEnd/>
            <a:tailEnd/>
          </a:ln>
          <a:effectLst/>
        </p:spPr>
      </p:pic>
      <p:pic>
        <p:nvPicPr>
          <p:cNvPr id="5" name="Image 4" descr="IMG_6932.jpg"/>
          <p:cNvPicPr>
            <a:picLocks noChangeAspect="1"/>
          </p:cNvPicPr>
          <p:nvPr/>
        </p:nvPicPr>
        <p:blipFill>
          <a:blip r:embed="rId3" cstate="print"/>
          <a:stretch>
            <a:fillRect/>
          </a:stretch>
        </p:blipFill>
        <p:spPr>
          <a:xfrm>
            <a:off x="1" y="865601"/>
            <a:ext cx="2852936" cy="3803914"/>
          </a:xfrm>
          <a:prstGeom prst="rect">
            <a:avLst/>
          </a:prstGeom>
        </p:spPr>
      </p:pic>
      <p:sp>
        <p:nvSpPr>
          <p:cNvPr id="7" name="ZoneTexte 6"/>
          <p:cNvSpPr txBox="1"/>
          <p:nvPr/>
        </p:nvSpPr>
        <p:spPr>
          <a:xfrm>
            <a:off x="2996953" y="3169857"/>
            <a:ext cx="3861048" cy="492443"/>
          </a:xfrm>
          <a:prstGeom prst="rect">
            <a:avLst/>
          </a:prstGeom>
          <a:solidFill>
            <a:srgbClr val="00823B"/>
          </a:solidFill>
        </p:spPr>
        <p:txBody>
          <a:bodyPr wrap="square" rtlCol="0">
            <a:spAutoFit/>
          </a:bodyPr>
          <a:lstStyle/>
          <a:p>
            <a:r>
              <a:rPr lang="fr-FR" sz="1300" dirty="0" smtClean="0">
                <a:solidFill>
                  <a:schemeClr val="bg1"/>
                </a:solidFill>
                <a:latin typeface="Comic Sans MS" pitchFamily="66" charset="0"/>
              </a:rPr>
              <a:t> </a:t>
            </a:r>
            <a:r>
              <a:rPr lang="fr-FR" sz="1300" dirty="0" err="1" smtClean="0">
                <a:solidFill>
                  <a:schemeClr val="bg1"/>
                </a:solidFill>
                <a:latin typeface="Comic Sans MS" pitchFamily="66" charset="0"/>
              </a:rPr>
              <a:t>Accols</a:t>
            </a:r>
            <a:r>
              <a:rPr lang="fr-FR" sz="1300" dirty="0" smtClean="0">
                <a:solidFill>
                  <a:schemeClr val="bg1"/>
                </a:solidFill>
                <a:latin typeface="Comic Sans MS" pitchFamily="66" charset="0"/>
              </a:rPr>
              <a:t> et petits espaces cultivables autour de</a:t>
            </a:r>
          </a:p>
          <a:p>
            <a:r>
              <a:rPr lang="fr-FR" sz="1300" dirty="0" smtClean="0">
                <a:solidFill>
                  <a:schemeClr val="bg1"/>
                </a:solidFill>
                <a:latin typeface="Comic Sans MS" pitchFamily="66" charset="0"/>
              </a:rPr>
              <a:t>        Pierregras (la </a:t>
            </a:r>
            <a:r>
              <a:rPr lang="fr-FR" sz="1300" dirty="0" err="1" smtClean="0">
                <a:solidFill>
                  <a:schemeClr val="bg1"/>
                </a:solidFill>
                <a:latin typeface="Comic Sans MS" pitchFamily="66" charset="0"/>
              </a:rPr>
              <a:t>Lauzette,clos</a:t>
            </a:r>
            <a:r>
              <a:rPr lang="fr-FR" sz="1300" dirty="0" smtClean="0">
                <a:solidFill>
                  <a:schemeClr val="bg1"/>
                </a:solidFill>
                <a:latin typeface="Comic Sans MS" pitchFamily="66" charset="0"/>
              </a:rPr>
              <a:t> de Baron)</a:t>
            </a:r>
            <a:endParaRPr lang="fr-FR" sz="1300" dirty="0">
              <a:solidFill>
                <a:schemeClr val="bg1"/>
              </a:solidFill>
              <a:latin typeface="Comic Sans MS" pitchFamily="66" charset="0"/>
            </a:endParaRPr>
          </a:p>
        </p:txBody>
      </p:sp>
      <p:pic>
        <p:nvPicPr>
          <p:cNvPr id="9" name="Image 8" descr="murettes.jpg"/>
          <p:cNvPicPr>
            <a:picLocks noChangeAspect="1"/>
          </p:cNvPicPr>
          <p:nvPr/>
        </p:nvPicPr>
        <p:blipFill>
          <a:blip r:embed="rId4" cstate="print"/>
          <a:stretch>
            <a:fillRect/>
          </a:stretch>
        </p:blipFill>
        <p:spPr>
          <a:xfrm>
            <a:off x="980729" y="5474113"/>
            <a:ext cx="5251016" cy="3353829"/>
          </a:xfrm>
          <a:prstGeom prst="rect">
            <a:avLst/>
          </a:prstGeom>
        </p:spPr>
      </p:pic>
      <p:pic>
        <p:nvPicPr>
          <p:cNvPr id="6" name="Picture 3"/>
          <p:cNvPicPr>
            <a:picLocks noChangeAspect="1" noChangeArrowheads="1"/>
          </p:cNvPicPr>
          <p:nvPr/>
        </p:nvPicPr>
        <p:blipFill>
          <a:blip r:embed="rId5" cstate="print"/>
          <a:srcRect/>
          <a:stretch>
            <a:fillRect/>
          </a:stretch>
        </p:blipFill>
        <p:spPr bwMode="auto">
          <a:xfrm>
            <a:off x="3645025" y="3673913"/>
            <a:ext cx="2561693" cy="1701423"/>
          </a:xfrm>
          <a:prstGeom prst="rect">
            <a:avLst/>
          </a:prstGeom>
          <a:noFill/>
          <a:ln w="9525">
            <a:noFill/>
            <a:miter lim="800000"/>
            <a:headEnd/>
            <a:tailEnd/>
          </a:ln>
          <a:effectLst/>
        </p:spPr>
      </p:pic>
      <p:sp>
        <p:nvSpPr>
          <p:cNvPr id="10" name="ZoneTexte 9"/>
          <p:cNvSpPr txBox="1"/>
          <p:nvPr/>
        </p:nvSpPr>
        <p:spPr>
          <a:xfrm>
            <a:off x="980729" y="5474113"/>
            <a:ext cx="2304256" cy="276999"/>
          </a:xfrm>
          <a:prstGeom prst="rect">
            <a:avLst/>
          </a:prstGeom>
          <a:solidFill>
            <a:srgbClr val="008000"/>
          </a:solidFill>
          <a:ln w="28575">
            <a:solidFill>
              <a:srgbClr val="00823B"/>
            </a:solidFill>
          </a:ln>
        </p:spPr>
        <p:txBody>
          <a:bodyPr wrap="square" rtlCol="0">
            <a:spAutoFit/>
          </a:bodyPr>
          <a:lstStyle/>
          <a:p>
            <a:r>
              <a:rPr lang="fr-FR" sz="1200" dirty="0" smtClean="0">
                <a:solidFill>
                  <a:schemeClr val="bg1"/>
                </a:solidFill>
                <a:latin typeface="Comic Sans MS" pitchFamily="66" charset="0"/>
              </a:rPr>
              <a:t>Murettes et épierrements </a:t>
            </a:r>
          </a:p>
        </p:txBody>
      </p:sp>
      <p:sp>
        <p:nvSpPr>
          <p:cNvPr id="11" name="ZoneTexte 10"/>
          <p:cNvSpPr txBox="1"/>
          <p:nvPr/>
        </p:nvSpPr>
        <p:spPr>
          <a:xfrm>
            <a:off x="5373217" y="5474113"/>
            <a:ext cx="856325" cy="276999"/>
          </a:xfrm>
          <a:prstGeom prst="rect">
            <a:avLst/>
          </a:prstGeom>
          <a:solidFill>
            <a:srgbClr val="008000"/>
          </a:solidFill>
          <a:ln>
            <a:solidFill>
              <a:srgbClr val="00823B"/>
            </a:solidFill>
          </a:ln>
        </p:spPr>
        <p:txBody>
          <a:bodyPr wrap="none" rtlCol="0">
            <a:spAutoFit/>
          </a:bodyPr>
          <a:lstStyle/>
          <a:p>
            <a:r>
              <a:rPr lang="fr-FR" sz="1200" dirty="0" err="1" smtClean="0">
                <a:solidFill>
                  <a:schemeClr val="bg1"/>
                </a:solidFill>
                <a:latin typeface="Comic Sans MS" pitchFamily="66" charset="0"/>
              </a:rPr>
              <a:t>Chazelles</a:t>
            </a:r>
            <a:endParaRPr lang="fr-FR"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0648" y="251520"/>
            <a:ext cx="6597352" cy="8740854"/>
          </a:xfrm>
          <a:prstGeom prst="rect">
            <a:avLst/>
          </a:prstGeom>
        </p:spPr>
        <p:txBody>
          <a:bodyPr wrap="square">
            <a:spAutoFit/>
          </a:bodyPr>
          <a:lstStyle/>
          <a:p>
            <a:pPr algn="just"/>
            <a:endParaRPr lang="fr-FR" sz="1200" dirty="0"/>
          </a:p>
          <a:p>
            <a:pPr lvl="0" algn="just"/>
            <a:r>
              <a:rPr lang="fr-FR" sz="1200" dirty="0">
                <a:solidFill>
                  <a:prstClr val="black"/>
                </a:solidFill>
                <a:latin typeface="Comic Sans MS" panose="030F0702030302020204" pitchFamily="66" charset="0"/>
              </a:rPr>
              <a:t>Les  laboureurs possèdent </a:t>
            </a:r>
            <a:r>
              <a:rPr lang="fr-FR" sz="1200" dirty="0" smtClean="0">
                <a:solidFill>
                  <a:prstClr val="black"/>
                </a:solidFill>
                <a:latin typeface="Comic Sans MS" panose="030F0702030302020204" pitchFamily="66" charset="0"/>
              </a:rPr>
              <a:t>une </a:t>
            </a:r>
            <a:r>
              <a:rPr lang="fr-FR" sz="1200" dirty="0">
                <a:solidFill>
                  <a:prstClr val="black"/>
                </a:solidFill>
                <a:latin typeface="Comic Sans MS" panose="030F0702030302020204" pitchFamily="66" charset="0"/>
              </a:rPr>
              <a:t>charrue et </a:t>
            </a:r>
            <a:r>
              <a:rPr lang="fr-FR" sz="1200" dirty="0" smtClean="0">
                <a:solidFill>
                  <a:prstClr val="black"/>
                </a:solidFill>
                <a:latin typeface="Comic Sans MS" panose="030F0702030302020204" pitchFamily="66" charset="0"/>
              </a:rPr>
              <a:t>un </a:t>
            </a:r>
            <a:r>
              <a:rPr lang="fr-FR" sz="1200" dirty="0">
                <a:solidFill>
                  <a:prstClr val="black"/>
                </a:solidFill>
                <a:latin typeface="Comic Sans MS" panose="030F0702030302020204" pitchFamily="66" charset="0"/>
              </a:rPr>
              <a:t>attelage; si onze laboureurs sont cités à St André avant 1789, certains ménagers possèdent leur propre charrue: moins d’une vingtaine de charrues sans doute, ce qui rejoint l’estimation d’une charrue pour cinq à sept </a:t>
            </a:r>
            <a:r>
              <a:rPr lang="fr-FR" sz="1200" dirty="0" smtClean="0">
                <a:solidFill>
                  <a:prstClr val="black"/>
                </a:solidFill>
                <a:latin typeface="Comic Sans MS" panose="030F0702030302020204" pitchFamily="66" charset="0"/>
              </a:rPr>
              <a:t>feux</a:t>
            </a:r>
            <a:r>
              <a:rPr lang="fr-FR" sz="1200" baseline="30000" dirty="0" smtClean="0">
                <a:solidFill>
                  <a:prstClr val="black"/>
                </a:solidFill>
                <a:latin typeface="Comic Sans MS" panose="030F0702030302020204" pitchFamily="66" charset="0"/>
              </a:rPr>
              <a:t>*1</a:t>
            </a:r>
            <a:r>
              <a:rPr lang="fr-FR" sz="1200" dirty="0" smtClean="0">
                <a:solidFill>
                  <a:prstClr val="black"/>
                </a:solidFill>
                <a:latin typeface="Comic Sans MS" panose="030F0702030302020204" pitchFamily="66" charset="0"/>
              </a:rPr>
              <a:t>. Cet </a:t>
            </a:r>
            <a:r>
              <a:rPr lang="fr-FR" sz="1200" dirty="0">
                <a:solidFill>
                  <a:prstClr val="black"/>
                </a:solidFill>
                <a:latin typeface="Comic Sans MS" panose="030F0702030302020204" pitchFamily="66" charset="0"/>
              </a:rPr>
              <a:t>équipement onéreux  reste l’apanage des plus aisés. Pour les autres, le travail se fait à la pioche et la bêche,  notamment sur les </a:t>
            </a:r>
            <a:r>
              <a:rPr lang="fr-FR" sz="1200" i="1" dirty="0" err="1" smtClean="0">
                <a:solidFill>
                  <a:prstClr val="black"/>
                </a:solidFill>
                <a:latin typeface="Comic Sans MS" panose="030F0702030302020204" pitchFamily="66" charset="0"/>
              </a:rPr>
              <a:t>accols</a:t>
            </a:r>
            <a:r>
              <a:rPr lang="fr-FR" sz="1200" dirty="0" smtClean="0">
                <a:solidFill>
                  <a:prstClr val="black"/>
                </a:solidFill>
                <a:latin typeface="Comic Sans MS" panose="030F0702030302020204" pitchFamily="66" charset="0"/>
              </a:rPr>
              <a:t> et </a:t>
            </a:r>
            <a:r>
              <a:rPr lang="fr-FR" sz="1200" dirty="0">
                <a:solidFill>
                  <a:prstClr val="black"/>
                </a:solidFill>
                <a:latin typeface="Comic Sans MS" panose="030F0702030302020204" pitchFamily="66" charset="0"/>
              </a:rPr>
              <a:t>les petites parcelles : ce labeur considérable, si l’on ajoute l’épierrement des sols, nécessite un forte main d’œuvre rendue possible par la forte augmentation de la population du village au cours du XVIIIème. Reste que la production n’augmente pas suffisamment pour nourrir la communauté. Une production limitée et irrégulière  «</a:t>
            </a:r>
            <a:r>
              <a:rPr lang="fr-FR" sz="1200" i="1" dirty="0">
                <a:solidFill>
                  <a:prstClr val="black"/>
                </a:solidFill>
                <a:latin typeface="Comic Sans MS" panose="030F0702030302020204" pitchFamily="66" charset="0"/>
              </a:rPr>
              <a:t>ne peut sustenter que la moitié de l’année» </a:t>
            </a:r>
            <a:r>
              <a:rPr lang="fr-FR" sz="1200" baseline="30000" dirty="0">
                <a:solidFill>
                  <a:prstClr val="black"/>
                </a:solidFill>
                <a:latin typeface="Comic Sans MS" panose="030F0702030302020204" pitchFamily="66" charset="0"/>
              </a:rPr>
              <a:t>*2 </a:t>
            </a:r>
            <a:r>
              <a:rPr lang="fr-FR" sz="1200" dirty="0">
                <a:solidFill>
                  <a:prstClr val="black"/>
                </a:solidFill>
                <a:latin typeface="Comic Sans MS" panose="030F0702030302020204" pitchFamily="66" charset="0"/>
              </a:rPr>
              <a:t>la population de St André en temps normal. Pour les trois mois </a:t>
            </a:r>
            <a:r>
              <a:rPr lang="fr-FR" sz="1200" dirty="0" smtClean="0">
                <a:solidFill>
                  <a:prstClr val="black"/>
                </a:solidFill>
                <a:latin typeface="Comic Sans MS" panose="030F0702030302020204" pitchFamily="66" charset="0"/>
              </a:rPr>
              <a:t>d’avril, mai, </a:t>
            </a:r>
            <a:r>
              <a:rPr lang="fr-FR" sz="1200" dirty="0">
                <a:solidFill>
                  <a:prstClr val="black"/>
                </a:solidFill>
                <a:latin typeface="Comic Sans MS" panose="030F0702030302020204" pitchFamily="66" charset="0"/>
              </a:rPr>
              <a:t>juin 1793 </a:t>
            </a:r>
            <a:r>
              <a:rPr lang="fr-FR" sz="1200" i="1" dirty="0">
                <a:solidFill>
                  <a:prstClr val="black"/>
                </a:solidFill>
                <a:latin typeface="Comic Sans MS" panose="030F0702030302020204" pitchFamily="66" charset="0"/>
              </a:rPr>
              <a:t>« il manque ..environ 300 </a:t>
            </a:r>
            <a:r>
              <a:rPr lang="fr-FR" sz="1200" i="1" dirty="0" err="1">
                <a:solidFill>
                  <a:prstClr val="black"/>
                </a:solidFill>
                <a:latin typeface="Comic Sans MS" panose="030F0702030302020204" pitchFamily="66" charset="0"/>
              </a:rPr>
              <a:t>salmées</a:t>
            </a:r>
            <a:r>
              <a:rPr lang="fr-FR" sz="1200" i="1" dirty="0">
                <a:solidFill>
                  <a:prstClr val="black"/>
                </a:solidFill>
                <a:latin typeface="Comic Sans MS" panose="030F0702030302020204" pitchFamily="66" charset="0"/>
              </a:rPr>
              <a:t> de grains</a:t>
            </a:r>
            <a:r>
              <a:rPr lang="fr-FR" sz="1200" dirty="0">
                <a:solidFill>
                  <a:prstClr val="black"/>
                </a:solidFill>
                <a:latin typeface="Comic Sans MS" panose="030F0702030302020204" pitchFamily="66" charset="0"/>
              </a:rPr>
              <a:t> » et dès Septembre 1793, il est prévu qu’il « </a:t>
            </a:r>
            <a:r>
              <a:rPr lang="fr-FR" sz="1200" i="1" dirty="0" smtClean="0">
                <a:solidFill>
                  <a:prstClr val="black"/>
                </a:solidFill>
                <a:latin typeface="Comic Sans MS" panose="030F0702030302020204" pitchFamily="66" charset="0"/>
              </a:rPr>
              <a:t>manquera </a:t>
            </a:r>
            <a:r>
              <a:rPr lang="fr-FR" sz="1200" i="1" dirty="0">
                <a:solidFill>
                  <a:prstClr val="black"/>
                </a:solidFill>
                <a:latin typeface="Comic Sans MS" panose="030F0702030302020204" pitchFamily="66" charset="0"/>
              </a:rPr>
              <a:t>dans la communauté pour pouvoir attendre la récolte prochaine au moins 250 </a:t>
            </a:r>
            <a:r>
              <a:rPr lang="fr-FR" sz="1200" i="1" dirty="0" err="1">
                <a:solidFill>
                  <a:prstClr val="black"/>
                </a:solidFill>
                <a:latin typeface="Comic Sans MS" panose="030F0702030302020204" pitchFamily="66" charset="0"/>
              </a:rPr>
              <a:t>salmées</a:t>
            </a:r>
            <a:r>
              <a:rPr lang="fr-FR" sz="1200" i="1" dirty="0">
                <a:solidFill>
                  <a:prstClr val="black"/>
                </a:solidFill>
                <a:latin typeface="Comic Sans MS" panose="030F0702030302020204" pitchFamily="66" charset="0"/>
              </a:rPr>
              <a:t> de grains </a:t>
            </a:r>
            <a:r>
              <a:rPr lang="fr-FR" sz="1200" dirty="0">
                <a:solidFill>
                  <a:prstClr val="black"/>
                </a:solidFill>
                <a:latin typeface="Comic Sans MS" panose="030F0702030302020204" pitchFamily="66" charset="0"/>
              </a:rPr>
              <a:t>»</a:t>
            </a:r>
            <a:r>
              <a:rPr lang="fr-FR" sz="1200" baseline="30000" dirty="0">
                <a:solidFill>
                  <a:prstClr val="black"/>
                </a:solidFill>
                <a:latin typeface="Comic Sans MS" panose="030F0702030302020204" pitchFamily="66" charset="0"/>
              </a:rPr>
              <a:t>*2</a:t>
            </a:r>
            <a:r>
              <a:rPr lang="fr-FR" sz="1200" dirty="0">
                <a:solidFill>
                  <a:prstClr val="black"/>
                </a:solidFill>
                <a:latin typeface="Comic Sans MS" panose="030F0702030302020204" pitchFamily="66" charset="0"/>
              </a:rPr>
              <a:t>. A la fin du siècle, pour  faire face à l’accroissement de la population, des terres sont défrichées (notées dans les documents de Jean </a:t>
            </a:r>
            <a:r>
              <a:rPr lang="fr-FR" sz="1200" dirty="0" err="1">
                <a:solidFill>
                  <a:prstClr val="black"/>
                </a:solidFill>
                <a:latin typeface="Comic Sans MS" panose="030F0702030302020204" pitchFamily="66" charset="0"/>
              </a:rPr>
              <a:t>Graffand</a:t>
            </a:r>
            <a:r>
              <a:rPr lang="fr-FR" sz="1200" dirty="0">
                <a:solidFill>
                  <a:prstClr val="black"/>
                </a:solidFill>
                <a:latin typeface="Comic Sans MS" panose="030F0702030302020204" pitchFamily="66" charset="0"/>
              </a:rPr>
              <a:t> sur les </a:t>
            </a:r>
            <a:r>
              <a:rPr lang="fr-FR" sz="1200" i="1" dirty="0">
                <a:solidFill>
                  <a:prstClr val="black"/>
                </a:solidFill>
                <a:latin typeface="Comic Sans MS" panose="030F0702030302020204" pitchFamily="66" charset="0"/>
              </a:rPr>
              <a:t>« augmentations et améliorations utiles »</a:t>
            </a:r>
            <a:r>
              <a:rPr lang="fr-FR" sz="1200" baseline="30000" dirty="0">
                <a:solidFill>
                  <a:prstClr val="black"/>
                </a:solidFill>
                <a:latin typeface="Comic Sans MS" panose="030F0702030302020204" pitchFamily="66" charset="0"/>
              </a:rPr>
              <a:t>*3 </a:t>
            </a:r>
            <a:r>
              <a:rPr lang="fr-FR" sz="1200" dirty="0">
                <a:solidFill>
                  <a:prstClr val="black"/>
                </a:solidFill>
                <a:latin typeface="Comic Sans MS" panose="030F0702030302020204" pitchFamily="66" charset="0"/>
              </a:rPr>
              <a:t>sur ses propriétés à la « grande jalette, au </a:t>
            </a:r>
            <a:r>
              <a:rPr lang="fr-FR" sz="1200" dirty="0" err="1">
                <a:solidFill>
                  <a:prstClr val="black"/>
                </a:solidFill>
                <a:latin typeface="Comic Sans MS" panose="030F0702030302020204" pitchFamily="66" charset="0"/>
              </a:rPr>
              <a:t>prat</a:t>
            </a:r>
            <a:r>
              <a:rPr lang="fr-FR" sz="1200" dirty="0">
                <a:solidFill>
                  <a:prstClr val="black"/>
                </a:solidFill>
                <a:latin typeface="Comic Sans MS" panose="030F0702030302020204" pitchFamily="66" charset="0"/>
              </a:rPr>
              <a:t> </a:t>
            </a:r>
            <a:r>
              <a:rPr lang="fr-FR" sz="1200" dirty="0" err="1">
                <a:solidFill>
                  <a:prstClr val="black"/>
                </a:solidFill>
                <a:latin typeface="Comic Sans MS" panose="030F0702030302020204" pitchFamily="66" charset="0"/>
              </a:rPr>
              <a:t>del</a:t>
            </a:r>
            <a:r>
              <a:rPr lang="fr-FR" sz="1200" dirty="0">
                <a:solidFill>
                  <a:prstClr val="black"/>
                </a:solidFill>
                <a:latin typeface="Comic Sans MS" panose="030F0702030302020204" pitchFamily="66" charset="0"/>
              </a:rPr>
              <a:t> </a:t>
            </a:r>
            <a:r>
              <a:rPr lang="fr-FR" sz="1200" dirty="0" err="1">
                <a:solidFill>
                  <a:prstClr val="black"/>
                </a:solidFill>
                <a:latin typeface="Comic Sans MS" panose="030F0702030302020204" pitchFamily="66" charset="0"/>
              </a:rPr>
              <a:t>ranc</a:t>
            </a:r>
            <a:r>
              <a:rPr lang="fr-FR" sz="1200" dirty="0">
                <a:solidFill>
                  <a:prstClr val="black"/>
                </a:solidFill>
                <a:latin typeface="Comic Sans MS" panose="030F0702030302020204" pitchFamily="66" charset="0"/>
              </a:rPr>
              <a:t> » qu’il </a:t>
            </a:r>
            <a:r>
              <a:rPr lang="fr-FR" sz="1200" i="1" dirty="0">
                <a:solidFill>
                  <a:prstClr val="black"/>
                </a:solidFill>
                <a:latin typeface="Comic Sans MS" panose="030F0702030302020204" pitchFamily="66" charset="0"/>
              </a:rPr>
              <a:t>« convertit en terre </a:t>
            </a:r>
            <a:r>
              <a:rPr lang="fr-FR" sz="1200" i="1" dirty="0" err="1">
                <a:solidFill>
                  <a:prstClr val="black"/>
                </a:solidFill>
                <a:latin typeface="Comic Sans MS" panose="030F0702030302020204" pitchFamily="66" charset="0"/>
              </a:rPr>
              <a:t>bladives</a:t>
            </a:r>
            <a:r>
              <a:rPr lang="fr-FR" sz="1200" i="1" dirty="0">
                <a:solidFill>
                  <a:prstClr val="black"/>
                </a:solidFill>
                <a:latin typeface="Comic Sans MS" panose="030F0702030302020204" pitchFamily="66" charset="0"/>
              </a:rPr>
              <a:t> (à blé) et plantations de mûriers </a:t>
            </a:r>
            <a:r>
              <a:rPr lang="fr-FR" sz="1200" i="1" dirty="0" smtClean="0">
                <a:solidFill>
                  <a:prstClr val="black"/>
                </a:solidFill>
                <a:latin typeface="Comic Sans MS" panose="030F0702030302020204" pitchFamily="66" charset="0"/>
              </a:rPr>
              <a:t>»  ;  </a:t>
            </a:r>
            <a:r>
              <a:rPr lang="fr-FR" sz="1200" i="1" dirty="0">
                <a:solidFill>
                  <a:prstClr val="black"/>
                </a:solidFill>
                <a:latin typeface="Comic Sans MS" panose="030F0702030302020204" pitchFamily="66" charset="0"/>
              </a:rPr>
              <a:t>dans « </a:t>
            </a:r>
            <a:r>
              <a:rPr lang="fr-FR" sz="1200" dirty="0">
                <a:solidFill>
                  <a:prstClr val="black"/>
                </a:solidFill>
                <a:latin typeface="Comic Sans MS" panose="030F0702030302020204" pitchFamily="66" charset="0"/>
              </a:rPr>
              <a:t>l’état des propriétés »</a:t>
            </a:r>
            <a:r>
              <a:rPr lang="fr-FR" sz="1200" i="1" dirty="0">
                <a:solidFill>
                  <a:prstClr val="black"/>
                </a:solidFill>
                <a:latin typeface="Comic Sans MS" panose="030F0702030302020204" pitchFamily="66" charset="0"/>
              </a:rPr>
              <a:t>, </a:t>
            </a:r>
            <a:r>
              <a:rPr lang="fr-FR" sz="1200" dirty="0">
                <a:solidFill>
                  <a:prstClr val="black"/>
                </a:solidFill>
                <a:latin typeface="Comic Sans MS" panose="030F0702030302020204" pitchFamily="66" charset="0"/>
              </a:rPr>
              <a:t>des « </a:t>
            </a:r>
            <a:r>
              <a:rPr lang="fr-FR" sz="1200" i="1" dirty="0" err="1">
                <a:solidFill>
                  <a:prstClr val="black"/>
                </a:solidFill>
                <a:latin typeface="Comic Sans MS" panose="030F0702030302020204" pitchFamily="66" charset="0"/>
              </a:rPr>
              <a:t>issards</a:t>
            </a:r>
            <a:r>
              <a:rPr lang="fr-FR" sz="1200" dirty="0">
                <a:solidFill>
                  <a:prstClr val="black"/>
                </a:solidFill>
                <a:latin typeface="Comic Sans MS" panose="030F0702030302020204" pitchFamily="66" charset="0"/>
              </a:rPr>
              <a:t> », à la lisière du terroir cultivé, défrichés et brûlés, souvent avec des rochers « </a:t>
            </a:r>
            <a:r>
              <a:rPr lang="fr-FR" sz="1200" i="1" dirty="0" err="1">
                <a:solidFill>
                  <a:prstClr val="black"/>
                </a:solidFill>
                <a:latin typeface="Comic Sans MS" panose="030F0702030302020204" pitchFamily="66" charset="0"/>
              </a:rPr>
              <a:t>ranquarède</a:t>
            </a:r>
            <a:r>
              <a:rPr lang="fr-FR" sz="1200" dirty="0">
                <a:solidFill>
                  <a:prstClr val="black"/>
                </a:solidFill>
                <a:latin typeface="Comic Sans MS" panose="030F0702030302020204" pitchFamily="66" charset="0"/>
              </a:rPr>
              <a:t> </a:t>
            </a:r>
            <a:r>
              <a:rPr lang="fr-FR" sz="1200" dirty="0" smtClean="0">
                <a:solidFill>
                  <a:prstClr val="black"/>
                </a:solidFill>
                <a:latin typeface="Comic Sans MS" panose="030F0702030302020204" pitchFamily="66" charset="0"/>
              </a:rPr>
              <a:t>», </a:t>
            </a:r>
            <a:r>
              <a:rPr lang="fr-FR" sz="1200" dirty="0">
                <a:solidFill>
                  <a:prstClr val="black"/>
                </a:solidFill>
                <a:latin typeface="Comic Sans MS" panose="030F0702030302020204" pitchFamily="66" charset="0"/>
              </a:rPr>
              <a:t>des landes  « </a:t>
            </a:r>
            <a:r>
              <a:rPr lang="fr-FR" sz="1200" i="1" dirty="0" err="1">
                <a:solidFill>
                  <a:prstClr val="black"/>
                </a:solidFill>
                <a:latin typeface="Comic Sans MS" panose="030F0702030302020204" pitchFamily="66" charset="0"/>
              </a:rPr>
              <a:t>hermas</a:t>
            </a:r>
            <a:r>
              <a:rPr lang="fr-FR" sz="1200" dirty="0">
                <a:solidFill>
                  <a:srgbClr val="FF0000"/>
                </a:solidFill>
                <a:latin typeface="Comic Sans MS" panose="030F0702030302020204" pitchFamily="66" charset="0"/>
              </a:rPr>
              <a:t> </a:t>
            </a:r>
            <a:r>
              <a:rPr lang="fr-FR" sz="1200" dirty="0">
                <a:solidFill>
                  <a:prstClr val="black"/>
                </a:solidFill>
                <a:latin typeface="Comic Sans MS" panose="030F0702030302020204" pitchFamily="66" charset="0"/>
              </a:rPr>
              <a:t> », sont utilisés parfois de façon temporaire pour deux ou trois </a:t>
            </a:r>
            <a:r>
              <a:rPr lang="fr-FR" sz="1200" dirty="0" smtClean="0">
                <a:solidFill>
                  <a:prstClr val="black"/>
                </a:solidFill>
                <a:latin typeface="Comic Sans MS" panose="030F0702030302020204" pitchFamily="66" charset="0"/>
              </a:rPr>
              <a:t>récoltes, </a:t>
            </a:r>
            <a:r>
              <a:rPr lang="fr-FR" sz="1200" dirty="0">
                <a:solidFill>
                  <a:prstClr val="black"/>
                </a:solidFill>
                <a:latin typeface="Comic Sans MS" panose="030F0702030302020204" pitchFamily="66" charset="0"/>
              </a:rPr>
              <a:t>puis abandonnés pour plusieurs dizaines </a:t>
            </a:r>
            <a:r>
              <a:rPr lang="fr-FR" sz="1200" dirty="0" smtClean="0">
                <a:solidFill>
                  <a:prstClr val="black"/>
                </a:solidFill>
                <a:latin typeface="Comic Sans MS" panose="030F0702030302020204" pitchFamily="66" charset="0"/>
              </a:rPr>
              <a:t>d’années, </a:t>
            </a:r>
            <a:r>
              <a:rPr lang="fr-FR" sz="1200" dirty="0">
                <a:solidFill>
                  <a:prstClr val="black"/>
                </a:solidFill>
                <a:latin typeface="Comic Sans MS" panose="030F0702030302020204" pitchFamily="66" charset="0"/>
              </a:rPr>
              <a:t>car les sols sont médiocres pour les </a:t>
            </a:r>
            <a:r>
              <a:rPr lang="fr-FR" sz="1200" dirty="0" smtClean="0">
                <a:solidFill>
                  <a:prstClr val="black"/>
                </a:solidFill>
                <a:latin typeface="Comic Sans MS" panose="030F0702030302020204" pitchFamily="66" charset="0"/>
              </a:rPr>
              <a:t>céréales; ils sont </a:t>
            </a:r>
            <a:r>
              <a:rPr lang="fr-FR" sz="1200" dirty="0">
                <a:solidFill>
                  <a:prstClr val="black"/>
                </a:solidFill>
                <a:latin typeface="Comic Sans MS" panose="030F0702030302020204" pitchFamily="66" charset="0"/>
              </a:rPr>
              <a:t>ensuite restitués au troupeaux, à la chasse et la cueillette. Plusieurs édits royaux des années 1760.. favorisent ces défrichements en exemptant les terres de dîme et impôts royaux pour  15 ans </a:t>
            </a:r>
            <a:r>
              <a:rPr lang="fr-FR" sz="1200" dirty="0" smtClean="0">
                <a:solidFill>
                  <a:prstClr val="black"/>
                </a:solidFill>
                <a:latin typeface="Comic Sans MS" panose="030F0702030302020204" pitchFamily="66" charset="0"/>
              </a:rPr>
              <a:t>si elles </a:t>
            </a:r>
            <a:r>
              <a:rPr lang="fr-FR" sz="1200" dirty="0">
                <a:solidFill>
                  <a:prstClr val="black"/>
                </a:solidFill>
                <a:latin typeface="Comic Sans MS" panose="030F0702030302020204" pitchFamily="66" charset="0"/>
              </a:rPr>
              <a:t>ont </a:t>
            </a:r>
            <a:r>
              <a:rPr lang="fr-FR" sz="1200" dirty="0" smtClean="0">
                <a:solidFill>
                  <a:prstClr val="black"/>
                </a:solidFill>
                <a:latin typeface="Comic Sans MS" panose="030F0702030302020204" pitchFamily="66" charset="0"/>
              </a:rPr>
              <a:t>été abandonnées </a:t>
            </a:r>
            <a:r>
              <a:rPr lang="fr-FR" sz="1200" dirty="0">
                <a:solidFill>
                  <a:prstClr val="black"/>
                </a:solidFill>
                <a:latin typeface="Comic Sans MS" panose="030F0702030302020204" pitchFamily="66" charset="0"/>
              </a:rPr>
              <a:t>plus de quarante </a:t>
            </a:r>
            <a:r>
              <a:rPr lang="fr-FR" sz="1200" dirty="0" smtClean="0">
                <a:solidFill>
                  <a:prstClr val="black"/>
                </a:solidFill>
                <a:latin typeface="Comic Sans MS" panose="030F0702030302020204" pitchFamily="66" charset="0"/>
              </a:rPr>
              <a:t>ans. Ainsi J.A. </a:t>
            </a:r>
            <a:r>
              <a:rPr lang="fr-FR" sz="1200" dirty="0" err="1" smtClean="0">
                <a:solidFill>
                  <a:prstClr val="black"/>
                </a:solidFill>
                <a:latin typeface="Comic Sans MS" panose="030F0702030302020204" pitchFamily="66" charset="0"/>
              </a:rPr>
              <a:t>Graffand</a:t>
            </a:r>
            <a:r>
              <a:rPr lang="fr-FR" sz="1200" dirty="0" smtClean="0">
                <a:solidFill>
                  <a:prstClr val="black"/>
                </a:solidFill>
                <a:latin typeface="Comic Sans MS" panose="030F0702030302020204" pitchFamily="66" charset="0"/>
              </a:rPr>
              <a:t> défriche  deux grandes pièces de terres  « </a:t>
            </a:r>
            <a:r>
              <a:rPr lang="fr-FR" sz="1200" i="1" dirty="0" smtClean="0">
                <a:solidFill>
                  <a:prstClr val="black"/>
                </a:solidFill>
                <a:latin typeface="Comic Sans MS" panose="030F0702030302020204" pitchFamily="66" charset="0"/>
              </a:rPr>
              <a:t>anciennement </a:t>
            </a:r>
            <a:r>
              <a:rPr lang="fr-FR" sz="1200" i="1" dirty="0" err="1" smtClean="0">
                <a:solidFill>
                  <a:prstClr val="black"/>
                </a:solidFill>
                <a:latin typeface="Comic Sans MS" panose="030F0702030302020204" pitchFamily="66" charset="0"/>
              </a:rPr>
              <a:t>herme</a:t>
            </a:r>
            <a:r>
              <a:rPr lang="fr-FR" sz="1200" i="1" dirty="0" smtClean="0">
                <a:solidFill>
                  <a:prstClr val="black"/>
                </a:solidFill>
                <a:latin typeface="Comic Sans MS" panose="030F0702030302020204" pitchFamily="66" charset="0"/>
              </a:rPr>
              <a:t> et buissière</a:t>
            </a:r>
            <a:r>
              <a:rPr lang="fr-FR" sz="1200" dirty="0" smtClean="0">
                <a:solidFill>
                  <a:prstClr val="black"/>
                </a:solidFill>
                <a:latin typeface="Comic Sans MS" panose="030F0702030302020204" pitchFamily="66" charset="0"/>
              </a:rPr>
              <a:t> » et y installe des  « </a:t>
            </a:r>
            <a:r>
              <a:rPr lang="fr-FR" sz="1200" i="1" dirty="0" smtClean="0">
                <a:solidFill>
                  <a:prstClr val="black"/>
                </a:solidFill>
                <a:latin typeface="Comic Sans MS" panose="030F0702030302020204" pitchFamily="66" charset="0"/>
              </a:rPr>
              <a:t>plantations de mûriers et du blé</a:t>
            </a:r>
            <a:r>
              <a:rPr lang="fr-FR" sz="1200" dirty="0" smtClean="0">
                <a:solidFill>
                  <a:prstClr val="black"/>
                </a:solidFill>
                <a:latin typeface="Comic Sans MS" panose="030F0702030302020204" pitchFamily="66" charset="0"/>
              </a:rPr>
              <a:t> »</a:t>
            </a:r>
            <a:r>
              <a:rPr lang="fr-FR" sz="1200" baseline="30000" dirty="0" smtClean="0">
                <a:solidFill>
                  <a:prstClr val="black"/>
                </a:solidFill>
                <a:latin typeface="Comic Sans MS" panose="030F0702030302020204" pitchFamily="66" charset="0"/>
              </a:rPr>
              <a:t> *3</a:t>
            </a:r>
            <a:r>
              <a:rPr lang="fr-FR" sz="1200" dirty="0" smtClean="0">
                <a:solidFill>
                  <a:prstClr val="black"/>
                </a:solidFill>
                <a:latin typeface="Comic Sans MS" panose="030F0702030302020204" pitchFamily="66" charset="0"/>
              </a:rPr>
              <a:t>.</a:t>
            </a:r>
            <a:endParaRPr lang="fr-FR" sz="1200" dirty="0">
              <a:solidFill>
                <a:prstClr val="black"/>
              </a:solidFill>
              <a:latin typeface="Comic Sans MS" panose="030F0702030302020204" pitchFamily="66" charset="0"/>
            </a:endParaRPr>
          </a:p>
          <a:p>
            <a:pPr algn="just"/>
            <a:r>
              <a:rPr lang="fr-FR" sz="1200" dirty="0">
                <a:latin typeface="Comic Sans MS" panose="030F0702030302020204" pitchFamily="66" charset="0"/>
              </a:rPr>
              <a:t>     Presque les trois quarts des cultivateurs possèdent des </a:t>
            </a:r>
            <a:r>
              <a:rPr lang="fr-FR" sz="1200" b="1" dirty="0">
                <a:latin typeface="Comic Sans MS" panose="030F0702030302020204" pitchFamily="66" charset="0"/>
              </a:rPr>
              <a:t>vignes</a:t>
            </a:r>
            <a:r>
              <a:rPr lang="fr-FR" sz="1200" dirty="0">
                <a:latin typeface="Comic Sans MS" panose="030F0702030302020204" pitchFamily="66" charset="0"/>
              </a:rPr>
              <a:t>; de nombreux fils d’un père encore vivant ont reçu pour seul bien une vigne en complément de leur travail auprès du père, ou de journalier ou d’artisan.</a:t>
            </a:r>
          </a:p>
          <a:p>
            <a:pPr algn="just"/>
            <a:r>
              <a:rPr lang="fr-FR" sz="1200" dirty="0">
                <a:latin typeface="Comic Sans MS" panose="030F0702030302020204" pitchFamily="66" charset="0"/>
              </a:rPr>
              <a:t> Les vignes produisent très inégalement: des parcelles de 1000 à 5000 m2 souvent gagnées sur des </a:t>
            </a:r>
            <a:r>
              <a:rPr lang="fr-FR" sz="1200" dirty="0" err="1">
                <a:latin typeface="Comic Sans MS" panose="030F0702030302020204" pitchFamily="66" charset="0"/>
              </a:rPr>
              <a:t>hermas</a:t>
            </a:r>
            <a:r>
              <a:rPr lang="fr-FR" sz="1200" dirty="0">
                <a:latin typeface="Comic Sans MS" panose="030F0702030302020204" pitchFamily="66" charset="0"/>
              </a:rPr>
              <a:t> ou/et associées à d’autres cultures, sont fréquemment estimées à environ une livre et semblent donc essentiellement à but d’autoconsommation. On les retrouve dispersées sur tout le terroir sans grand souci de localisation; de plus les vignes réclament des soins au moment même où l’éducation des vers à soie </a:t>
            </a:r>
            <a:r>
              <a:rPr lang="fr-FR" sz="1200" dirty="0" smtClean="0">
                <a:latin typeface="Comic Sans MS" panose="030F0702030302020204" pitchFamily="66" charset="0"/>
              </a:rPr>
              <a:t>immobilise </a:t>
            </a:r>
            <a:r>
              <a:rPr lang="fr-FR" sz="1200" dirty="0">
                <a:latin typeface="Comic Sans MS" panose="030F0702030302020204" pitchFamily="66" charset="0"/>
              </a:rPr>
              <a:t>de la main d’œuvre. On trouve en effet plusieurs vignes peu entretenues « </a:t>
            </a:r>
            <a:r>
              <a:rPr lang="fr-FR" sz="1200" i="1" dirty="0">
                <a:latin typeface="Comic Sans MS" panose="030F0702030302020204" pitchFamily="66" charset="0"/>
              </a:rPr>
              <a:t>vignes vieilles</a:t>
            </a:r>
            <a:r>
              <a:rPr lang="fr-FR" sz="1200" dirty="0">
                <a:latin typeface="Comic Sans MS" panose="030F0702030302020204" pitchFamily="66" charset="0"/>
              </a:rPr>
              <a:t>», «</a:t>
            </a:r>
            <a:r>
              <a:rPr lang="fr-FR" sz="1200" i="1" dirty="0">
                <a:latin typeface="Comic Sans MS" panose="030F0702030302020204" pitchFamily="66" charset="0"/>
              </a:rPr>
              <a:t>vignes </a:t>
            </a:r>
            <a:r>
              <a:rPr lang="fr-FR" sz="1200" i="1" dirty="0" err="1" smtClean="0">
                <a:latin typeface="Comic Sans MS" panose="030F0702030302020204" pitchFamily="66" charset="0"/>
              </a:rPr>
              <a:t>abouries</a:t>
            </a:r>
            <a:r>
              <a:rPr lang="fr-FR" sz="1200" i="1" dirty="0" smtClean="0">
                <a:latin typeface="Comic Sans MS" panose="030F0702030302020204" pitchFamily="66" charset="0"/>
              </a:rPr>
              <a:t> </a:t>
            </a:r>
            <a:r>
              <a:rPr lang="fr-FR" sz="1200" dirty="0" smtClean="0">
                <a:latin typeface="Comic Sans MS" panose="030F0702030302020204" pitchFamily="66" charset="0"/>
              </a:rPr>
              <a:t>», </a:t>
            </a:r>
            <a:r>
              <a:rPr lang="fr-FR" sz="1200" dirty="0">
                <a:latin typeface="Comic Sans MS" panose="030F0702030302020204" pitchFamily="66" charset="0"/>
              </a:rPr>
              <a:t>«</a:t>
            </a:r>
            <a:r>
              <a:rPr lang="fr-FR" sz="1200" i="1" dirty="0">
                <a:latin typeface="Comic Sans MS" panose="030F0702030302020204" pitchFamily="66" charset="0"/>
              </a:rPr>
              <a:t>vigne presque </a:t>
            </a:r>
            <a:r>
              <a:rPr lang="fr-FR" sz="1200" i="1" dirty="0" err="1" smtClean="0">
                <a:latin typeface="Comic Sans MS" panose="030F0702030302020204" pitchFamily="66" charset="0"/>
              </a:rPr>
              <a:t>herme</a:t>
            </a:r>
            <a:r>
              <a:rPr lang="fr-FR" sz="1200" i="1" dirty="0" smtClean="0">
                <a:latin typeface="Comic Sans MS" panose="030F0702030302020204" pitchFamily="66" charset="0"/>
              </a:rPr>
              <a:t> </a:t>
            </a:r>
            <a:r>
              <a:rPr lang="fr-FR" sz="1200" dirty="0" smtClean="0">
                <a:latin typeface="Comic Sans MS" panose="030F0702030302020204" pitchFamily="66" charset="0"/>
              </a:rPr>
              <a:t>»</a:t>
            </a:r>
            <a:r>
              <a:rPr lang="fr-FR" sz="1200" baseline="30000" dirty="0" smtClean="0">
                <a:latin typeface="Comic Sans MS" panose="030F0702030302020204" pitchFamily="66" charset="0"/>
              </a:rPr>
              <a:t>*</a:t>
            </a:r>
            <a:r>
              <a:rPr lang="fr-FR" sz="1200" baseline="30000" dirty="0">
                <a:latin typeface="Comic Sans MS" panose="030F0702030302020204" pitchFamily="66" charset="0"/>
              </a:rPr>
              <a:t>4</a:t>
            </a:r>
            <a:r>
              <a:rPr lang="fr-FR" sz="1200" dirty="0">
                <a:latin typeface="Comic Sans MS" panose="030F0702030302020204" pitchFamily="66" charset="0"/>
              </a:rPr>
              <a:t>.. Dix ans plus tard, en septembre 1803, une délibération du Conseil municipal, préoccupé d’une meilleure gestion de cette culture, dénonce les «mauvaises pratiques» passées des paysans : «  </a:t>
            </a:r>
            <a:r>
              <a:rPr lang="fr-FR" sz="1200" i="1" dirty="0">
                <a:latin typeface="Comic Sans MS" panose="030F0702030302020204" pitchFamily="66" charset="0"/>
              </a:rPr>
              <a:t>chaque habitant de cette commune s’est permis de vendanger le jour qui lui convenait le mieux sans savoir si c’était l’utilité de St André.. les vignes de ceux qui ne vendangeaient pas étaient seules exposées </a:t>
            </a:r>
            <a:r>
              <a:rPr lang="fr-FR" sz="1200" i="1" dirty="0">
                <a:solidFill>
                  <a:prstClr val="black"/>
                </a:solidFill>
                <a:latin typeface="Comic Sans MS" panose="030F0702030302020204" pitchFamily="66" charset="0"/>
              </a:rPr>
              <a:t>à être ravagées par les bêtes sauvages et les chiens domestiques ».</a:t>
            </a:r>
            <a:r>
              <a:rPr lang="fr-FR" sz="1200" baseline="30000" dirty="0">
                <a:latin typeface="Comic Sans MS" panose="030F0702030302020204" pitchFamily="66" charset="0"/>
              </a:rPr>
              <a:t>*2</a:t>
            </a:r>
          </a:p>
          <a:p>
            <a:pPr algn="just"/>
            <a:r>
              <a:rPr lang="fr-FR" sz="1200" dirty="0">
                <a:solidFill>
                  <a:prstClr val="black"/>
                </a:solidFill>
                <a:latin typeface="Comic Sans MS" panose="030F0702030302020204" pitchFamily="66" charset="0"/>
              </a:rPr>
              <a:t>Le Conseil arrête que « </a:t>
            </a:r>
            <a:r>
              <a:rPr lang="fr-FR" sz="1200" i="1" dirty="0">
                <a:solidFill>
                  <a:prstClr val="black"/>
                </a:solidFill>
                <a:latin typeface="Comic Sans MS" panose="030F0702030302020204" pitchFamily="66" charset="0"/>
              </a:rPr>
              <a:t>tout particulier qui a des chiens et qui ne tiendra pas à l’attache</a:t>
            </a:r>
            <a:endParaRPr lang="fr-FR" sz="1200" baseline="30000" dirty="0">
              <a:latin typeface="Comic Sans MS" panose="030F0702030302020204" pitchFamily="66" charset="0"/>
            </a:endParaRPr>
          </a:p>
          <a:p>
            <a:pPr algn="just"/>
            <a:endParaRPr lang="fr-FR" sz="1200" baseline="30000" dirty="0">
              <a:latin typeface="Comic Sans MS" panose="030F0702030302020204" pitchFamily="66" charset="0"/>
            </a:endParaRPr>
          </a:p>
          <a:p>
            <a:pPr algn="just"/>
            <a:r>
              <a:rPr lang="fr-FR" sz="1200" baseline="30000" dirty="0">
                <a:latin typeface="Comic Sans MS" panose="030F0702030302020204" pitchFamily="66" charset="0"/>
              </a:rPr>
              <a:t> </a:t>
            </a:r>
            <a:r>
              <a:rPr lang="fr-FR" sz="1200" baseline="30000" dirty="0">
                <a:solidFill>
                  <a:prstClr val="black"/>
                </a:solidFill>
                <a:latin typeface="Comic Sans MS" panose="030F0702030302020204" pitchFamily="66" charset="0"/>
              </a:rPr>
              <a:t>*1 </a:t>
            </a:r>
            <a:r>
              <a:rPr lang="fr-FR" sz="1000" dirty="0">
                <a:solidFill>
                  <a:prstClr val="black"/>
                </a:solidFill>
                <a:latin typeface="Comic Sans MS" panose="030F0702030302020204" pitchFamily="66" charset="0"/>
              </a:rPr>
              <a:t>A. Molinier « stagnations et </a:t>
            </a:r>
            <a:r>
              <a:rPr lang="fr-FR" sz="1000" dirty="0" smtClean="0">
                <a:solidFill>
                  <a:prstClr val="black"/>
                </a:solidFill>
                <a:latin typeface="Comic Sans MS" panose="030F0702030302020204" pitchFamily="66" charset="0"/>
              </a:rPr>
              <a:t>croissance: le Vivarais au XVIIème et XVIIIème siècles » </a:t>
            </a:r>
            <a:endParaRPr lang="fr-FR" sz="1000" dirty="0">
              <a:solidFill>
                <a:prstClr val="black"/>
              </a:solidFill>
              <a:latin typeface="Comic Sans MS" panose="030F0702030302020204" pitchFamily="66" charset="0"/>
            </a:endParaRPr>
          </a:p>
          <a:p>
            <a:pPr algn="just"/>
            <a:r>
              <a:rPr lang="fr-FR" sz="1000" baseline="30000" dirty="0">
                <a:solidFill>
                  <a:prstClr val="black"/>
                </a:solidFill>
                <a:latin typeface="Comic Sans MS" panose="030F0702030302020204" pitchFamily="66" charset="0"/>
              </a:rPr>
              <a:t> *2  </a:t>
            </a:r>
            <a:r>
              <a:rPr lang="fr-FR" sz="1000" dirty="0">
                <a:solidFill>
                  <a:prstClr val="black"/>
                </a:solidFill>
                <a:latin typeface="Comic Sans MS" panose="030F0702030302020204" pitchFamily="66" charset="0"/>
              </a:rPr>
              <a:t>Registres municipaux 1786-1810</a:t>
            </a:r>
          </a:p>
          <a:p>
            <a:pPr algn="just"/>
            <a:r>
              <a:rPr lang="fr-FR" sz="1000" baseline="30000" dirty="0">
                <a:solidFill>
                  <a:prstClr val="black"/>
                </a:solidFill>
                <a:latin typeface="Comic Sans MS" panose="030F0702030302020204" pitchFamily="66" charset="0"/>
              </a:rPr>
              <a:t> *3  </a:t>
            </a:r>
            <a:r>
              <a:rPr lang="fr-FR" sz="1000" dirty="0">
                <a:solidFill>
                  <a:prstClr val="black"/>
                </a:solidFill>
                <a:latin typeface="Comic Sans MS" panose="030F0702030302020204" pitchFamily="66" charset="0"/>
              </a:rPr>
              <a:t>Etat sur les réparations et </a:t>
            </a:r>
            <a:r>
              <a:rPr lang="fr-FR" sz="1000" dirty="0" smtClean="0">
                <a:solidFill>
                  <a:prstClr val="black"/>
                </a:solidFill>
                <a:latin typeface="Comic Sans MS" panose="030F0702030302020204" pitchFamily="66" charset="0"/>
              </a:rPr>
              <a:t>améliorations </a:t>
            </a:r>
            <a:r>
              <a:rPr lang="fr-FR" sz="1000" dirty="0">
                <a:solidFill>
                  <a:prstClr val="black"/>
                </a:solidFill>
                <a:latin typeface="Comic Sans MS" panose="030F0702030302020204" pitchFamily="66" charset="0"/>
              </a:rPr>
              <a:t>de la maison de </a:t>
            </a:r>
            <a:r>
              <a:rPr lang="fr-FR" sz="1000" dirty="0" err="1">
                <a:solidFill>
                  <a:prstClr val="black"/>
                </a:solidFill>
                <a:latin typeface="Comic Sans MS" panose="030F0702030302020204" pitchFamily="66" charset="0"/>
              </a:rPr>
              <a:t>Pierregras</a:t>
            </a:r>
            <a:endParaRPr lang="fr-FR" sz="1000" dirty="0">
              <a:solidFill>
                <a:prstClr val="black"/>
              </a:solidFill>
              <a:latin typeface="Comic Sans MS" panose="030F0702030302020204" pitchFamily="66" charset="0"/>
            </a:endParaRPr>
          </a:p>
          <a:p>
            <a:pPr algn="just"/>
            <a:r>
              <a:rPr lang="fr-FR" sz="1000" baseline="30000" dirty="0">
                <a:solidFill>
                  <a:prstClr val="black"/>
                </a:solidFill>
                <a:latin typeface="Comic Sans MS" panose="030F0702030302020204" pitchFamily="66" charset="0"/>
              </a:rPr>
              <a:t> </a:t>
            </a:r>
            <a:r>
              <a:rPr lang="fr-FR" sz="1000" baseline="30000" dirty="0">
                <a:latin typeface="Comic Sans MS" panose="030F0702030302020204" pitchFamily="66" charset="0"/>
              </a:rPr>
              <a:t>*4 </a:t>
            </a:r>
            <a:r>
              <a:rPr lang="fr-FR" sz="1000" dirty="0">
                <a:latin typeface="Comic Sans MS" panose="030F0702030302020204" pitchFamily="66" charset="0"/>
              </a:rPr>
              <a:t>Etat des propriétés 1793-1794</a:t>
            </a:r>
          </a:p>
          <a:p>
            <a:pPr algn="just"/>
            <a:endParaRPr lang="fr-FR" sz="1000" dirty="0">
              <a:solidFill>
                <a:prstClr val="black"/>
              </a:solidFill>
              <a:latin typeface="Comic Sans MS" panose="030F0702030302020204" pitchFamily="66" charset="0"/>
            </a:endParaRPr>
          </a:p>
        </p:txBody>
      </p:sp>
      <p:sp>
        <p:nvSpPr>
          <p:cNvPr id="4" name="Espace réservé du numéro de diapositive 3">
            <a:extLst>
              <a:ext uri="{FF2B5EF4-FFF2-40B4-BE49-F238E27FC236}">
                <a16:creationId xmlns:a16="http://schemas.microsoft.com/office/drawing/2014/main" xmlns="" id="{55C81E9C-2A7A-4B99-846C-9ECC3D46A3C6}"/>
              </a:ext>
            </a:extLst>
          </p:cNvPr>
          <p:cNvSpPr>
            <a:spLocks noGrp="1"/>
          </p:cNvSpPr>
          <p:nvPr>
            <p:ph type="sldNum" sz="quarter" idx="12"/>
          </p:nvPr>
        </p:nvSpPr>
        <p:spPr>
          <a:xfrm>
            <a:off x="4929198" y="8501090"/>
            <a:ext cx="1600200" cy="486833"/>
          </a:xfrm>
        </p:spPr>
        <p:txBody>
          <a:bodyPr/>
          <a:lstStyle/>
          <a:p>
            <a:fld id="{88FF42DF-82A7-4623-8844-46488C73A759}" type="slidenum">
              <a:rPr lang="fr-FR" b="1" smtClean="0">
                <a:solidFill>
                  <a:schemeClr val="tx1">
                    <a:lumMod val="95000"/>
                    <a:lumOff val="5000"/>
                  </a:schemeClr>
                </a:solidFill>
                <a:latin typeface="Comic Sans MS" pitchFamily="66" charset="0"/>
              </a:rPr>
              <a:pPr/>
              <a:t>8</a:t>
            </a:fld>
            <a:endParaRPr lang="fr-FR" b="1" dirty="0">
              <a:solidFill>
                <a:schemeClr val="tx1">
                  <a:lumMod val="95000"/>
                  <a:lumOff val="5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 xmlns:a16="http://schemas.microsoft.com/office/drawing/2014/main" id="{F3B4544B-2E09-40F2-8851-1A17E7F67098}"/>
              </a:ext>
            </a:extLst>
          </p:cNvPr>
          <p:cNvSpPr>
            <a:spLocks noGrp="1"/>
          </p:cNvSpPr>
          <p:nvPr>
            <p:ph type="sldNum" sz="quarter" idx="12"/>
          </p:nvPr>
        </p:nvSpPr>
        <p:spPr>
          <a:xfrm>
            <a:off x="4941168" y="8657167"/>
            <a:ext cx="1600200" cy="486833"/>
          </a:xfrm>
        </p:spPr>
        <p:txBody>
          <a:bodyPr/>
          <a:lstStyle/>
          <a:p>
            <a:fld id="{88FF42DF-82A7-4623-8844-46488C73A759}" type="slidenum">
              <a:rPr lang="fr-FR" b="1" smtClean="0">
                <a:solidFill>
                  <a:schemeClr val="tx1">
                    <a:lumMod val="95000"/>
                    <a:lumOff val="5000"/>
                  </a:schemeClr>
                </a:solidFill>
                <a:latin typeface="Comic Sans MS" pitchFamily="66" charset="0"/>
              </a:rPr>
              <a:pPr/>
              <a:t>9</a:t>
            </a:fld>
            <a:endParaRPr lang="fr-FR" b="1" dirty="0">
              <a:solidFill>
                <a:schemeClr val="tx1">
                  <a:lumMod val="95000"/>
                  <a:lumOff val="5000"/>
                </a:schemeClr>
              </a:solidFill>
              <a:latin typeface="Comic Sans MS" pitchFamily="66" charset="0"/>
            </a:endParaRPr>
          </a:p>
        </p:txBody>
      </p:sp>
      <p:sp>
        <p:nvSpPr>
          <p:cNvPr id="5" name="ZoneTexte 4">
            <a:extLst>
              <a:ext uri="{FF2B5EF4-FFF2-40B4-BE49-F238E27FC236}">
                <a16:creationId xmlns="" xmlns:a16="http://schemas.microsoft.com/office/drawing/2014/main" id="{C1E9DFBE-E384-44B2-9912-3BC7179E2F1F}"/>
              </a:ext>
            </a:extLst>
          </p:cNvPr>
          <p:cNvSpPr txBox="1"/>
          <p:nvPr/>
        </p:nvSpPr>
        <p:spPr>
          <a:xfrm>
            <a:off x="161256" y="323528"/>
            <a:ext cx="6696744" cy="8586966"/>
          </a:xfrm>
          <a:prstGeom prst="rect">
            <a:avLst/>
          </a:prstGeom>
          <a:noFill/>
        </p:spPr>
        <p:txBody>
          <a:bodyPr wrap="square" rtlCol="0">
            <a:spAutoFit/>
          </a:bodyPr>
          <a:lstStyle/>
          <a:p>
            <a:pPr algn="just"/>
            <a:r>
              <a:rPr lang="fr-FR" sz="1200" i="1" dirty="0">
                <a:solidFill>
                  <a:prstClr val="black"/>
                </a:solidFill>
                <a:latin typeface="Comic Sans MS" panose="030F0702030302020204" pitchFamily="66" charset="0"/>
              </a:rPr>
              <a:t>verra la moitié de sa vendange confisquée au profit des pauvres de la commune et le surplus pour la réparation des édifices publics et à une amende </a:t>
            </a:r>
            <a:r>
              <a:rPr lang="fr-FR" sz="1200" baseline="30000" dirty="0">
                <a:latin typeface="Comic Sans MS" panose="030F0702030302020204" pitchFamily="66" charset="0"/>
              </a:rPr>
              <a:t>*1 </a:t>
            </a:r>
            <a:r>
              <a:rPr lang="fr-FR" sz="1200" i="1" dirty="0">
                <a:solidFill>
                  <a:prstClr val="black"/>
                </a:solidFill>
                <a:latin typeface="Comic Sans MS" panose="030F0702030302020204" pitchFamily="66" charset="0"/>
              </a:rPr>
              <a:t>»....</a:t>
            </a:r>
            <a:r>
              <a:rPr lang="fr-FR" sz="1200" dirty="0">
                <a:solidFill>
                  <a:prstClr val="black"/>
                </a:solidFill>
                <a:latin typeface="Comic Sans MS" panose="030F0702030302020204" pitchFamily="66" charset="0"/>
              </a:rPr>
              <a:t>il critique également </a:t>
            </a:r>
            <a:r>
              <a:rPr lang="fr-FR" sz="1200" i="1" dirty="0">
                <a:solidFill>
                  <a:prstClr val="black"/>
                </a:solidFill>
                <a:latin typeface="Comic Sans MS" panose="030F0702030302020204" pitchFamily="66" charset="0"/>
              </a:rPr>
              <a:t>« ceux qui coupaient leur vendange avant que les raisins soient mûrs » </a:t>
            </a:r>
            <a:r>
              <a:rPr lang="fr-FR" sz="1200" dirty="0">
                <a:solidFill>
                  <a:prstClr val="black"/>
                </a:solidFill>
                <a:latin typeface="Comic Sans MS" panose="030F0702030302020204" pitchFamily="66" charset="0"/>
              </a:rPr>
              <a:t>et décide la remise en place du « </a:t>
            </a:r>
            <a:r>
              <a:rPr lang="fr-FR" sz="1200" i="1" dirty="0">
                <a:solidFill>
                  <a:prstClr val="black"/>
                </a:solidFill>
                <a:latin typeface="Comic Sans MS" panose="030F0702030302020204" pitchFamily="66" charset="0"/>
              </a:rPr>
              <a:t>ban des vendanges », </a:t>
            </a:r>
            <a:r>
              <a:rPr lang="fr-FR" sz="1200" dirty="0">
                <a:solidFill>
                  <a:prstClr val="black"/>
                </a:solidFill>
                <a:latin typeface="Comic Sans MS" panose="030F0702030302020204" pitchFamily="66" charset="0"/>
              </a:rPr>
              <a:t>jour fixé pour le début des vendanges de  tous les cultivateurs. La vinification se fait à domicile dans </a:t>
            </a:r>
            <a:r>
              <a:rPr lang="fr-FR" sz="1200" dirty="0" smtClean="0">
                <a:solidFill>
                  <a:prstClr val="black"/>
                </a:solidFill>
                <a:latin typeface="Comic Sans MS" panose="030F0702030302020204" pitchFamily="66" charset="0"/>
              </a:rPr>
              <a:t>des cuves </a:t>
            </a:r>
            <a:r>
              <a:rPr lang="fr-FR" sz="1200" dirty="0">
                <a:solidFill>
                  <a:prstClr val="black"/>
                </a:solidFill>
                <a:latin typeface="Comic Sans MS" panose="030F0702030302020204" pitchFamily="66" charset="0"/>
              </a:rPr>
              <a:t>vinaires. </a:t>
            </a:r>
          </a:p>
          <a:p>
            <a:pPr lvl="0" algn="just"/>
            <a:r>
              <a:rPr lang="fr-FR" sz="1200" dirty="0">
                <a:solidFill>
                  <a:prstClr val="black"/>
                </a:solidFill>
                <a:latin typeface="Comic Sans MS" panose="030F0702030302020204" pitchFamily="66" charset="0"/>
              </a:rPr>
              <a:t>  Cependant, les </a:t>
            </a:r>
            <a:r>
              <a:rPr lang="fr-FR" sz="1200" dirty="0" smtClean="0">
                <a:solidFill>
                  <a:prstClr val="black"/>
                </a:solidFill>
                <a:latin typeface="Comic Sans MS" panose="030F0702030302020204" pitchFamily="66" charset="0"/>
              </a:rPr>
              <a:t>gros </a:t>
            </a:r>
            <a:r>
              <a:rPr lang="fr-FR" sz="1200" dirty="0">
                <a:solidFill>
                  <a:prstClr val="black"/>
                </a:solidFill>
                <a:latin typeface="Comic Sans MS" panose="030F0702030302020204" pitchFamily="66" charset="0"/>
              </a:rPr>
              <a:t>propriétaires  possèdent de grandes parcelles de vignes de plus d’un hectare et </a:t>
            </a:r>
            <a:r>
              <a:rPr lang="fr-FR" sz="1200" dirty="0" smtClean="0">
                <a:solidFill>
                  <a:prstClr val="black"/>
                </a:solidFill>
                <a:latin typeface="Comic Sans MS" panose="030F0702030302020204" pitchFamily="66" charset="0"/>
              </a:rPr>
              <a:t>souvent, </a:t>
            </a:r>
            <a:r>
              <a:rPr lang="fr-FR" sz="1200" dirty="0">
                <a:solidFill>
                  <a:prstClr val="black"/>
                </a:solidFill>
                <a:latin typeface="Comic Sans MS" panose="030F0702030302020204" pitchFamily="66" charset="0"/>
              </a:rPr>
              <a:t>en culture </a:t>
            </a:r>
            <a:r>
              <a:rPr lang="fr-FR" sz="1200" dirty="0" smtClean="0">
                <a:solidFill>
                  <a:prstClr val="black"/>
                </a:solidFill>
                <a:latin typeface="Comic Sans MS" panose="030F0702030302020204" pitchFamily="66" charset="0"/>
              </a:rPr>
              <a:t>seule </a:t>
            </a:r>
            <a:r>
              <a:rPr lang="fr-FR" sz="1200" dirty="0">
                <a:solidFill>
                  <a:prstClr val="black"/>
                </a:solidFill>
                <a:latin typeface="Comic Sans MS" panose="030F0702030302020204" pitchFamily="66" charset="0"/>
              </a:rPr>
              <a:t>qui sont d’un meilleur rapport. Jean Dumas à </a:t>
            </a:r>
            <a:r>
              <a:rPr lang="fr-FR" sz="1200" dirty="0" err="1">
                <a:solidFill>
                  <a:prstClr val="black"/>
                </a:solidFill>
                <a:latin typeface="Comic Sans MS" panose="030F0702030302020204" pitchFamily="66" charset="0"/>
              </a:rPr>
              <a:t>Chadouillet</a:t>
            </a:r>
            <a:r>
              <a:rPr lang="fr-FR" sz="1200" dirty="0">
                <a:solidFill>
                  <a:prstClr val="black"/>
                </a:solidFill>
                <a:latin typeface="Comic Sans MS" panose="030F0702030302020204" pitchFamily="66" charset="0"/>
              </a:rPr>
              <a:t>  est le plus important propriétaire de vignes (3,5 ha) avec deux parcelles de plus d’un ha dont une a une valeur estimée de plus de 8 livres, Jean </a:t>
            </a:r>
            <a:r>
              <a:rPr lang="fr-FR" sz="1200" dirty="0" err="1">
                <a:solidFill>
                  <a:prstClr val="black"/>
                </a:solidFill>
                <a:latin typeface="Comic Sans MS" panose="030F0702030302020204" pitchFamily="66" charset="0"/>
              </a:rPr>
              <a:t>Malignon</a:t>
            </a:r>
            <a:r>
              <a:rPr lang="fr-FR" sz="1200" dirty="0">
                <a:solidFill>
                  <a:prstClr val="black"/>
                </a:solidFill>
                <a:latin typeface="Comic Sans MS" panose="030F0702030302020204" pitchFamily="66" charset="0"/>
              </a:rPr>
              <a:t> toujours à </a:t>
            </a:r>
            <a:r>
              <a:rPr lang="fr-FR" sz="1200" dirty="0" err="1">
                <a:solidFill>
                  <a:prstClr val="black"/>
                </a:solidFill>
                <a:latin typeface="Comic Sans MS" panose="030F0702030302020204" pitchFamily="66" charset="0"/>
              </a:rPr>
              <a:t>Chadouillet</a:t>
            </a:r>
            <a:r>
              <a:rPr lang="fr-FR" sz="1200" dirty="0">
                <a:solidFill>
                  <a:prstClr val="black"/>
                </a:solidFill>
                <a:latin typeface="Comic Sans MS" panose="030F0702030302020204" pitchFamily="66" charset="0"/>
              </a:rPr>
              <a:t>,  dispose de 2,5 ha, une seule parcelle de vigne de 1,4 ha est donnée pour plus de 14 livres; c’est également la valeur attribuée à une vigne de 0,8 ha de Charles Marc Roussel de Lacroix. Jean Gros, cultivateur aisé, met en culture de nouvelles vignes. Cette production semble surtout </a:t>
            </a:r>
            <a:r>
              <a:rPr lang="fr-FR" sz="1200" dirty="0" smtClean="0">
                <a:solidFill>
                  <a:prstClr val="black"/>
                </a:solidFill>
                <a:latin typeface="Comic Sans MS" panose="030F0702030302020204" pitchFamily="66" charset="0"/>
              </a:rPr>
              <a:t>servir à la consommation du foyer ou être </a:t>
            </a:r>
            <a:r>
              <a:rPr lang="fr-FR" sz="1200" dirty="0">
                <a:solidFill>
                  <a:prstClr val="black"/>
                </a:solidFill>
                <a:latin typeface="Comic Sans MS" panose="030F0702030302020204" pitchFamily="66" charset="0"/>
              </a:rPr>
              <a:t>vendue localement alimentant les cabarets et auberges de St André et de villes voisines, soit est peut être expédiée par les chemins muletiers vers les hautes terres du Massif central. Une culture de la vigne plus spécialisée et plus productive se met en place aux côtés des vignes traditionnelles, moins travaillées et peu </a:t>
            </a:r>
            <a:r>
              <a:rPr lang="fr-FR" sz="1200" dirty="0" smtClean="0">
                <a:solidFill>
                  <a:prstClr val="black"/>
                </a:solidFill>
                <a:latin typeface="Comic Sans MS" panose="030F0702030302020204" pitchFamily="66" charset="0"/>
              </a:rPr>
              <a:t>rentables. </a:t>
            </a: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tabLst>
                <a:tab pos="5743575" algn="l"/>
              </a:tabLst>
            </a:pPr>
            <a:endParaRPr lang="fr-FR" sz="1200" dirty="0" smtClean="0">
              <a:solidFill>
                <a:prstClr val="black"/>
              </a:solidFill>
              <a:latin typeface="Comic Sans MS" panose="030F0702030302020204" pitchFamily="66" charset="0"/>
            </a:endParaRPr>
          </a:p>
          <a:p>
            <a:pPr lvl="0" algn="just">
              <a:tabLst>
                <a:tab pos="5743575" algn="l"/>
              </a:tabLst>
            </a:pPr>
            <a:endParaRPr lang="fr-FR" sz="1200" dirty="0" smtClean="0">
              <a:solidFill>
                <a:prstClr val="black"/>
              </a:solidFill>
              <a:latin typeface="Comic Sans MS" panose="030F0702030302020204" pitchFamily="66" charset="0"/>
            </a:endParaRPr>
          </a:p>
          <a:p>
            <a:pPr lvl="0" algn="just">
              <a:tabLst>
                <a:tab pos="5743575" algn="l"/>
              </a:tabLst>
            </a:pPr>
            <a:endParaRPr lang="fr-FR" sz="1200" dirty="0" smtClean="0">
              <a:solidFill>
                <a:prstClr val="black"/>
              </a:solidFill>
              <a:latin typeface="Comic Sans MS" panose="030F0702030302020204" pitchFamily="66" charset="0"/>
            </a:endParaRPr>
          </a:p>
          <a:p>
            <a:pPr lvl="0" algn="just">
              <a:tabLst>
                <a:tab pos="5743575" algn="l"/>
              </a:tabLst>
            </a:pPr>
            <a:endParaRPr lang="fr-FR" sz="1200" dirty="0" smtClean="0">
              <a:solidFill>
                <a:prstClr val="black"/>
              </a:solidFill>
              <a:latin typeface="Comic Sans MS" panose="030F0702030302020204" pitchFamily="66" charset="0"/>
            </a:endParaRPr>
          </a:p>
          <a:p>
            <a:pPr lvl="0" algn="just"/>
            <a:endParaRPr lang="fr-FR" sz="1200" dirty="0" smtClean="0">
              <a:solidFill>
                <a:prstClr val="black"/>
              </a:solidFill>
              <a:latin typeface="Comic Sans MS" panose="030F0702030302020204" pitchFamily="66" charset="0"/>
            </a:endParaRPr>
          </a:p>
          <a:p>
            <a:pPr lvl="0" algn="just"/>
            <a:r>
              <a:rPr lang="fr-FR" sz="1200" dirty="0" smtClean="0">
                <a:solidFill>
                  <a:prstClr val="black"/>
                </a:solidFill>
                <a:latin typeface="Comic Sans MS" panose="030F0702030302020204" pitchFamily="66" charset="0"/>
              </a:rPr>
              <a:t> Les </a:t>
            </a:r>
            <a:r>
              <a:rPr lang="fr-FR" sz="1200" dirty="0">
                <a:solidFill>
                  <a:prstClr val="black"/>
                </a:solidFill>
                <a:latin typeface="Comic Sans MS" panose="030F0702030302020204" pitchFamily="66" charset="0"/>
              </a:rPr>
              <a:t>autres cultures nourricières signalées dans l’état des propriétés de 1793 sont peu nombreuses : seulement deux vergers ( </a:t>
            </a:r>
            <a:r>
              <a:rPr lang="fr-FR" sz="1200" dirty="0" err="1">
                <a:solidFill>
                  <a:prstClr val="black"/>
                </a:solidFill>
                <a:latin typeface="Comic Sans MS" panose="030F0702030302020204" pitchFamily="66" charset="0"/>
              </a:rPr>
              <a:t>Graffand</a:t>
            </a:r>
            <a:r>
              <a:rPr lang="fr-FR" sz="1200" dirty="0">
                <a:solidFill>
                  <a:prstClr val="black"/>
                </a:solidFill>
                <a:latin typeface="Comic Sans MS" panose="030F0702030302020204" pitchFamily="66" charset="0"/>
              </a:rPr>
              <a:t> et Pagès de St André) : des pommes de terres, anciennement connues pour l’alimentation humaine en Vivarais (  voir Olivier de Serre « la </a:t>
            </a:r>
            <a:r>
              <a:rPr lang="fr-FR" sz="1200" dirty="0" err="1">
                <a:solidFill>
                  <a:prstClr val="black"/>
                </a:solidFill>
                <a:latin typeface="Comic Sans MS" panose="030F0702030302020204" pitchFamily="66" charset="0"/>
              </a:rPr>
              <a:t>truffole</a:t>
            </a:r>
            <a:r>
              <a:rPr lang="fr-FR" sz="1200" dirty="0">
                <a:solidFill>
                  <a:prstClr val="black"/>
                </a:solidFill>
                <a:latin typeface="Comic Sans MS" panose="030F0702030302020204" pitchFamily="66" charset="0"/>
              </a:rPr>
              <a:t>»), et dont l’importance à St André est notée dans les délibérations municipales. Seulement un propriétaire sur deux possède un </a:t>
            </a:r>
            <a:r>
              <a:rPr lang="fr-FR" sz="1200" b="1" dirty="0">
                <a:solidFill>
                  <a:prstClr val="black"/>
                </a:solidFill>
                <a:latin typeface="Comic Sans MS" panose="030F0702030302020204" pitchFamily="66" charset="0"/>
              </a:rPr>
              <a:t>jardin potager </a:t>
            </a:r>
            <a:r>
              <a:rPr lang="fr-FR" sz="1200" dirty="0">
                <a:solidFill>
                  <a:prstClr val="black"/>
                </a:solidFill>
                <a:latin typeface="Comic Sans MS" panose="030F0702030302020204" pitchFamily="66" charset="0"/>
              </a:rPr>
              <a:t>parfois de très petite taille: Louis Dumas de Chazelles ainsi que Jean Lavie son gendre ne possèdent chacun que 20 m²; les plus beaux potagers (que l’on voit encore aujourd’hui), enclos de murs,  sont installés en bordure de </a:t>
            </a:r>
            <a:r>
              <a:rPr lang="fr-FR" sz="1200" dirty="0" err="1" smtClean="0">
                <a:solidFill>
                  <a:prstClr val="black"/>
                </a:solidFill>
                <a:latin typeface="Comic Sans MS" panose="030F0702030302020204" pitchFamily="66" charset="0"/>
              </a:rPr>
              <a:t>Claysse</a:t>
            </a:r>
            <a:r>
              <a:rPr lang="fr-FR" sz="1200" dirty="0" smtClean="0">
                <a:solidFill>
                  <a:prstClr val="black"/>
                </a:solidFill>
                <a:latin typeface="Comic Sans MS" panose="030F0702030302020204" pitchFamily="66" charset="0"/>
              </a:rPr>
              <a:t>, </a:t>
            </a:r>
            <a:r>
              <a:rPr lang="fr-FR" sz="1200" dirty="0">
                <a:solidFill>
                  <a:prstClr val="black"/>
                </a:solidFill>
                <a:latin typeface="Comic Sans MS" panose="030F0702030302020204" pitchFamily="66" charset="0"/>
              </a:rPr>
              <a:t>à </a:t>
            </a:r>
            <a:r>
              <a:rPr lang="fr-FR" sz="1200" dirty="0" err="1">
                <a:solidFill>
                  <a:prstClr val="black"/>
                </a:solidFill>
                <a:latin typeface="Comic Sans MS" panose="030F0702030302020204" pitchFamily="66" charset="0"/>
              </a:rPr>
              <a:t>Chadouillet</a:t>
            </a:r>
            <a:r>
              <a:rPr lang="fr-FR" sz="1200" dirty="0">
                <a:solidFill>
                  <a:prstClr val="black"/>
                </a:solidFill>
                <a:latin typeface="Comic Sans MS" panose="030F0702030302020204" pitchFamily="66" charset="0"/>
              </a:rPr>
              <a:t> et St André</a:t>
            </a:r>
            <a:r>
              <a:rPr lang="fr-FR" sz="1200" dirty="0" smtClean="0">
                <a:solidFill>
                  <a:prstClr val="black"/>
                </a:solidFill>
                <a:latin typeface="Comic Sans MS" panose="030F0702030302020204" pitchFamily="66" charset="0"/>
              </a:rPr>
              <a:t>.</a:t>
            </a:r>
            <a:endParaRPr lang="fr-FR" sz="1200" dirty="0">
              <a:solidFill>
                <a:prstClr val="black"/>
              </a:solidFill>
              <a:latin typeface="Comic Sans MS" panose="030F0702030302020204" pitchFamily="66" charset="0"/>
            </a:endParaRPr>
          </a:p>
          <a:p>
            <a:pPr lvl="0" algn="just"/>
            <a:r>
              <a:rPr lang="fr-FR" sz="1200" dirty="0">
                <a:solidFill>
                  <a:prstClr val="black"/>
                </a:solidFill>
                <a:latin typeface="Comic Sans MS" panose="030F0702030302020204" pitchFamily="66" charset="0"/>
              </a:rPr>
              <a:t>La </a:t>
            </a:r>
            <a:r>
              <a:rPr lang="fr-FR" sz="1200" dirty="0" smtClean="0">
                <a:solidFill>
                  <a:prstClr val="black"/>
                </a:solidFill>
                <a:latin typeface="Comic Sans MS" panose="030F0702030302020204" pitchFamily="66" charset="0"/>
              </a:rPr>
              <a:t>chasse et probablement la cueillette, tiennent </a:t>
            </a:r>
            <a:r>
              <a:rPr lang="fr-FR" sz="1200" dirty="0">
                <a:solidFill>
                  <a:prstClr val="black"/>
                </a:solidFill>
                <a:latin typeface="Comic Sans MS" panose="030F0702030302020204" pitchFamily="66" charset="0"/>
              </a:rPr>
              <a:t>aussi une place importante dans l’approvisionnement domestique : un recensement des « armes » en circulation dans la paroisse  en 1794 attribue des fusils de chasse à un grand nombre de foyers. En 1783, Martin Chevalier surprend sa femme en flagrant délit d’adultère alors qu’il « chassait les petits oiseaux </a:t>
            </a:r>
            <a:r>
              <a:rPr lang="fr-FR" sz="1200" dirty="0" smtClean="0">
                <a:solidFill>
                  <a:prstClr val="black"/>
                </a:solidFill>
                <a:latin typeface="Comic Sans MS" panose="030F0702030302020204" pitchFamily="66" charset="0"/>
              </a:rPr>
              <a:t>»..( lettre de </a:t>
            </a:r>
            <a:r>
              <a:rPr lang="fr-FR" sz="1200" dirty="0" err="1" smtClean="0">
                <a:solidFill>
                  <a:prstClr val="black"/>
                </a:solidFill>
                <a:latin typeface="Comic Sans MS" panose="030F0702030302020204" pitchFamily="66" charset="0"/>
              </a:rPr>
              <a:t>Champetier</a:t>
            </a:r>
            <a:r>
              <a:rPr lang="fr-FR" sz="1200" dirty="0" smtClean="0">
                <a:solidFill>
                  <a:prstClr val="black"/>
                </a:solidFill>
                <a:latin typeface="Comic Sans MS" panose="030F0702030302020204" pitchFamily="66" charset="0"/>
              </a:rPr>
              <a:t> 1783)</a:t>
            </a:r>
            <a:endParaRPr lang="fr-FR" sz="1200" baseline="30000" dirty="0">
              <a:solidFill>
                <a:prstClr val="black"/>
              </a:solidFill>
              <a:latin typeface="Comic Sans MS" panose="030F0702030302020204" pitchFamily="66" charset="0"/>
            </a:endParaRPr>
          </a:p>
          <a:p>
            <a:pPr lvl="0" algn="just"/>
            <a:endParaRPr lang="fr-FR" sz="1200" dirty="0">
              <a:solidFill>
                <a:prstClr val="black"/>
              </a:solidFill>
              <a:latin typeface="Comic Sans MS" panose="030F0702030302020204" pitchFamily="66" charset="0"/>
            </a:endParaRPr>
          </a:p>
          <a:p>
            <a:pPr algn="just"/>
            <a:r>
              <a:rPr lang="fr-FR" sz="1200" b="1" dirty="0">
                <a:solidFill>
                  <a:prstClr val="black"/>
                </a:solidFill>
                <a:latin typeface="Comic Sans MS" panose="030F0702030302020204" pitchFamily="66" charset="0"/>
              </a:rPr>
              <a:t>   </a:t>
            </a:r>
            <a:r>
              <a:rPr lang="fr-FR" sz="1200" b="1" dirty="0" smtClean="0">
                <a:solidFill>
                  <a:prstClr val="black"/>
                </a:solidFill>
                <a:latin typeface="Comic Sans MS" panose="030F0702030302020204" pitchFamily="66" charset="0"/>
              </a:rPr>
              <a:t>3) </a:t>
            </a:r>
            <a:r>
              <a:rPr lang="fr-FR" sz="1200" b="1" dirty="0">
                <a:solidFill>
                  <a:prstClr val="black"/>
                </a:solidFill>
                <a:latin typeface="Comic Sans MS" panose="030F0702030302020204" pitchFamily="66" charset="0"/>
              </a:rPr>
              <a:t>L’élevage joue une </a:t>
            </a:r>
            <a:r>
              <a:rPr lang="fr-FR" sz="1200" b="1" dirty="0" smtClean="0">
                <a:solidFill>
                  <a:prstClr val="black"/>
                </a:solidFill>
                <a:latin typeface="Comic Sans MS" panose="030F0702030302020204" pitchFamily="66" charset="0"/>
              </a:rPr>
              <a:t>rôle important</a:t>
            </a:r>
            <a:endParaRPr lang="fr-FR" sz="1200" b="1" dirty="0">
              <a:solidFill>
                <a:prstClr val="black"/>
              </a:solidFill>
              <a:latin typeface="Comic Sans MS" panose="030F0702030302020204" pitchFamily="66" charset="0"/>
            </a:endParaRPr>
          </a:p>
          <a:p>
            <a:pPr algn="just"/>
            <a:r>
              <a:rPr lang="fr-FR" sz="1200" dirty="0">
                <a:solidFill>
                  <a:prstClr val="black"/>
                </a:solidFill>
                <a:latin typeface="Comic Sans MS" panose="030F0702030302020204" pitchFamily="66" charset="0"/>
              </a:rPr>
              <a:t>dans l’activité agricole comme force de travail et aussi comme pourvoyeur </a:t>
            </a:r>
            <a:r>
              <a:rPr lang="fr-FR" sz="1200" dirty="0" smtClean="0">
                <a:solidFill>
                  <a:prstClr val="black"/>
                </a:solidFill>
                <a:latin typeface="Comic Sans MS" panose="030F0702030302020204" pitchFamily="66" charset="0"/>
              </a:rPr>
              <a:t>d’engrais: les déjections </a:t>
            </a:r>
            <a:r>
              <a:rPr lang="fr-FR" sz="1200" dirty="0">
                <a:solidFill>
                  <a:prstClr val="black"/>
                </a:solidFill>
                <a:latin typeface="Comic Sans MS" panose="030F0702030302020204" pitchFamily="66" charset="0"/>
              </a:rPr>
              <a:t>des pigeons sont l’objet de ventes </a:t>
            </a:r>
            <a:r>
              <a:rPr lang="fr-FR" sz="1200" dirty="0" smtClean="0">
                <a:solidFill>
                  <a:prstClr val="black"/>
                </a:solidFill>
                <a:latin typeface="Comic Sans MS" panose="030F0702030302020204" pitchFamily="66" charset="0"/>
              </a:rPr>
              <a:t>lucratives (voir p. suivante pigeonnier </a:t>
            </a:r>
            <a:r>
              <a:rPr lang="fr-FR" sz="1200" dirty="0" err="1" smtClean="0">
                <a:solidFill>
                  <a:prstClr val="black"/>
                </a:solidFill>
                <a:latin typeface="Comic Sans MS" panose="030F0702030302020204" pitchFamily="66" charset="0"/>
              </a:rPr>
              <a:t>Clairac</a:t>
            </a:r>
            <a:r>
              <a:rPr lang="fr-FR" sz="1200" dirty="0" smtClean="0">
                <a:solidFill>
                  <a:prstClr val="black"/>
                </a:solidFill>
                <a:latin typeface="Comic Sans MS" panose="030F0702030302020204" pitchFamily="66" charset="0"/>
              </a:rPr>
              <a:t>).</a:t>
            </a:r>
            <a:endParaRPr lang="fr-FR" sz="1200" dirty="0">
              <a:solidFill>
                <a:prstClr val="black"/>
              </a:solidFill>
              <a:latin typeface="Comic Sans MS" panose="030F0702030302020204" pitchFamily="66" charset="0"/>
            </a:endParaRPr>
          </a:p>
        </p:txBody>
      </p:sp>
      <p:pic>
        <p:nvPicPr>
          <p:cNvPr id="6" name="Picture 4" descr="https://www.saint-andre-de-cruzieres.fr/local/cache-vignettes/L250xH141/dolmen-p1060739-2-b5a0d.jpg"/>
          <p:cNvPicPr>
            <a:picLocks noChangeAspect="1" noChangeArrowheads="1"/>
          </p:cNvPicPr>
          <p:nvPr/>
        </p:nvPicPr>
        <p:blipFill>
          <a:blip r:embed="rId2" cstate="print"/>
          <a:srcRect/>
          <a:stretch>
            <a:fillRect/>
          </a:stretch>
        </p:blipFill>
        <p:spPr bwMode="auto">
          <a:xfrm>
            <a:off x="3417573" y="3500430"/>
            <a:ext cx="3440427" cy="2000264"/>
          </a:xfrm>
          <a:prstGeom prst="rect">
            <a:avLst/>
          </a:prstGeom>
          <a:noFill/>
        </p:spPr>
      </p:pic>
      <p:sp>
        <p:nvSpPr>
          <p:cNvPr id="7" name="ZoneTexte 6"/>
          <p:cNvSpPr txBox="1"/>
          <p:nvPr/>
        </p:nvSpPr>
        <p:spPr>
          <a:xfrm>
            <a:off x="214290" y="3428992"/>
            <a:ext cx="3214710" cy="2123658"/>
          </a:xfrm>
          <a:prstGeom prst="rect">
            <a:avLst/>
          </a:prstGeom>
          <a:noFill/>
        </p:spPr>
        <p:txBody>
          <a:bodyPr wrap="square" rtlCol="0">
            <a:spAutoFit/>
          </a:bodyPr>
          <a:lstStyle/>
          <a:p>
            <a:pPr lvl="0" algn="just"/>
            <a:r>
              <a:rPr lang="fr-FR" sz="1200" dirty="0" smtClean="0">
                <a:solidFill>
                  <a:prstClr val="black"/>
                </a:solidFill>
                <a:latin typeface="Comic Sans MS" panose="030F0702030302020204" pitchFamily="66" charset="0"/>
              </a:rPr>
              <a:t> Parfois associée à la vigne , quelques </a:t>
            </a:r>
            <a:r>
              <a:rPr lang="fr-FR" sz="1200" b="1" dirty="0" smtClean="0">
                <a:solidFill>
                  <a:prstClr val="black"/>
                </a:solidFill>
                <a:latin typeface="Comic Sans MS" panose="030F0702030302020204" pitchFamily="66" charset="0"/>
              </a:rPr>
              <a:t>olivettes </a:t>
            </a:r>
            <a:r>
              <a:rPr lang="fr-FR" sz="1200" dirty="0" smtClean="0">
                <a:solidFill>
                  <a:prstClr val="black"/>
                </a:solidFill>
                <a:latin typeface="Comic Sans MS" panose="030F0702030302020204" pitchFamily="66" charset="0"/>
              </a:rPr>
              <a:t>(5 ha répertoriés sur la paroisse) sont établies sur les hauteurs de la vallée, à Lacroix et </a:t>
            </a:r>
            <a:r>
              <a:rPr lang="fr-FR" sz="1200" dirty="0" err="1" smtClean="0">
                <a:solidFill>
                  <a:prstClr val="black"/>
                </a:solidFill>
                <a:latin typeface="Comic Sans MS" panose="030F0702030302020204" pitchFamily="66" charset="0"/>
              </a:rPr>
              <a:t>Clairac</a:t>
            </a:r>
            <a:r>
              <a:rPr lang="fr-FR" sz="1200" dirty="0" smtClean="0">
                <a:solidFill>
                  <a:prstClr val="black"/>
                </a:solidFill>
                <a:latin typeface="Comic Sans MS" panose="030F0702030302020204" pitchFamily="66" charset="0"/>
              </a:rPr>
              <a:t>,</a:t>
            </a:r>
            <a:r>
              <a:rPr lang="fr-FR" sz="1200" dirty="0" smtClean="0">
                <a:solidFill>
                  <a:srgbClr val="FF0000"/>
                </a:solidFill>
                <a:latin typeface="Comic Sans MS" panose="030F0702030302020204" pitchFamily="66" charset="0"/>
              </a:rPr>
              <a:t> </a:t>
            </a:r>
            <a:r>
              <a:rPr lang="fr-FR" sz="1200" dirty="0" smtClean="0">
                <a:solidFill>
                  <a:prstClr val="black"/>
                </a:solidFill>
                <a:latin typeface="Comic Sans MS" panose="030F0702030302020204" pitchFamily="66" charset="0"/>
              </a:rPr>
              <a:t>à </a:t>
            </a:r>
            <a:r>
              <a:rPr lang="fr-FR" sz="1200" dirty="0" err="1" smtClean="0">
                <a:solidFill>
                  <a:prstClr val="black"/>
                </a:solidFill>
                <a:latin typeface="Comic Sans MS" panose="030F0702030302020204" pitchFamily="66" charset="0"/>
              </a:rPr>
              <a:t>Pierregras</a:t>
            </a:r>
            <a:r>
              <a:rPr lang="fr-FR" sz="1200" dirty="0" smtClean="0">
                <a:solidFill>
                  <a:prstClr val="black"/>
                </a:solidFill>
                <a:latin typeface="Comic Sans MS" panose="030F0702030302020204" pitchFamily="66" charset="0"/>
              </a:rPr>
              <a:t> et sur le </a:t>
            </a:r>
            <a:r>
              <a:rPr lang="fr-FR" sz="1200" dirty="0" err="1" smtClean="0">
                <a:solidFill>
                  <a:prstClr val="black"/>
                </a:solidFill>
                <a:latin typeface="Comic Sans MS" panose="030F0702030302020204" pitchFamily="66" charset="0"/>
              </a:rPr>
              <a:t>devès</a:t>
            </a:r>
            <a:r>
              <a:rPr lang="fr-FR" sz="1200" dirty="0" smtClean="0">
                <a:solidFill>
                  <a:prstClr val="black"/>
                </a:solidFill>
                <a:latin typeface="Comic Sans MS" panose="030F0702030302020204" pitchFamily="66" charset="0"/>
              </a:rPr>
              <a:t> de St André; leur superficie est limitée car elles sont généralement permises aux propriétaires qui ont assez de terres pour pouvoir diversifier leurs cultures (autres que les céréales primordiales); de plus l’hiver 1788-1789 a gelé la plupart des oliviers.</a:t>
            </a:r>
            <a:endParaRPr lang="fr-FR" sz="1200" dirty="0"/>
          </a:p>
        </p:txBody>
      </p:sp>
      <p:sp>
        <p:nvSpPr>
          <p:cNvPr id="8" name="Rectangle 7"/>
          <p:cNvSpPr/>
          <p:nvPr/>
        </p:nvSpPr>
        <p:spPr>
          <a:xfrm>
            <a:off x="188640" y="8676456"/>
            <a:ext cx="2387192" cy="276999"/>
          </a:xfrm>
          <a:prstGeom prst="rect">
            <a:avLst/>
          </a:prstGeom>
        </p:spPr>
        <p:txBody>
          <a:bodyPr wrap="none">
            <a:spAutoFit/>
          </a:bodyPr>
          <a:lstStyle/>
          <a:p>
            <a:r>
              <a:rPr lang="fr-FR" baseline="30000" dirty="0" smtClean="0">
                <a:latin typeface="Comic Sans MS" panose="030F0702030302020204" pitchFamily="66" charset="0"/>
              </a:rPr>
              <a:t>*</a:t>
            </a:r>
            <a:r>
              <a:rPr lang="fr-FR" sz="1200" baseline="30000" dirty="0" smtClean="0">
                <a:latin typeface="Comic Sans MS" panose="030F0702030302020204" pitchFamily="66" charset="0"/>
              </a:rPr>
              <a:t>1   </a:t>
            </a:r>
            <a:r>
              <a:rPr lang="fr-FR" sz="1100" dirty="0" smtClean="0">
                <a:latin typeface="Comic Sans MS" panose="030F0702030302020204" pitchFamily="66" charset="0"/>
              </a:rPr>
              <a:t>délibérations conseil municipal</a:t>
            </a:r>
            <a:endParaRPr lang="fr-FR" sz="1100" dirty="0"/>
          </a:p>
        </p:txBody>
      </p:sp>
    </p:spTree>
    <p:extLst>
      <p:ext uri="{BB962C8B-B14F-4D97-AF65-F5344CB8AC3E}">
        <p14:creationId xmlns:p14="http://schemas.microsoft.com/office/powerpoint/2010/main" val="247938603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11879</TotalTime>
  <Words>5648</Words>
  <Application>Microsoft Office PowerPoint</Application>
  <PresentationFormat>Affichage à l'écran (4:3)</PresentationFormat>
  <Paragraphs>1386</Paragraphs>
  <Slides>43</Slides>
  <Notes>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43</vt:i4>
      </vt:variant>
    </vt:vector>
  </HeadingPairs>
  <TitlesOfParts>
    <vt:vector size="47" baseType="lpstr">
      <vt:lpstr>Arial</vt:lpstr>
      <vt:lpstr>Calibri</vt:lpstr>
      <vt:lpstr>Comic Sans 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Messager</dc:creator>
  <cp:lastModifiedBy>Mairie01</cp:lastModifiedBy>
  <cp:revision>768</cp:revision>
  <dcterms:created xsi:type="dcterms:W3CDTF">2018-03-20T17:40:18Z</dcterms:created>
  <dcterms:modified xsi:type="dcterms:W3CDTF">2019-12-30T10:33:23Z</dcterms:modified>
</cp:coreProperties>
</file>