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79" r:id="rId2"/>
    <p:sldId id="256" r:id="rId3"/>
    <p:sldId id="278" r:id="rId4"/>
    <p:sldId id="273" r:id="rId5"/>
    <p:sldId id="276" r:id="rId6"/>
    <p:sldId id="285" r:id="rId7"/>
    <p:sldId id="258" r:id="rId8"/>
    <p:sldId id="281" r:id="rId9"/>
    <p:sldId id="259" r:id="rId10"/>
    <p:sldId id="274" r:id="rId11"/>
    <p:sldId id="261" r:id="rId12"/>
    <p:sldId id="275" r:id="rId13"/>
    <p:sldId id="266" r:id="rId14"/>
    <p:sldId id="264" r:id="rId15"/>
    <p:sldId id="271" r:id="rId16"/>
    <p:sldId id="284" r:id="rId17"/>
    <p:sldId id="283" r:id="rId18"/>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993300"/>
    <a:srgbClr val="336600"/>
    <a:srgbClr val="682300"/>
    <a:srgbClr val="236325"/>
    <a:srgbClr val="800000"/>
    <a:srgbClr val="00FF00"/>
    <a:srgbClr val="2B79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54" autoAdjust="0"/>
    <p:restoredTop sz="96374" autoAdjust="0"/>
  </p:normalViewPr>
  <p:slideViewPr>
    <p:cSldViewPr snapToGrid="0" showGuides="1">
      <p:cViewPr>
        <p:scale>
          <a:sx n="100" d="100"/>
          <a:sy n="100" d="100"/>
        </p:scale>
        <p:origin x="-2844" y="66"/>
      </p:cViewPr>
      <p:guideLst>
        <p:guide orient="horz" pos="2880"/>
        <p:guide pos="216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5A1D7-C9CF-4FF5-873D-F0E21129A80C}" type="datetimeFigureOut">
              <a:rPr lang="fr-FR" smtClean="0"/>
              <a:pPr/>
              <a:t>18/09/2019</a:t>
            </a:fld>
            <a:endParaRPr lang="fr-FR"/>
          </a:p>
        </p:txBody>
      </p:sp>
      <p:sp>
        <p:nvSpPr>
          <p:cNvPr id="4" name="Espace réservé de l'image des diapositives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4576BC-D49E-441B-AB9A-46D70C323B33}" type="slidenum">
              <a:rPr lang="fr-FR" smtClean="0"/>
              <a:pPr/>
              <a:t>‹N°›</a:t>
            </a:fld>
            <a:endParaRPr lang="fr-FR"/>
          </a:p>
        </p:txBody>
      </p:sp>
    </p:spTree>
    <p:extLst>
      <p:ext uri="{BB962C8B-B14F-4D97-AF65-F5344CB8AC3E}">
        <p14:creationId xmlns:p14="http://schemas.microsoft.com/office/powerpoint/2010/main" xmlns="" val="42198642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
            </a:r>
          </a:p>
        </p:txBody>
      </p:sp>
      <p:sp>
        <p:nvSpPr>
          <p:cNvPr id="4" name="Espace réservé du numéro de diapositive 3"/>
          <p:cNvSpPr>
            <a:spLocks noGrp="1"/>
          </p:cNvSpPr>
          <p:nvPr>
            <p:ph type="sldNum" sz="quarter" idx="10"/>
          </p:nvPr>
        </p:nvSpPr>
        <p:spPr/>
        <p:txBody>
          <a:bodyPr/>
          <a:lstStyle/>
          <a:p>
            <a:fld id="{F14576BC-D49E-441B-AB9A-46D70C323B33}" type="slidenum">
              <a:rPr lang="fr-FR" smtClean="0"/>
              <a:pPr/>
              <a:t>7</a:t>
            </a:fld>
            <a:endParaRPr lang="fr-FR"/>
          </a:p>
        </p:txBody>
      </p:sp>
    </p:spTree>
    <p:extLst>
      <p:ext uri="{BB962C8B-B14F-4D97-AF65-F5344CB8AC3E}">
        <p14:creationId xmlns:p14="http://schemas.microsoft.com/office/powerpoint/2010/main" xmlns="" val="1926676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14576BC-D49E-441B-AB9A-46D70C323B33}" type="slidenum">
              <a:rPr lang="fr-FR" smtClean="0"/>
              <a:pPr/>
              <a:t>9</a:t>
            </a:fld>
            <a:endParaRPr lang="fr-FR"/>
          </a:p>
        </p:txBody>
      </p:sp>
    </p:spTree>
    <p:extLst>
      <p:ext uri="{BB962C8B-B14F-4D97-AF65-F5344CB8AC3E}">
        <p14:creationId xmlns:p14="http://schemas.microsoft.com/office/powerpoint/2010/main" xmlns="" val="3667273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fld id="{F14576BC-D49E-441B-AB9A-46D70C323B33}" type="slidenum">
              <a:rPr lang="fr-FR" smtClean="0"/>
              <a:pPr/>
              <a:t>15</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6EAA730-CE16-4324-8880-BAACBE5D9AC3}" type="datetime1">
              <a:rPr lang="fr-FR" smtClean="0"/>
              <a:pPr/>
              <a:t>18/09/2019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1145167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516BBDE3-1A94-48B9-979B-1DA969495FF6}" type="datetime1">
              <a:rPr lang="fr-FR" smtClean="0"/>
              <a:pPr/>
              <a:t>18/09/2019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1340194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B43A5C5-F811-477A-AA16-69C4C2C30792}" type="datetime1">
              <a:rPr lang="fr-FR" smtClean="0"/>
              <a:pPr/>
              <a:t>18/09/2019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18069440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D070B41-BE73-46DF-BC78-5F5943628DF4}" type="datetime1">
              <a:rPr lang="fr-FR" smtClean="0"/>
              <a:pPr/>
              <a:t>18/09/2019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1156426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B9A36AA4-C5C1-4ED8-975E-484CB105E3BB}" type="datetime1">
              <a:rPr lang="fr-FR" smtClean="0"/>
              <a:pPr/>
              <a:t>18/09/2019</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307100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E3E356F-0097-4A5B-A7D1-84AEDA4F5D41}" type="datetime1">
              <a:rPr lang="fr-FR" smtClean="0"/>
              <a:pPr/>
              <a:t>18/09/2019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2073187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472381" y="3340100"/>
            <a:ext cx="2901255"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3471863" y="3340100"/>
            <a:ext cx="2915543" cy="4912784"/>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F234BDCE-8387-4F0C-8B89-4306FF96FF26}" type="datetime1">
              <a:rPr lang="fr-FR" smtClean="0"/>
              <a:pPr/>
              <a:t>18/09/2019</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2950976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63839BDF-468D-4E4C-AC73-C2CDE881ADD1}" type="datetime1">
              <a:rPr lang="fr-FR" smtClean="0"/>
              <a:pPr/>
              <a:t>18/09/2019</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3763094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96CE38-C3DF-4FF3-9715-A751BEC0BCD5}" type="datetime1">
              <a:rPr lang="fr-FR" smtClean="0"/>
              <a:pPr/>
              <a:t>18/09/2019</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2320054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B23D0898-DAD2-43BF-B5B8-6614075C0235}" type="datetime1">
              <a:rPr lang="fr-FR" smtClean="0"/>
              <a:pPr/>
              <a:t>18/09/2019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17396027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p:txBody>
          <a:bodyPr/>
          <a:lstStyle/>
          <a:p>
            <a:fld id="{9F53CB25-4239-413A-B030-8CD77763D97D}" type="datetime1">
              <a:rPr lang="fr-FR" smtClean="0"/>
              <a:pPr/>
              <a:t>18/09/2019</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13016506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B4D58C81-02AB-409B-87A2-6F2F24FD6B95}" type="datetime1">
              <a:rPr lang="fr-FR" smtClean="0"/>
              <a:pPr/>
              <a:t>18/09/2019</a:t>
            </a:fld>
            <a:endParaRPr lang="fr-FR"/>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630E0FCE-2FF7-4C1A-9FFB-C7B632A12713}" type="slidenum">
              <a:rPr lang="fr-FR" smtClean="0"/>
              <a:pPr/>
              <a:t>‹N°›</a:t>
            </a:fld>
            <a:endParaRPr lang="fr-FR"/>
          </a:p>
        </p:txBody>
      </p:sp>
    </p:spTree>
    <p:extLst>
      <p:ext uri="{BB962C8B-B14F-4D97-AF65-F5344CB8AC3E}">
        <p14:creationId xmlns:p14="http://schemas.microsoft.com/office/powerpoint/2010/main" xmlns="" val="5220642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630E0FCE-2FF7-4C1A-9FFB-C7B632A12713}" type="slidenum">
              <a:rPr lang="fr-FR" sz="1200" b="1" smtClean="0">
                <a:solidFill>
                  <a:schemeClr val="tx1"/>
                </a:solidFill>
                <a:latin typeface="Comic Sans MS" pitchFamily="66" charset="0"/>
              </a:rPr>
              <a:pPr/>
              <a:t>1</a:t>
            </a:fld>
            <a:endParaRPr lang="fr-FR" sz="1200" b="1" dirty="0">
              <a:solidFill>
                <a:schemeClr val="tx1"/>
              </a:solidFill>
              <a:latin typeface="Comic Sans MS" pitchFamily="66" charset="0"/>
            </a:endParaRPr>
          </a:p>
        </p:txBody>
      </p:sp>
      <p:sp>
        <p:nvSpPr>
          <p:cNvPr id="5" name="Rectangle 4"/>
          <p:cNvSpPr/>
          <p:nvPr/>
        </p:nvSpPr>
        <p:spPr>
          <a:xfrm>
            <a:off x="342900" y="2381250"/>
            <a:ext cx="6286500" cy="830997"/>
          </a:xfrm>
          <a:prstGeom prst="rect">
            <a:avLst/>
          </a:prstGeom>
        </p:spPr>
        <p:txBody>
          <a:bodyPr wrap="square">
            <a:spAutoFit/>
          </a:bodyPr>
          <a:lstStyle/>
          <a:p>
            <a:pPr lvl="0" algn="just"/>
            <a:r>
              <a:rPr lang="fr-FR" sz="2400" b="1" dirty="0" smtClean="0">
                <a:solidFill>
                  <a:srgbClr val="FF0000"/>
                </a:solidFill>
                <a:latin typeface="Comic Sans MS" panose="030F0702030302020204" pitchFamily="66" charset="0"/>
              </a:rPr>
              <a:t>Sujets du Roi de France et/ou acteurs</a:t>
            </a:r>
          </a:p>
          <a:p>
            <a:pPr lvl="0"/>
            <a:r>
              <a:rPr lang="fr-FR" sz="2400" b="1" dirty="0" smtClean="0">
                <a:solidFill>
                  <a:srgbClr val="FF0000"/>
                </a:solidFill>
                <a:latin typeface="Comic Sans MS" panose="030F0702030302020204" pitchFamily="66" charset="0"/>
              </a:rPr>
              <a:t>politiques d’une communauté villageoise</a:t>
            </a:r>
          </a:p>
        </p:txBody>
      </p:sp>
      <p:sp>
        <p:nvSpPr>
          <p:cNvPr id="7" name="Rectangle 6"/>
          <p:cNvSpPr/>
          <p:nvPr/>
        </p:nvSpPr>
        <p:spPr>
          <a:xfrm>
            <a:off x="409575" y="5217498"/>
            <a:ext cx="5981700" cy="2862322"/>
          </a:xfrm>
          <a:prstGeom prst="rect">
            <a:avLst/>
          </a:prstGeom>
        </p:spPr>
        <p:txBody>
          <a:bodyPr wrap="square">
            <a:spAutoFit/>
          </a:bodyPr>
          <a:lstStyle/>
          <a:p>
            <a:pPr lvl="0" algn="just"/>
            <a:r>
              <a:rPr lang="fr-FR" sz="1200" b="1" dirty="0" smtClean="0">
                <a:solidFill>
                  <a:srgbClr val="FF0000"/>
                </a:solidFill>
                <a:latin typeface="Comic Sans MS" panose="030F0702030302020204" pitchFamily="66" charset="0"/>
              </a:rPr>
              <a:t>Sujets du Roi de France et/ou acteurs politiques d’une communauté villageoise</a:t>
            </a:r>
          </a:p>
          <a:p>
            <a:pPr marL="342900" indent="-342900" algn="just"/>
            <a:r>
              <a:rPr lang="fr-FR" sz="1200" b="1" dirty="0" smtClean="0">
                <a:solidFill>
                  <a:srgbClr val="008000"/>
                </a:solidFill>
                <a:latin typeface="Comic Sans MS" panose="030F0702030302020204" pitchFamily="66" charset="0"/>
              </a:rPr>
              <a:t>a) Appartenance à une nation de sujets du roi de France?</a:t>
            </a:r>
          </a:p>
          <a:p>
            <a:pPr marL="342900" indent="-342900" algn="just"/>
            <a:r>
              <a:rPr lang="fr-FR" sz="1200" b="1" dirty="0" smtClean="0">
                <a:latin typeface="Comic Sans MS" panose="030F0702030302020204" pitchFamily="66" charset="0"/>
              </a:rPr>
              <a:t>        1) Une nation unie par la religion catholique et le langue française </a:t>
            </a:r>
          </a:p>
          <a:p>
            <a:pPr marL="342900" indent="-342900" algn="just"/>
            <a:r>
              <a:rPr lang="fr-FR" sz="1200" b="1" dirty="0" smtClean="0">
                <a:latin typeface="Comic Sans MS" panose="030F0702030302020204" pitchFamily="66" charset="0"/>
              </a:rPr>
              <a:t>        2) des sujets du roi de France sous l’administration royale</a:t>
            </a:r>
          </a:p>
          <a:p>
            <a:pPr marL="342900" indent="-342900" algn="just"/>
            <a:r>
              <a:rPr lang="fr-FR" sz="1200" b="1" dirty="0" smtClean="0">
                <a:latin typeface="Comic Sans MS" panose="030F0702030302020204" pitchFamily="66" charset="0"/>
              </a:rPr>
              <a:t>        3) un village oublié (?) et méfiant vis-à-vis de « l’étranger »</a:t>
            </a:r>
          </a:p>
          <a:p>
            <a:pPr marL="342900" indent="-342900" algn="just"/>
            <a:r>
              <a:rPr lang="fr-FR" sz="1200" b="1" dirty="0" smtClean="0">
                <a:solidFill>
                  <a:srgbClr val="009900"/>
                </a:solidFill>
                <a:latin typeface="Comic Sans MS" panose="030F0702030302020204" pitchFamily="66" charset="0"/>
              </a:rPr>
              <a:t>B) Acteurs de la Communauté de St André</a:t>
            </a:r>
          </a:p>
          <a:p>
            <a:pPr algn="just"/>
            <a:r>
              <a:rPr lang="fr-FR" sz="1200" b="1" dirty="0" smtClean="0">
                <a:latin typeface="Comic Sans MS" panose="030F0702030302020204" pitchFamily="66" charset="0"/>
              </a:rPr>
              <a:t>        1) le pouvoir communal</a:t>
            </a:r>
            <a:r>
              <a:rPr lang="fr-FR" sz="1200" dirty="0" smtClean="0">
                <a:latin typeface="Comic Sans MS" panose="030F0702030302020204" pitchFamily="66" charset="0"/>
              </a:rPr>
              <a:t> </a:t>
            </a:r>
            <a:r>
              <a:rPr lang="fr-FR" sz="1200" b="1" dirty="0" smtClean="0">
                <a:latin typeface="Comic Sans MS" panose="030F0702030302020204" pitchFamily="66" charset="0"/>
              </a:rPr>
              <a:t>aux mains des notables </a:t>
            </a:r>
            <a:r>
              <a:rPr lang="fr-FR" sz="1200" dirty="0" smtClean="0">
                <a:latin typeface="Comic Sans MS" panose="030F0702030302020204" pitchFamily="66" charset="0"/>
              </a:rPr>
              <a:t>Le conseil politique,</a:t>
            </a:r>
          </a:p>
          <a:p>
            <a:pPr algn="just"/>
            <a:r>
              <a:rPr lang="fr-FR" sz="1200" dirty="0" smtClean="0">
                <a:latin typeface="Comic Sans MS" panose="030F0702030302020204" pitchFamily="66" charset="0"/>
              </a:rPr>
              <a:t>                conseil général et l’assemblée de la Communauté</a:t>
            </a:r>
          </a:p>
          <a:p>
            <a:pPr algn="just"/>
            <a:r>
              <a:rPr lang="fr-FR" sz="1200" dirty="0" smtClean="0">
                <a:latin typeface="Comic Sans MS" panose="030F0702030302020204" pitchFamily="66" charset="0"/>
              </a:rPr>
              <a:t>           </a:t>
            </a:r>
            <a:r>
              <a:rPr lang="fr-FR" sz="1200" b="1" dirty="0" smtClean="0">
                <a:latin typeface="Comic Sans MS" panose="030F0702030302020204" pitchFamily="66" charset="0"/>
              </a:rPr>
              <a:t> </a:t>
            </a:r>
            <a:r>
              <a:rPr lang="fr-FR" sz="1200" b="1" dirty="0" smtClean="0">
                <a:latin typeface="Comic Sans MS" panose="030F0702030302020204" pitchFamily="66" charset="0"/>
              </a:rPr>
              <a:t>2</a:t>
            </a:r>
            <a:r>
              <a:rPr lang="fr-FR" sz="1200" b="1" dirty="0" smtClean="0">
                <a:latin typeface="Comic Sans MS" panose="030F0702030302020204" pitchFamily="66" charset="0"/>
              </a:rPr>
              <a:t>) Le pouvoir seigneurial peu contesté semble-t-il </a:t>
            </a:r>
            <a:endParaRPr lang="fr-FR" sz="1200" dirty="0" smtClean="0">
              <a:latin typeface="Comic Sans MS" panose="030F0702030302020204" pitchFamily="66" charset="0"/>
            </a:endParaRPr>
          </a:p>
          <a:p>
            <a:pPr algn="just"/>
            <a:r>
              <a:rPr lang="fr-FR" sz="1200" dirty="0" smtClean="0">
                <a:latin typeface="Comic Sans MS" panose="030F0702030302020204" pitchFamily="66" charset="0"/>
              </a:rPr>
              <a:t>                 Comte du </a:t>
            </a:r>
            <a:r>
              <a:rPr lang="fr-FR" sz="1200" dirty="0" err="1" smtClean="0">
                <a:latin typeface="Comic Sans MS" panose="030F0702030302020204" pitchFamily="66" charset="0"/>
              </a:rPr>
              <a:t>Roure</a:t>
            </a:r>
            <a:r>
              <a:rPr lang="fr-FR" sz="1200" dirty="0" smtClean="0">
                <a:latin typeface="Comic Sans MS" panose="030F0702030302020204" pitchFamily="66" charset="0"/>
              </a:rPr>
              <a:t> Seigneur de Banne ( et de St André)</a:t>
            </a:r>
          </a:p>
          <a:p>
            <a:pPr algn="just"/>
            <a:r>
              <a:rPr lang="fr-FR" sz="1200" b="1" dirty="0" smtClean="0">
                <a:latin typeface="Comic Sans MS" panose="030F0702030302020204" pitchFamily="66" charset="0"/>
              </a:rPr>
              <a:t>       </a:t>
            </a:r>
            <a:r>
              <a:rPr lang="fr-FR" sz="1200" b="1" dirty="0" smtClean="0">
                <a:latin typeface="Comic Sans MS" panose="030F0702030302020204" pitchFamily="66" charset="0"/>
              </a:rPr>
              <a:t> </a:t>
            </a:r>
            <a:r>
              <a:rPr lang="fr-FR" sz="1200" b="1" dirty="0" smtClean="0">
                <a:latin typeface="Comic Sans MS" panose="030F0702030302020204" pitchFamily="66" charset="0"/>
              </a:rPr>
              <a:t>3) Le pouvoir essentiel de l’Eglise</a:t>
            </a:r>
          </a:p>
          <a:p>
            <a:pPr algn="just"/>
            <a:r>
              <a:rPr lang="fr-FR" sz="1200" b="1" dirty="0" smtClean="0">
                <a:latin typeface="Comic Sans MS" panose="030F0702030302020204" pitchFamily="66" charset="0"/>
              </a:rPr>
              <a:t>            </a:t>
            </a:r>
            <a:r>
              <a:rPr lang="fr-FR" sz="1200" dirty="0" smtClean="0">
                <a:latin typeface="Comic Sans MS" panose="030F0702030302020204" pitchFamily="66" charset="0"/>
              </a:rPr>
              <a:t>Politique et religion mêlées</a:t>
            </a:r>
          </a:p>
          <a:p>
            <a:pPr algn="just"/>
            <a:r>
              <a:rPr lang="fr-FR" sz="1200" dirty="0" smtClean="0">
                <a:latin typeface="Comic Sans MS" panose="030F0702030302020204" pitchFamily="66" charset="0"/>
              </a:rPr>
              <a:t>                 rôle social et moral du curé</a:t>
            </a:r>
          </a:p>
          <a:p>
            <a:pPr algn="just"/>
            <a:r>
              <a:rPr lang="fr-FR" sz="1200" dirty="0" smtClean="0">
                <a:latin typeface="Comic Sans MS" panose="030F0702030302020204" pitchFamily="66" charset="0"/>
              </a:rPr>
              <a:t>                 Présence de la Commanderie de </a:t>
            </a:r>
            <a:r>
              <a:rPr lang="fr-FR" sz="1200" dirty="0" err="1" smtClean="0">
                <a:latin typeface="Comic Sans MS" panose="030F0702030302020204" pitchFamily="66" charset="0"/>
              </a:rPr>
              <a:t>Jalès</a:t>
            </a:r>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5114925" y="8657167"/>
            <a:ext cx="1543050" cy="486833"/>
          </a:xfrm>
        </p:spPr>
        <p:txBody>
          <a:bodyPr/>
          <a:lstStyle/>
          <a:p>
            <a:fld id="{630E0FCE-2FF7-4C1A-9FFB-C7B632A12713}" type="slidenum">
              <a:rPr lang="fr-FR" sz="1200" b="1" smtClean="0">
                <a:solidFill>
                  <a:schemeClr val="tx1"/>
                </a:solidFill>
                <a:latin typeface="Comic Sans MS" pitchFamily="66" charset="0"/>
              </a:rPr>
              <a:pPr/>
              <a:t>10</a:t>
            </a:fld>
            <a:endParaRPr lang="fr-FR" sz="1200" b="1">
              <a:solidFill>
                <a:schemeClr val="tx1"/>
              </a:solidFill>
              <a:latin typeface="Comic Sans MS" pitchFamily="66" charset="0"/>
            </a:endParaRPr>
          </a:p>
        </p:txBody>
      </p:sp>
      <p:sp>
        <p:nvSpPr>
          <p:cNvPr id="6" name="ZoneTexte 5"/>
          <p:cNvSpPr txBox="1"/>
          <p:nvPr/>
        </p:nvSpPr>
        <p:spPr>
          <a:xfrm>
            <a:off x="457200" y="409575"/>
            <a:ext cx="6248400" cy="8863965"/>
          </a:xfrm>
          <a:prstGeom prst="rect">
            <a:avLst/>
          </a:prstGeom>
          <a:noFill/>
        </p:spPr>
        <p:txBody>
          <a:bodyPr wrap="square" rtlCol="0">
            <a:spAutoFit/>
          </a:bodyPr>
          <a:lstStyle/>
          <a:p>
            <a:pPr algn="just"/>
            <a:r>
              <a:rPr lang="fr-FR" sz="1200" b="1" dirty="0" smtClean="0">
                <a:solidFill>
                  <a:prstClr val="black"/>
                </a:solidFill>
                <a:latin typeface="Comic Sans MS" panose="030F0702030302020204" pitchFamily="66" charset="0"/>
              </a:rPr>
              <a:t> Le rôle du conseil</a:t>
            </a:r>
            <a:r>
              <a:rPr lang="fr-FR" sz="1200" dirty="0" smtClean="0">
                <a:solidFill>
                  <a:prstClr val="black"/>
                </a:solidFill>
                <a:latin typeface="Comic Sans MS" panose="030F0702030302020204" pitchFamily="66" charset="0"/>
              </a:rPr>
              <a:t>, tel qu’il apparaît dans les 17 procès verbaux de 1786 à 1789, est essentiellement lié à la perception de l’impôt ( 14 délibérations concernent le prélèvement de la taille*</a:t>
            </a:r>
            <a:r>
              <a:rPr lang="fr-FR" sz="1200" baseline="30000" dirty="0" smtClean="0">
                <a:solidFill>
                  <a:prstClr val="black"/>
                </a:solidFill>
                <a:latin typeface="Comic Sans MS" panose="030F0702030302020204" pitchFamily="66" charset="0"/>
              </a:rPr>
              <a:t>4</a:t>
            </a:r>
            <a:r>
              <a:rPr lang="fr-FR" sz="1200" dirty="0" smtClean="0">
                <a:solidFill>
                  <a:prstClr val="black"/>
                </a:solidFill>
                <a:latin typeface="Comic Sans MS" panose="030F0702030302020204" pitchFamily="66" charset="0"/>
              </a:rPr>
              <a:t>). Le conseil reçoit la mande envoyée par le diocèse d’Uzès fixant la somme à payer par les habitants de St André; la répartition dans la communauté et la perception est à la charge de la paroisse. Le « bail de la taille »  est publié «  </a:t>
            </a:r>
            <a:r>
              <a:rPr lang="fr-FR" sz="1200" i="1" dirty="0" smtClean="0">
                <a:solidFill>
                  <a:prstClr val="black"/>
                </a:solidFill>
                <a:latin typeface="Comic Sans MS" panose="030F0702030302020204" pitchFamily="66" charset="0"/>
              </a:rPr>
              <a:t>trois Dimanches consécutifs… sur le portail de l’église » </a:t>
            </a:r>
            <a:r>
              <a:rPr lang="fr-FR" sz="1200" dirty="0" smtClean="0">
                <a:solidFill>
                  <a:prstClr val="black"/>
                </a:solidFill>
                <a:latin typeface="Comic Sans MS" panose="030F0702030302020204" pitchFamily="66" charset="0"/>
              </a:rPr>
              <a:t>; le Conseil fait appel à des collecteurs qui d’abord, répartissent l’impôt royal augmenté des « </a:t>
            </a:r>
            <a:r>
              <a:rPr lang="fr-FR" sz="1200" i="1" dirty="0" smtClean="0">
                <a:solidFill>
                  <a:prstClr val="black"/>
                </a:solidFill>
                <a:latin typeface="Comic Sans MS" panose="030F0702030302020204" pitchFamily="66" charset="0"/>
              </a:rPr>
              <a:t>deniers municipaux</a:t>
            </a:r>
            <a:r>
              <a:rPr lang="fr-FR" sz="1200" dirty="0" smtClean="0">
                <a:solidFill>
                  <a:prstClr val="black"/>
                </a:solidFill>
                <a:latin typeface="Comic Sans MS" panose="030F0702030302020204" pitchFamily="66" charset="0"/>
              </a:rPr>
              <a:t> » et des </a:t>
            </a:r>
            <a:r>
              <a:rPr lang="fr-FR" sz="1200" i="1" dirty="0" smtClean="0">
                <a:solidFill>
                  <a:prstClr val="black"/>
                </a:solidFill>
                <a:latin typeface="Comic Sans MS" panose="030F0702030302020204" pitchFamily="66" charset="0"/>
              </a:rPr>
              <a:t>« droits de levure </a:t>
            </a:r>
            <a:r>
              <a:rPr lang="fr-FR" sz="1200" dirty="0" smtClean="0">
                <a:solidFill>
                  <a:prstClr val="black"/>
                </a:solidFill>
                <a:latin typeface="Comic Sans MS" panose="030F0702030302020204" pitchFamily="66" charset="0"/>
              </a:rPr>
              <a:t>» correspondant au «   salaire » des collecteurs (une centaine de livres en 1786 pour tomber à 35 livres en 1789). Cette répartition réalisée par les collecteurs, se fait à l’aide du </a:t>
            </a:r>
            <a:r>
              <a:rPr lang="fr-FR" sz="1200" dirty="0" err="1" smtClean="0">
                <a:solidFill>
                  <a:prstClr val="black"/>
                </a:solidFill>
                <a:latin typeface="Comic Sans MS" panose="030F0702030302020204" pitchFamily="66" charset="0"/>
              </a:rPr>
              <a:t>compoix</a:t>
            </a:r>
            <a:r>
              <a:rPr lang="fr-FR" sz="1200" baseline="30000" dirty="0" smtClean="0">
                <a:solidFill>
                  <a:prstClr val="black"/>
                </a:solidFill>
                <a:latin typeface="Comic Sans MS" panose="030F0702030302020204" pitchFamily="66" charset="0"/>
              </a:rPr>
              <a:t>*2</a:t>
            </a:r>
            <a:r>
              <a:rPr lang="fr-FR" sz="1200" dirty="0" smtClean="0">
                <a:solidFill>
                  <a:prstClr val="black"/>
                </a:solidFill>
                <a:latin typeface="Comic Sans MS" panose="030F0702030302020204" pitchFamily="66" charset="0"/>
              </a:rPr>
              <a:t> ( ancêtre du cadastre) en fonction du revenu estimé des terres de chaque propriétaire. Puis les collecteurs récoltent l’impôt en quatre termes auprès des habitants. Cette tâche des collecteurs est source de difficultés : </a:t>
            </a:r>
          </a:p>
          <a:p>
            <a:pPr algn="just"/>
            <a:r>
              <a:rPr lang="fr-FR" sz="1200" dirty="0" smtClean="0">
                <a:solidFill>
                  <a:prstClr val="black"/>
                </a:solidFill>
                <a:latin typeface="Comic Sans MS" panose="030F0702030302020204" pitchFamily="66" charset="0"/>
              </a:rPr>
              <a:t>- la répartition n’est pas forcément équitable car le collecteur peut nuancer la somme due en fonction de ses amitiés ou inimitiés ou peut être sensible à des pressions, gratifications…mais le collecteur sait en même temps qu’il doit prendre garde à ne pas susciter la vengeance de collecteurs qui prendront la charge après lui…</a:t>
            </a:r>
          </a:p>
          <a:p>
            <a:pPr algn="just"/>
            <a:r>
              <a:rPr lang="fr-FR" sz="1200" dirty="0" smtClean="0">
                <a:solidFill>
                  <a:prstClr val="black"/>
                </a:solidFill>
                <a:latin typeface="Comic Sans MS" panose="030F0702030302020204" pitchFamily="66" charset="0"/>
              </a:rPr>
              <a:t>- la tâche du collecteur peut être source d’ennuis: il n’est pas toujours bien reçu lorsqu’il vient exiger le paiement; de plus il est responsable de la rentrée de la somme définie et doit au besoin ajouter de ses propres deniers ( ou ceux de sa caution nommé en même temps que lui) pour combler un manque dû aux  mauvais payeurs. Un trop perçu apparait chaque année dans les comptes des collecteurs leur garantissant l’assurance de ne pas être mis à contribution…</a:t>
            </a:r>
          </a:p>
          <a:p>
            <a:pPr algn="just"/>
            <a:r>
              <a:rPr lang="fr-FR" sz="1200" dirty="0" smtClean="0">
                <a:solidFill>
                  <a:prstClr val="black"/>
                </a:solidFill>
                <a:latin typeface="Comic Sans MS" panose="030F0702030302020204" pitchFamily="66" charset="0"/>
              </a:rPr>
              <a:t>A St André, il faut parfois, nommer des « </a:t>
            </a:r>
            <a:r>
              <a:rPr lang="fr-FR" sz="1200" i="1" dirty="0" smtClean="0">
                <a:solidFill>
                  <a:prstClr val="black"/>
                </a:solidFill>
                <a:latin typeface="Comic Sans MS" panose="030F0702030302020204" pitchFamily="66" charset="0"/>
              </a:rPr>
              <a:t>collecteurs forcés</a:t>
            </a:r>
            <a:r>
              <a:rPr lang="fr-FR" sz="1200" dirty="0" smtClean="0">
                <a:solidFill>
                  <a:prstClr val="black"/>
                </a:solidFill>
                <a:latin typeface="Comic Sans MS" panose="030F0702030302020204" pitchFamily="66" charset="0"/>
              </a:rPr>
              <a:t> » mais, chaque fois, apparaissent ensuite des offres de volontaires qui proposent des conditions plus avantageuses pour eux*</a:t>
            </a:r>
            <a:r>
              <a:rPr lang="fr-FR" sz="1200" baseline="30000" dirty="0" smtClean="0">
                <a:solidFill>
                  <a:prstClr val="black"/>
                </a:solidFill>
                <a:latin typeface="Comic Sans MS" panose="030F0702030302020204" pitchFamily="66" charset="0"/>
              </a:rPr>
              <a:t>3</a:t>
            </a:r>
            <a:r>
              <a:rPr lang="fr-FR" sz="1200" dirty="0" smtClean="0">
                <a:solidFill>
                  <a:prstClr val="black"/>
                </a:solidFill>
                <a:latin typeface="Comic Sans MS" panose="030F0702030302020204" pitchFamily="66" charset="0"/>
              </a:rPr>
              <a:t>. Les comptes sont ensuite présentés au conseil et envoyé à Monsieur l’Auditeur des comptes du diocèse d’Uzès. Les deniers municipaux prélevés avec la taille sont déterminés chaque année et ne varient pas (165 livres) de 1786 à 1789*</a:t>
            </a:r>
            <a:r>
              <a:rPr lang="fr-FR" sz="1200" baseline="30000" dirty="0" smtClean="0">
                <a:solidFill>
                  <a:prstClr val="black"/>
                </a:solidFill>
                <a:latin typeface="Comic Sans MS" panose="030F0702030302020204" pitchFamily="66" charset="0"/>
              </a:rPr>
              <a:t>3</a:t>
            </a:r>
            <a:r>
              <a:rPr lang="fr-FR" sz="1200" dirty="0" smtClean="0">
                <a:solidFill>
                  <a:prstClr val="black"/>
                </a:solidFill>
                <a:latin typeface="Comic Sans MS" panose="030F0702030302020204" pitchFamily="66" charset="0"/>
              </a:rPr>
              <a:t>; cette somme constitue la seule ressource de la communauté n’ayant pas de biens communaux, à l’exception du Bois de </a:t>
            </a:r>
            <a:r>
              <a:rPr lang="fr-FR" sz="1200" dirty="0" err="1" smtClean="0">
                <a:solidFill>
                  <a:prstClr val="black"/>
                </a:solidFill>
                <a:latin typeface="Comic Sans MS" panose="030F0702030302020204" pitchFamily="66" charset="0"/>
              </a:rPr>
              <a:t>Cauvel</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4</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 </a:t>
            </a:r>
            <a:r>
              <a:rPr lang="fr-FR" sz="1200" dirty="0" smtClean="0">
                <a:solidFill>
                  <a:prstClr val="black"/>
                </a:solidFill>
                <a:latin typeface="Comic Sans MS" panose="030F0702030302020204" pitchFamily="66" charset="0"/>
              </a:rPr>
              <a:t>La répartition des dépenses concerne les mêmes postes dont la</a:t>
            </a:r>
          </a:p>
          <a:p>
            <a:pPr algn="just"/>
            <a:r>
              <a:rPr lang="fr-FR" sz="1200" dirty="0" smtClean="0">
                <a:solidFill>
                  <a:prstClr val="black"/>
                </a:solidFill>
                <a:latin typeface="Comic Sans MS" panose="030F0702030302020204" pitchFamily="66" charset="0"/>
              </a:rPr>
              <a:t>valeur ne se modifie pas:</a:t>
            </a: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1 </a:t>
            </a:r>
            <a:r>
              <a:rPr lang="fr-FR" sz="1000" dirty="0" smtClean="0">
                <a:solidFill>
                  <a:prstClr val="black"/>
                </a:solidFill>
                <a:latin typeface="Comic Sans MS" panose="030F0702030302020204" pitchFamily="66" charset="0"/>
              </a:rPr>
              <a:t>St André appartient à la Province du Languedoc où la taille est dite «  réelle » c’est-à-dire qu’elle est perçue sur les terres roturières ( les terres nobles en sont exemptées) et non sur les revenus des personnes ( clergé et noblesse en étant pratiquement exemptés).</a:t>
            </a:r>
          </a:p>
          <a:p>
            <a:pPr lvl="0" algn="just"/>
            <a:r>
              <a:rPr lang="fr-FR" sz="1000" dirty="0" smtClean="0">
                <a:solidFill>
                  <a:prstClr val="black"/>
                </a:solidFill>
                <a:latin typeface="Comic Sans MS" panose="030F0702030302020204" pitchFamily="66" charset="0"/>
              </a:rPr>
              <a:t>les Etats provinciaux reçoivent de l’administration des finances la somme à payer pour la Province du Languedoc ( sans plus la discuter en cette fin du XVIIIème). Cette somme est ensuite répartie entre les différents diocèses qui les définissent pour les communautés.</a:t>
            </a:r>
          </a:p>
          <a:p>
            <a:pPr lvl="0"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2</a:t>
            </a:r>
            <a:r>
              <a:rPr lang="fr-FR" sz="1000" dirty="0" smtClean="0">
                <a:solidFill>
                  <a:prstClr val="black"/>
                </a:solidFill>
                <a:latin typeface="Comic Sans MS" panose="030F0702030302020204" pitchFamily="66" charset="0"/>
              </a:rPr>
              <a:t>  Le </a:t>
            </a:r>
            <a:r>
              <a:rPr lang="fr-FR" sz="1000" dirty="0" err="1" smtClean="0">
                <a:solidFill>
                  <a:prstClr val="black"/>
                </a:solidFill>
                <a:latin typeface="Comic Sans MS" panose="030F0702030302020204" pitchFamily="66" charset="0"/>
              </a:rPr>
              <a:t>compoix</a:t>
            </a:r>
            <a:r>
              <a:rPr lang="fr-FR" sz="1000" dirty="0" smtClean="0">
                <a:solidFill>
                  <a:prstClr val="black"/>
                </a:solidFill>
                <a:latin typeface="Comic Sans MS" panose="030F0702030302020204" pitchFamily="66" charset="0"/>
              </a:rPr>
              <a:t> de St André a disparu lors de l’incendie du village en Juillet 1792; d’où la rédaction d’un « Etat des propriétés » en 1793-94. Ce document ne fait donc pas apparaître les non-propriétaires…et les terres nobles et ecclésiastiques, déliées de la taille.</a:t>
            </a:r>
          </a:p>
          <a:p>
            <a:pPr lvl="0"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3</a:t>
            </a:r>
            <a:r>
              <a:rPr lang="fr-FR" sz="1000" dirty="0" smtClean="0">
                <a:solidFill>
                  <a:prstClr val="black"/>
                </a:solidFill>
                <a:latin typeface="Comic Sans MS" panose="030F0702030302020204" pitchFamily="66" charset="0"/>
              </a:rPr>
              <a:t> notamment « la communauté supportera l’intérêt du premier des quatre termes », intérêt de l’emprunt que fait le collecteur pour payer le premier terme, dès que la répartition de l’impôt est faite, mais qu’il n’est pas encore perçu. La communauté prend en charge le paiement de cet intérêt.</a:t>
            </a:r>
          </a:p>
          <a:p>
            <a:pPr lvl="0"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3</a:t>
            </a:r>
            <a:r>
              <a:rPr lang="fr-FR" sz="1000" dirty="0" smtClean="0">
                <a:solidFill>
                  <a:prstClr val="black"/>
                </a:solidFill>
                <a:latin typeface="Comic Sans MS" panose="030F0702030302020204" pitchFamily="66" charset="0"/>
              </a:rPr>
              <a:t> Registre des délibérations municipales 1786-1810</a:t>
            </a:r>
          </a:p>
          <a:p>
            <a:pPr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4 </a:t>
            </a:r>
            <a:r>
              <a:rPr lang="fr-FR" sz="1000" dirty="0" smtClean="0">
                <a:solidFill>
                  <a:prstClr val="black"/>
                </a:solidFill>
                <a:latin typeface="Comic Sans MS" panose="030F0702030302020204" pitchFamily="66" charset="0"/>
              </a:rPr>
              <a:t>Le bois de </a:t>
            </a:r>
            <a:r>
              <a:rPr lang="fr-FR" sz="1000" dirty="0" err="1" smtClean="0">
                <a:solidFill>
                  <a:prstClr val="black"/>
                </a:solidFill>
                <a:latin typeface="Comic Sans MS" panose="030F0702030302020204" pitchFamily="66" charset="0"/>
              </a:rPr>
              <a:t>Cauvel</a:t>
            </a:r>
            <a:r>
              <a:rPr lang="fr-FR" sz="1000" dirty="0" smtClean="0">
                <a:solidFill>
                  <a:prstClr val="black"/>
                </a:solidFill>
                <a:latin typeface="Comic Sans MS" panose="030F0702030302020204" pitchFamily="66" charset="0"/>
              </a:rPr>
              <a:t>, bien communal, indivis et sujet  de conflit avec St Sauveur, n’est pas exploité?</a:t>
            </a:r>
          </a:p>
          <a:p>
            <a:pPr algn="just"/>
            <a:endParaRPr lang="fr-FR" sz="1200" dirty="0" smtClean="0">
              <a:solidFill>
                <a:prstClr val="black"/>
              </a:solidFill>
              <a:latin typeface="Comic Sans MS" panose="030F0702030302020204" pitchFamily="66"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E0E38AFF-E9A6-4090-9536-F8531CC088B6}"/>
              </a:ext>
            </a:extLst>
          </p:cNvPr>
          <p:cNvSpPr>
            <a:spLocks noGrp="1"/>
          </p:cNvSpPr>
          <p:nvPr>
            <p:ph type="sldNum" sz="quarter" idx="12"/>
          </p:nvPr>
        </p:nvSpPr>
        <p:spPr>
          <a:xfrm>
            <a:off x="4872038" y="8513236"/>
            <a:ext cx="1543050" cy="486833"/>
          </a:xfrm>
        </p:spPr>
        <p:txBody>
          <a:bodyPr/>
          <a:lstStyle/>
          <a:p>
            <a:fld id="{630E0FCE-2FF7-4C1A-9FFB-C7B632A12713}" type="slidenum">
              <a:rPr lang="fr-FR" sz="1200" b="1" smtClean="0">
                <a:solidFill>
                  <a:schemeClr val="tx1">
                    <a:lumMod val="95000"/>
                    <a:lumOff val="5000"/>
                  </a:schemeClr>
                </a:solidFill>
                <a:latin typeface="Comic Sans MS" pitchFamily="66" charset="0"/>
              </a:rPr>
              <a:pPr/>
              <a:t>11</a:t>
            </a:fld>
            <a:endParaRPr lang="fr-FR" sz="1200" b="1">
              <a:solidFill>
                <a:schemeClr val="tx1">
                  <a:lumMod val="95000"/>
                  <a:lumOff val="5000"/>
                </a:schemeClr>
              </a:solidFill>
              <a:latin typeface="Comic Sans MS" pitchFamily="66" charset="0"/>
            </a:endParaRPr>
          </a:p>
        </p:txBody>
      </p:sp>
      <p:sp>
        <p:nvSpPr>
          <p:cNvPr id="3" name="ZoneTexte 2">
            <a:extLst>
              <a:ext uri="{FF2B5EF4-FFF2-40B4-BE49-F238E27FC236}">
                <a16:creationId xmlns:a16="http://schemas.microsoft.com/office/drawing/2014/main" xmlns="" id="{2F35DDDD-9B67-4507-BFC2-4C30294C3FDA}"/>
              </a:ext>
            </a:extLst>
          </p:cNvPr>
          <p:cNvSpPr txBox="1"/>
          <p:nvPr/>
        </p:nvSpPr>
        <p:spPr>
          <a:xfrm>
            <a:off x="204883" y="462019"/>
            <a:ext cx="6653117" cy="9356408"/>
          </a:xfrm>
          <a:prstGeom prst="rect">
            <a:avLst/>
          </a:prstGeom>
          <a:noFill/>
        </p:spPr>
        <p:txBody>
          <a:bodyPr wrap="square" rtlCol="0">
            <a:spAutoFit/>
          </a:bodyPr>
          <a:lstStyle/>
          <a:p>
            <a:pPr algn="just"/>
            <a:r>
              <a:rPr lang="fr-FR" sz="1200" dirty="0" smtClean="0">
                <a:solidFill>
                  <a:prstClr val="black"/>
                </a:solidFill>
                <a:latin typeface="Comic Sans MS" panose="030F0702030302020204" pitchFamily="66" charset="0"/>
              </a:rPr>
              <a:t>Les gages des Consuls : 9 livres pour les deux, somme faible</a:t>
            </a:r>
          </a:p>
          <a:p>
            <a:pPr algn="just"/>
            <a:r>
              <a:rPr lang="fr-FR" sz="1200" dirty="0" smtClean="0">
                <a:solidFill>
                  <a:prstClr val="black"/>
                </a:solidFill>
                <a:latin typeface="Comic Sans MS" panose="030F0702030302020204" pitchFamily="66" charset="0"/>
              </a:rPr>
              <a:t>       ‘’         du greffier 15 livres</a:t>
            </a:r>
          </a:p>
          <a:p>
            <a:pPr algn="just"/>
            <a:r>
              <a:rPr lang="fr-FR" sz="1200" dirty="0" smtClean="0">
                <a:solidFill>
                  <a:prstClr val="black"/>
                </a:solidFill>
                <a:latin typeface="Comic Sans MS" panose="030F0702030302020204" pitchFamily="66" charset="0"/>
              </a:rPr>
              <a:t>les gages du maître d’école: 99 livres *</a:t>
            </a:r>
            <a:r>
              <a:rPr lang="fr-FR" sz="1200" baseline="30000" dirty="0" smtClean="0">
                <a:solidFill>
                  <a:prstClr val="black"/>
                </a:solidFill>
                <a:latin typeface="Comic Sans MS" panose="030F0702030302020204" pitchFamily="66" charset="0"/>
              </a:rPr>
              <a:t>1</a:t>
            </a:r>
            <a:r>
              <a:rPr lang="fr-FR" sz="1200" dirty="0" smtClean="0">
                <a:solidFill>
                  <a:prstClr val="black"/>
                </a:solidFill>
                <a:latin typeface="Comic Sans MS" panose="030F0702030302020204" pitchFamily="66" charset="0"/>
              </a:rPr>
              <a:t> et loyer de la chambre à faire les écoles : 12 livres constituent la première dépense du budget et donc une préoccupation majeure en cette fin du XVIIIème.*</a:t>
            </a:r>
            <a:r>
              <a:rPr lang="fr-FR" sz="1200" baseline="30000" dirty="0" smtClean="0">
                <a:solidFill>
                  <a:prstClr val="black"/>
                </a:solidFill>
                <a:latin typeface="Comic Sans MS" panose="030F0702030302020204" pitchFamily="66" charset="0"/>
              </a:rPr>
              <a:t>2</a:t>
            </a:r>
          </a:p>
          <a:p>
            <a:pPr algn="just"/>
            <a:r>
              <a:rPr lang="fr-FR" sz="1200" dirty="0" smtClean="0">
                <a:solidFill>
                  <a:prstClr val="black"/>
                </a:solidFill>
                <a:latin typeface="Comic Sans MS" panose="030F0702030302020204" pitchFamily="66" charset="0"/>
              </a:rPr>
              <a:t>Est ajouté une somme pour les dépenses imprévues de 30 livres.</a:t>
            </a:r>
          </a:p>
          <a:p>
            <a:pPr algn="just"/>
            <a:r>
              <a:rPr lang="fr-FR" sz="1200" dirty="0" smtClean="0">
                <a:solidFill>
                  <a:prstClr val="black"/>
                </a:solidFill>
                <a:latin typeface="Comic Sans MS" panose="030F0702030302020204" pitchFamily="66" charset="0"/>
              </a:rPr>
              <a:t>St André, comme toutes les paroisses du Royaume, doit payer les « mortes payes » pour l’entretien des places fortes et l’impôt pour l’entretien de l’armée</a:t>
            </a:r>
            <a:r>
              <a:rPr lang="fr-FR" sz="1200" baseline="30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3</a:t>
            </a:r>
            <a:r>
              <a:rPr lang="fr-FR" sz="1200" dirty="0" smtClean="0">
                <a:solidFill>
                  <a:prstClr val="black"/>
                </a:solidFill>
                <a:latin typeface="Comic Sans MS" panose="030F0702030302020204" pitchFamily="66" charset="0"/>
              </a:rPr>
              <a:t>, doit également héberger et nourrir les troupes de passage</a:t>
            </a:r>
            <a:r>
              <a:rPr lang="fr-FR" sz="1200" baseline="30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3</a:t>
            </a:r>
            <a:r>
              <a:rPr lang="fr-FR" sz="1200" dirty="0" smtClean="0">
                <a:solidFill>
                  <a:prstClr val="black"/>
                </a:solidFill>
                <a:latin typeface="Comic Sans MS" panose="030F0702030302020204" pitchFamily="66" charset="0"/>
              </a:rPr>
              <a:t>. Les soldats des armées de ligne sont des volontaires (cherchant à échapper à la misère mais aussi souvent plus ou moins incités à signer avec alcool et belles promesses..). Si quelques anciens soldats revenus au pays sont signalés en 1789 dans la paroisse, St André échappe au recrutement de la milice détestée: chaque paroisse payant plus de 2000 livres d’impôt doit fournir un homme, ce qui n’est pas son cas. </a:t>
            </a:r>
          </a:p>
          <a:p>
            <a:pPr algn="just"/>
            <a:r>
              <a:rPr lang="fr-FR" sz="1200" dirty="0" smtClean="0">
                <a:solidFill>
                  <a:prstClr val="black"/>
                </a:solidFill>
                <a:latin typeface="Comic Sans MS" panose="030F0702030302020204" pitchFamily="66" charset="0"/>
              </a:rPr>
              <a:t>      Cependant la  Communauté, en danger immédiat,  doit assurer sa défense. Le 9 Août 1789, se tient une assemblée extraordinaire à l’assistance nombreuse convoquée à la suite d’une lettre du Consul de Beaulieu informant St André qu’une </a:t>
            </a:r>
            <a:r>
              <a:rPr lang="fr-FR" sz="1200" i="1" dirty="0" smtClean="0">
                <a:solidFill>
                  <a:prstClr val="black"/>
                </a:solidFill>
                <a:latin typeface="Comic Sans MS" panose="030F0702030302020204" pitchFamily="66" charset="0"/>
              </a:rPr>
              <a:t>«  troupe de brigands piémontais marchait en bon ordre dans le Vivarais et s’avançait vers nos contrées mettant tout à feu et à sang </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4</a:t>
            </a:r>
            <a:r>
              <a:rPr lang="fr-FR" sz="1200" dirty="0" smtClean="0">
                <a:solidFill>
                  <a:prstClr val="black"/>
                </a:solidFill>
                <a:latin typeface="Comic Sans MS" panose="030F0702030302020204" pitchFamily="66" charset="0"/>
              </a:rPr>
              <a:t>, nouvelle inquiétante de ces étonnants brigands marchant en bon ordre comme une armée, des étrangers très lointains de surcroit… La Communauté réagit rapidement: les plus riches « font l’avance des fonds nécessaires</a:t>
            </a:r>
            <a:r>
              <a:rPr lang="fr-FR" sz="1200" dirty="0">
                <a:solidFill>
                  <a:prstClr val="black"/>
                </a:solidFill>
                <a:latin typeface="Comic Sans MS" panose="030F0702030302020204" pitchFamily="66" charset="0"/>
              </a:rPr>
              <a:t>: douze remettent 6 livres chacun, cinq paient trois livres. C’est le </a:t>
            </a:r>
            <a:r>
              <a:rPr lang="fr-FR" sz="1200" dirty="0" smtClean="0">
                <a:solidFill>
                  <a:prstClr val="black"/>
                </a:solidFill>
                <a:latin typeface="Comic Sans MS" panose="030F0702030302020204" pitchFamily="66" charset="0"/>
              </a:rPr>
              <a:t>vicaire </a:t>
            </a:r>
            <a:r>
              <a:rPr lang="fr-FR" sz="1200" dirty="0" err="1" smtClean="0">
                <a:solidFill>
                  <a:prstClr val="black"/>
                </a:solidFill>
                <a:latin typeface="Comic Sans MS" panose="030F0702030302020204" pitchFamily="66" charset="0"/>
              </a:rPr>
              <a:t>Taulelle</a:t>
            </a:r>
            <a:r>
              <a:rPr lang="fr-FR" sz="1200" dirty="0" smtClean="0">
                <a:solidFill>
                  <a:prstClr val="black"/>
                </a:solidFill>
                <a:latin typeface="Comic Sans MS" panose="030F0702030302020204" pitchFamily="66" charset="0"/>
              </a:rPr>
              <a:t> </a:t>
            </a:r>
            <a:r>
              <a:rPr lang="fr-FR" sz="1200" dirty="0">
                <a:solidFill>
                  <a:prstClr val="black"/>
                </a:solidFill>
                <a:latin typeface="Comic Sans MS" panose="030F0702030302020204" pitchFamily="66" charset="0"/>
              </a:rPr>
              <a:t>qui fournit la contribution la plus importante. Cette somme permet à deux députés (Vincent </a:t>
            </a:r>
            <a:r>
              <a:rPr lang="fr-FR" sz="1200" dirty="0" err="1">
                <a:solidFill>
                  <a:prstClr val="black"/>
                </a:solidFill>
                <a:latin typeface="Comic Sans MS" panose="030F0702030302020204" pitchFamily="66" charset="0"/>
              </a:rPr>
              <a:t>Malignon</a:t>
            </a:r>
            <a:r>
              <a:rPr lang="fr-FR" sz="1200" dirty="0">
                <a:solidFill>
                  <a:prstClr val="black"/>
                </a:solidFill>
                <a:latin typeface="Comic Sans MS" panose="030F0702030302020204" pitchFamily="66" charset="0"/>
              </a:rPr>
              <a:t> et Pierre Dumas) de partir  à Joyeuse acheter des munitions ( chacun ayant déjà son propre fusil..). Le Conseil forme une compagnie bourgeoise de cinquante hommes avec à sa tête </a:t>
            </a:r>
            <a:r>
              <a:rPr lang="fr-FR" sz="1200" dirty="0" smtClean="0">
                <a:solidFill>
                  <a:prstClr val="black"/>
                </a:solidFill>
                <a:latin typeface="Comic Sans MS" panose="030F0702030302020204" pitchFamily="66" charset="0"/>
              </a:rPr>
              <a:t>d’anciens officiers et soldats: un capitaine, </a:t>
            </a:r>
            <a:r>
              <a:rPr lang="fr-FR" sz="1200" dirty="0">
                <a:solidFill>
                  <a:prstClr val="black"/>
                </a:solidFill>
                <a:latin typeface="Comic Sans MS" panose="030F0702030302020204" pitchFamily="66" charset="0"/>
              </a:rPr>
              <a:t>le juge </a:t>
            </a:r>
            <a:r>
              <a:rPr lang="fr-FR" sz="1200" dirty="0" err="1">
                <a:solidFill>
                  <a:prstClr val="black"/>
                </a:solidFill>
                <a:latin typeface="Comic Sans MS" panose="030F0702030302020204" pitchFamily="66" charset="0"/>
              </a:rPr>
              <a:t>Boissin</a:t>
            </a:r>
            <a:r>
              <a:rPr lang="fr-FR" sz="1200" dirty="0">
                <a:solidFill>
                  <a:prstClr val="black"/>
                </a:solidFill>
                <a:latin typeface="Comic Sans MS" panose="030F0702030302020204" pitchFamily="66" charset="0"/>
              </a:rPr>
              <a:t> </a:t>
            </a:r>
            <a:r>
              <a:rPr lang="fr-FR" sz="1200" dirty="0" smtClean="0">
                <a:solidFill>
                  <a:prstClr val="black"/>
                </a:solidFill>
                <a:latin typeface="Comic Sans MS" panose="030F0702030302020204" pitchFamily="66" charset="0"/>
              </a:rPr>
              <a:t>Laroche, </a:t>
            </a:r>
            <a:r>
              <a:rPr lang="fr-FR" sz="1200" dirty="0">
                <a:solidFill>
                  <a:prstClr val="black"/>
                </a:solidFill>
                <a:latin typeface="Comic Sans MS" panose="030F0702030302020204" pitchFamily="66" charset="0"/>
              </a:rPr>
              <a:t>un </a:t>
            </a:r>
            <a:r>
              <a:rPr lang="fr-FR" sz="1200" dirty="0" smtClean="0">
                <a:solidFill>
                  <a:prstClr val="black"/>
                </a:solidFill>
                <a:latin typeface="Comic Sans MS" panose="030F0702030302020204" pitchFamily="66" charset="0"/>
              </a:rPr>
              <a:t>lieutenant, </a:t>
            </a:r>
            <a:r>
              <a:rPr lang="fr-FR" sz="1200" dirty="0">
                <a:solidFill>
                  <a:prstClr val="black"/>
                </a:solidFill>
                <a:latin typeface="Comic Sans MS" panose="030F0702030302020204" pitchFamily="66" charset="0"/>
              </a:rPr>
              <a:t>Roman «  bourgeois et militaire </a:t>
            </a:r>
            <a:r>
              <a:rPr lang="fr-FR" sz="1200" dirty="0" smtClean="0">
                <a:solidFill>
                  <a:prstClr val="black"/>
                </a:solidFill>
                <a:latin typeface="Comic Sans MS" panose="030F0702030302020204" pitchFamily="66" charset="0"/>
              </a:rPr>
              <a:t>», un sergent Joseph </a:t>
            </a:r>
            <a:r>
              <a:rPr lang="fr-FR" sz="1200" dirty="0" err="1" smtClean="0">
                <a:solidFill>
                  <a:prstClr val="black"/>
                </a:solidFill>
                <a:latin typeface="Comic Sans MS" panose="030F0702030302020204" pitchFamily="66" charset="0"/>
              </a:rPr>
              <a:t>Raidon</a:t>
            </a:r>
            <a:r>
              <a:rPr lang="fr-FR" sz="1200" dirty="0" smtClean="0">
                <a:solidFill>
                  <a:prstClr val="black"/>
                </a:solidFill>
                <a:latin typeface="Comic Sans MS" panose="030F0702030302020204" pitchFamily="66" charset="0"/>
              </a:rPr>
              <a:t> </a:t>
            </a:r>
            <a:r>
              <a:rPr lang="fr-FR" sz="1200" dirty="0">
                <a:solidFill>
                  <a:prstClr val="black"/>
                </a:solidFill>
                <a:latin typeface="Comic Sans MS" panose="030F0702030302020204" pitchFamily="66" charset="0"/>
              </a:rPr>
              <a:t>et pour caporal un ancien grenadier, Jean Benoit; un tambour (Joseph Pagès) entraînera la troupe en marche pour « </a:t>
            </a:r>
            <a:r>
              <a:rPr lang="fr-FR" sz="1200" i="1" dirty="0">
                <a:solidFill>
                  <a:prstClr val="black"/>
                </a:solidFill>
                <a:latin typeface="Comic Sans MS" panose="030F0702030302020204" pitchFamily="66" charset="0"/>
              </a:rPr>
              <a:t>la défense de St André et la  sûreté publique</a:t>
            </a:r>
            <a:r>
              <a:rPr lang="fr-FR" sz="1200" dirty="0">
                <a:solidFill>
                  <a:prstClr val="black"/>
                </a:solidFill>
                <a:latin typeface="Comic Sans MS" panose="030F0702030302020204" pitchFamily="66" charset="0"/>
              </a:rPr>
              <a:t> » </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4</a:t>
            </a:r>
            <a:r>
              <a:rPr lang="fr-FR" sz="1200" dirty="0" smtClean="0">
                <a:solidFill>
                  <a:prstClr val="black"/>
                </a:solidFill>
                <a:latin typeface="Comic Sans MS" panose="030F0702030302020204" pitchFamily="66" charset="0"/>
              </a:rPr>
              <a:t> </a:t>
            </a:r>
            <a:r>
              <a:rPr lang="fr-FR" sz="1200" dirty="0">
                <a:solidFill>
                  <a:prstClr val="black"/>
                </a:solidFill>
                <a:latin typeface="Comic Sans MS" panose="030F0702030302020204" pitchFamily="66" charset="0"/>
              </a:rPr>
              <a:t>. </a:t>
            </a:r>
            <a:r>
              <a:rPr lang="fr-FR" sz="1200" dirty="0" smtClean="0">
                <a:solidFill>
                  <a:prstClr val="black"/>
                </a:solidFill>
                <a:latin typeface="Comic Sans MS" panose="030F0702030302020204" pitchFamily="66" charset="0"/>
              </a:rPr>
              <a:t>Et </a:t>
            </a:r>
            <a:r>
              <a:rPr lang="fr-FR" sz="1200" dirty="0">
                <a:solidFill>
                  <a:prstClr val="black"/>
                </a:solidFill>
                <a:latin typeface="Comic Sans MS" panose="030F0702030302020204" pitchFamily="66" charset="0"/>
              </a:rPr>
              <a:t>puis…rien. Ce phénomène général en France, est l’exemple même de la rumeur </a:t>
            </a:r>
            <a:r>
              <a:rPr lang="fr-FR" sz="1200" dirty="0" smtClean="0">
                <a:solidFill>
                  <a:prstClr val="black"/>
                </a:solidFill>
                <a:latin typeface="Comic Sans MS" panose="030F0702030302020204" pitchFamily="66" charset="0"/>
              </a:rPr>
              <a:t>sans réel fondement qui  </a:t>
            </a:r>
            <a:r>
              <a:rPr lang="fr-FR" sz="1200" dirty="0">
                <a:solidFill>
                  <a:prstClr val="black"/>
                </a:solidFill>
                <a:latin typeface="Comic Sans MS" panose="030F0702030302020204" pitchFamily="66" charset="0"/>
              </a:rPr>
              <a:t>se propage de proche en proche; la «  Grande peur » d’Août 1789 se développe dans un climat troublé, celui des débuts de la Révolution: les évènements parisiens marquant la fin de la Monarchie absolue (les Etats généraux se proclament Assemblée nationale le 16 Juin puis Assemblée nationale constituante et la prise de la Bastille </a:t>
            </a:r>
            <a:r>
              <a:rPr lang="fr-FR" sz="1200" dirty="0" smtClean="0">
                <a:solidFill>
                  <a:prstClr val="black"/>
                </a:solidFill>
                <a:latin typeface="Comic Sans MS" panose="030F0702030302020204" pitchFamily="66" charset="0"/>
              </a:rPr>
              <a:t>le 14 </a:t>
            </a:r>
            <a:r>
              <a:rPr lang="fr-FR" sz="1200" dirty="0">
                <a:solidFill>
                  <a:prstClr val="black"/>
                </a:solidFill>
                <a:latin typeface="Comic Sans MS" panose="030F0702030302020204" pitchFamily="66" charset="0"/>
              </a:rPr>
              <a:t>Juillet)  et la fin de l’ordre social d’Ancien Régime (nuit du 4 Août ou sont abolis les droits féodaux..) suscitent des peurs incontrôlées dans le Royaume: les Nobles seraient prêts à reprendre leurs privilèges par la force, à s’appuyer sur des armées </a:t>
            </a:r>
            <a:r>
              <a:rPr lang="fr-FR" sz="1200" dirty="0" smtClean="0">
                <a:solidFill>
                  <a:prstClr val="black"/>
                </a:solidFill>
                <a:latin typeface="Comic Sans MS" panose="030F0702030302020204" pitchFamily="66" charset="0"/>
              </a:rPr>
              <a:t>étrangères ( à St André, on annonce la venue de troupes piémontaises).. </a:t>
            </a:r>
            <a:r>
              <a:rPr lang="fr-FR" sz="1200" dirty="0">
                <a:solidFill>
                  <a:prstClr val="black"/>
                </a:solidFill>
                <a:latin typeface="Comic Sans MS" panose="030F0702030302020204" pitchFamily="66" charset="0"/>
              </a:rPr>
              <a:t>Rien ne se passe, la rumeur s’éteint dans la paroisse et court un peu plus loin pour finalement disparaître</a:t>
            </a:r>
            <a:r>
              <a:rPr lang="fr-FR" sz="1200" dirty="0" smtClean="0">
                <a:solidFill>
                  <a:prstClr val="black"/>
                </a:solidFill>
                <a:latin typeface="Comic Sans MS" panose="030F0702030302020204" pitchFamily="66" charset="0"/>
              </a:rPr>
              <a:t>. (Voir page suivante la carte de la Grande peur en Languedoc)</a:t>
            </a:r>
            <a:endParaRPr lang="fr-FR" sz="1200" dirty="0">
              <a:solidFill>
                <a:prstClr val="black"/>
              </a:solidFill>
              <a:latin typeface="Comic Sans MS" panose="030F0702030302020204" pitchFamily="66" charset="0"/>
            </a:endParaRPr>
          </a:p>
          <a:p>
            <a:pPr algn="just"/>
            <a:endParaRPr lang="fr-FR" sz="1000" dirty="0" smtClean="0">
              <a:solidFill>
                <a:prstClr val="black"/>
              </a:solidFill>
              <a:latin typeface="Comic Sans MS" panose="030F0702030302020204" pitchFamily="66" charset="0"/>
            </a:endParaRPr>
          </a:p>
          <a:p>
            <a:pPr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1 </a:t>
            </a:r>
            <a:r>
              <a:rPr lang="fr-FR" sz="1000" dirty="0" smtClean="0">
                <a:solidFill>
                  <a:prstClr val="black"/>
                </a:solidFill>
                <a:latin typeface="Comic Sans MS" panose="030F0702030302020204" pitchFamily="66" charset="0"/>
              </a:rPr>
              <a:t>Si la communauté prend en charge une partie de la rémunération du maitre d’école, les élèves y contribuent aussi pour une faible part.</a:t>
            </a:r>
          </a:p>
          <a:p>
            <a:pPr lvl="0"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2 </a:t>
            </a:r>
            <a:r>
              <a:rPr lang="fr-FR" sz="1000" dirty="0" smtClean="0">
                <a:solidFill>
                  <a:prstClr val="black"/>
                </a:solidFill>
                <a:latin typeface="Comic Sans MS" panose="030F0702030302020204" pitchFamily="66" charset="0"/>
              </a:rPr>
              <a:t>On a déjà noté quelques timides progrès de l’alphabétisation à St André en cette fin du siècle.</a:t>
            </a:r>
          </a:p>
          <a:p>
            <a:pPr lvl="0"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3</a:t>
            </a:r>
            <a:r>
              <a:rPr lang="fr-FR" sz="1000" dirty="0" smtClean="0">
                <a:solidFill>
                  <a:prstClr val="black"/>
                </a:solidFill>
                <a:latin typeface="Comic Sans MS" panose="030F0702030302020204" pitchFamily="66" charset="0"/>
              </a:rPr>
              <a:t> Archives de la famille Graffand: « Rôle de la taille Graffand 1783 »; des impôts concernant l’entretien des armées ( </a:t>
            </a:r>
            <a:r>
              <a:rPr lang="fr-FR" sz="1000" dirty="0" err="1" smtClean="0">
                <a:solidFill>
                  <a:prstClr val="black"/>
                </a:solidFill>
                <a:latin typeface="Comic Sans MS" panose="030F0702030302020204" pitchFamily="66" charset="0"/>
              </a:rPr>
              <a:t>taillon</a:t>
            </a:r>
            <a:r>
              <a:rPr lang="fr-FR" sz="1000" dirty="0" smtClean="0">
                <a:solidFill>
                  <a:prstClr val="black"/>
                </a:solidFill>
                <a:latin typeface="Comic Sans MS" panose="030F0702030302020204" pitchFamily="66" charset="0"/>
              </a:rPr>
              <a:t>, étapes, et mortes payes) sont compris dans le bail de la taille et payés tous ensemble.</a:t>
            </a:r>
          </a:p>
          <a:p>
            <a:pPr algn="just"/>
            <a:r>
              <a:rPr lang="fr-FR" sz="1000" baseline="30000" dirty="0" smtClean="0">
                <a:solidFill>
                  <a:prstClr val="black"/>
                </a:solidFill>
                <a:latin typeface="Comic Sans MS" panose="030F0702030302020204" pitchFamily="66" charset="0"/>
              </a:rPr>
              <a:t>*4 </a:t>
            </a:r>
            <a:r>
              <a:rPr lang="fr-FR" sz="1000" dirty="0" smtClean="0">
                <a:solidFill>
                  <a:prstClr val="black"/>
                </a:solidFill>
                <a:latin typeface="Comic Sans MS" panose="030F0702030302020204" pitchFamily="66" charset="0"/>
              </a:rPr>
              <a:t>Registre des délibérations municipales 1786-1810.</a:t>
            </a:r>
          </a:p>
          <a:p>
            <a:pPr lvl="0" algn="just"/>
            <a:endParaRPr lang="fr-FR" sz="1200" dirty="0" smtClean="0">
              <a:solidFill>
                <a:prstClr val="black"/>
              </a:solidFill>
              <a:latin typeface="Comic Sans MS" panose="030F0702030302020204" pitchFamily="66" charset="0"/>
            </a:endParaRPr>
          </a:p>
          <a:p>
            <a:pPr lvl="0" algn="just"/>
            <a:endParaRPr lang="fr-FR" sz="1000" dirty="0">
              <a:solidFill>
                <a:prstClr val="black"/>
              </a:solidFill>
              <a:latin typeface="Comic Sans MS" panose="030F0702030302020204" pitchFamily="66" charset="0"/>
            </a:endParaRPr>
          </a:p>
          <a:p>
            <a:pPr algn="just"/>
            <a:r>
              <a:rPr lang="fr-FR" sz="1000" dirty="0" smtClean="0">
                <a:solidFill>
                  <a:prstClr val="black"/>
                </a:solidFill>
                <a:latin typeface="Comic Sans MS" panose="030F0702030302020204" pitchFamily="66" charset="0"/>
              </a:rPr>
              <a:t>	</a:t>
            </a:r>
          </a:p>
          <a:p>
            <a:pPr algn="just"/>
            <a:endParaRPr lang="fr-FR" sz="1000" dirty="0">
              <a:solidFill>
                <a:prstClr val="black"/>
              </a:solidFill>
              <a:latin typeface="Comic Sans MS" panose="030F0702030302020204" pitchFamily="66" charset="0"/>
            </a:endParaRPr>
          </a:p>
          <a:p>
            <a:pPr algn="just"/>
            <a:endParaRPr lang="fr-FR" sz="1000" dirty="0">
              <a:solidFill>
                <a:prstClr val="black"/>
              </a:solidFill>
              <a:latin typeface="Comic Sans MS" panose="030F0702030302020204" pitchFamily="66" charset="0"/>
            </a:endParaRPr>
          </a:p>
          <a:p>
            <a:pPr lvl="0" algn="just"/>
            <a:endParaRPr lang="fr-FR" sz="12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xmlns="" val="33896447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681538" y="6865411"/>
            <a:ext cx="1543050" cy="486833"/>
          </a:xfrm>
        </p:spPr>
        <p:txBody>
          <a:bodyPr/>
          <a:lstStyle/>
          <a:p>
            <a:fld id="{630E0FCE-2FF7-4C1A-9FFB-C7B632A12713}" type="slidenum">
              <a:rPr lang="fr-FR" smtClean="0"/>
              <a:pPr/>
              <a:t>12</a:t>
            </a:fld>
            <a:endParaRPr lang="fr-FR"/>
          </a:p>
        </p:txBody>
      </p:sp>
      <p:sp>
        <p:nvSpPr>
          <p:cNvPr id="8" name="Organigramme : Connecteur 7"/>
          <p:cNvSpPr/>
          <p:nvPr/>
        </p:nvSpPr>
        <p:spPr>
          <a:xfrm>
            <a:off x="5385421" y="4072682"/>
            <a:ext cx="144016" cy="144016"/>
          </a:xfrm>
          <a:prstGeom prst="flowChartConnector">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Picture 2"/>
          <p:cNvPicPr>
            <a:picLocks noChangeAspect="1" noChangeArrowheads="1"/>
          </p:cNvPicPr>
          <p:nvPr/>
        </p:nvPicPr>
        <p:blipFill>
          <a:blip r:embed="rId2" cstate="print">
            <a:lum bright="10000"/>
          </a:blip>
          <a:srcRect/>
          <a:stretch>
            <a:fillRect/>
          </a:stretch>
        </p:blipFill>
        <p:spPr bwMode="auto">
          <a:xfrm>
            <a:off x="-3020465" y="-1985515"/>
            <a:ext cx="18253075" cy="14168438"/>
          </a:xfrm>
          <a:prstGeom prst="rect">
            <a:avLst/>
          </a:prstGeom>
          <a:noFill/>
          <a:ln w="28575">
            <a:solidFill>
              <a:schemeClr val="bg1"/>
            </a:solidFill>
            <a:miter lim="800000"/>
            <a:headEnd/>
            <a:tailEnd/>
          </a:ln>
        </p:spPr>
      </p:pic>
      <p:cxnSp>
        <p:nvCxnSpPr>
          <p:cNvPr id="10" name="Connecteur droit avec flèche 9"/>
          <p:cNvCxnSpPr>
            <a:stCxn id="22" idx="4"/>
          </p:cNvCxnSpPr>
          <p:nvPr/>
        </p:nvCxnSpPr>
        <p:spPr>
          <a:xfrm flipH="1">
            <a:off x="5241405" y="2416498"/>
            <a:ext cx="180020" cy="864096"/>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endCxn id="17" idx="1"/>
          </p:cNvCxnSpPr>
          <p:nvPr/>
        </p:nvCxnSpPr>
        <p:spPr>
          <a:xfrm>
            <a:off x="5241405" y="3280594"/>
            <a:ext cx="154561" cy="874641"/>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a:endCxn id="20" idx="0"/>
          </p:cNvCxnSpPr>
          <p:nvPr/>
        </p:nvCxnSpPr>
        <p:spPr>
          <a:xfrm>
            <a:off x="5385421" y="4144690"/>
            <a:ext cx="36004" cy="576064"/>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endCxn id="19" idx="0"/>
          </p:cNvCxnSpPr>
          <p:nvPr/>
        </p:nvCxnSpPr>
        <p:spPr>
          <a:xfrm flipH="1">
            <a:off x="5061385" y="4720754"/>
            <a:ext cx="396044" cy="432048"/>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19" idx="5"/>
          </p:cNvCxnSpPr>
          <p:nvPr/>
        </p:nvCxnSpPr>
        <p:spPr>
          <a:xfrm>
            <a:off x="5086844" y="5214265"/>
            <a:ext cx="10545" cy="23208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flipV="1">
            <a:off x="4593333" y="5296818"/>
            <a:ext cx="432048" cy="144016"/>
          </a:xfrm>
          <a:prstGeom prst="straightConnector1">
            <a:avLst/>
          </a:prstGeom>
          <a:ln w="38100">
            <a:solidFill>
              <a:srgbClr val="FF000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6" name="Organigramme : Connecteur 15"/>
          <p:cNvSpPr/>
          <p:nvPr/>
        </p:nvSpPr>
        <p:spPr>
          <a:xfrm>
            <a:off x="3945261" y="4000674"/>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5385421" y="4144690"/>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Connecteur 17"/>
          <p:cNvSpPr/>
          <p:nvPr/>
        </p:nvSpPr>
        <p:spPr>
          <a:xfrm>
            <a:off x="4953373" y="392866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Connecteur 18"/>
          <p:cNvSpPr/>
          <p:nvPr/>
        </p:nvSpPr>
        <p:spPr>
          <a:xfrm>
            <a:off x="5025381" y="5152802"/>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Organigramme : Connecteur 19"/>
          <p:cNvSpPr/>
          <p:nvPr/>
        </p:nvSpPr>
        <p:spPr>
          <a:xfrm>
            <a:off x="5385421" y="4720754"/>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Connecteur 20"/>
          <p:cNvSpPr/>
          <p:nvPr/>
        </p:nvSpPr>
        <p:spPr>
          <a:xfrm>
            <a:off x="5097389" y="2632522"/>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Connecteur 21"/>
          <p:cNvSpPr/>
          <p:nvPr/>
        </p:nvSpPr>
        <p:spPr>
          <a:xfrm>
            <a:off x="5385421" y="2344490"/>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Organigramme : Connecteur 22"/>
          <p:cNvSpPr/>
          <p:nvPr/>
        </p:nvSpPr>
        <p:spPr>
          <a:xfrm>
            <a:off x="3729237" y="5512842"/>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Connecteur 23"/>
          <p:cNvSpPr/>
          <p:nvPr/>
        </p:nvSpPr>
        <p:spPr>
          <a:xfrm>
            <a:off x="4521325" y="5080794"/>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Connecteur 24"/>
          <p:cNvSpPr/>
          <p:nvPr/>
        </p:nvSpPr>
        <p:spPr>
          <a:xfrm>
            <a:off x="5025381" y="5440834"/>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rganigramme : Connecteur 25"/>
          <p:cNvSpPr/>
          <p:nvPr/>
        </p:nvSpPr>
        <p:spPr>
          <a:xfrm>
            <a:off x="992933" y="3856658"/>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Connecteur 26"/>
          <p:cNvSpPr/>
          <p:nvPr/>
        </p:nvSpPr>
        <p:spPr>
          <a:xfrm>
            <a:off x="1496989" y="392866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p:cNvSpPr/>
          <p:nvPr/>
        </p:nvSpPr>
        <p:spPr>
          <a:xfrm>
            <a:off x="2082578" y="4504730"/>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rganigramme : Connecteur 29"/>
          <p:cNvSpPr/>
          <p:nvPr/>
        </p:nvSpPr>
        <p:spPr>
          <a:xfrm>
            <a:off x="3081165" y="428870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rganigramme : Connecteur 30"/>
          <p:cNvSpPr/>
          <p:nvPr/>
        </p:nvSpPr>
        <p:spPr>
          <a:xfrm>
            <a:off x="3009157" y="4792762"/>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Connecteur 31"/>
          <p:cNvSpPr/>
          <p:nvPr/>
        </p:nvSpPr>
        <p:spPr>
          <a:xfrm>
            <a:off x="3801245" y="4360714"/>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3" name="Organigramme : Connecteur 32"/>
          <p:cNvSpPr/>
          <p:nvPr/>
        </p:nvSpPr>
        <p:spPr>
          <a:xfrm>
            <a:off x="3513213" y="4432722"/>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Connecteur 33"/>
          <p:cNvSpPr/>
          <p:nvPr/>
        </p:nvSpPr>
        <p:spPr>
          <a:xfrm>
            <a:off x="3297189" y="500878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Connecteur 34"/>
          <p:cNvSpPr/>
          <p:nvPr/>
        </p:nvSpPr>
        <p:spPr>
          <a:xfrm>
            <a:off x="3585221" y="4864770"/>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36" name="Organigramme : Connecteur 35"/>
          <p:cNvSpPr/>
          <p:nvPr/>
        </p:nvSpPr>
        <p:spPr>
          <a:xfrm>
            <a:off x="3225181" y="608890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rganigramme : Connecteur 36"/>
          <p:cNvSpPr/>
          <p:nvPr/>
        </p:nvSpPr>
        <p:spPr>
          <a:xfrm>
            <a:off x="4953373" y="356862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rganigramme : Connecteur 37"/>
          <p:cNvSpPr/>
          <p:nvPr/>
        </p:nvSpPr>
        <p:spPr>
          <a:xfrm>
            <a:off x="1929037" y="212846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Organigramme : Connecteur 38"/>
          <p:cNvSpPr/>
          <p:nvPr/>
        </p:nvSpPr>
        <p:spPr>
          <a:xfrm>
            <a:off x="3657229" y="3496618"/>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Organigramme : Connecteur 39"/>
          <p:cNvSpPr/>
          <p:nvPr/>
        </p:nvSpPr>
        <p:spPr>
          <a:xfrm>
            <a:off x="2505101" y="2560514"/>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Organigramme : Connecteur 40"/>
          <p:cNvSpPr/>
          <p:nvPr/>
        </p:nvSpPr>
        <p:spPr>
          <a:xfrm>
            <a:off x="2865141" y="3352602"/>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5313413" y="2056458"/>
            <a:ext cx="671402" cy="276999"/>
          </a:xfrm>
          <a:prstGeom prst="rect">
            <a:avLst/>
          </a:prstGeom>
          <a:noFill/>
        </p:spPr>
        <p:txBody>
          <a:bodyPr wrap="none" rtlCol="0">
            <a:spAutoFit/>
          </a:bodyPr>
          <a:lstStyle/>
          <a:p>
            <a:r>
              <a:rPr lang="fr-FR" sz="1200" dirty="0" smtClean="0"/>
              <a:t>Valence</a:t>
            </a:r>
            <a:endParaRPr lang="fr-FR" sz="1200" dirty="0"/>
          </a:p>
        </p:txBody>
      </p:sp>
      <p:sp>
        <p:nvSpPr>
          <p:cNvPr id="43" name="ZoneTexte 42"/>
          <p:cNvSpPr txBox="1"/>
          <p:nvPr/>
        </p:nvSpPr>
        <p:spPr>
          <a:xfrm>
            <a:off x="4521325" y="2344490"/>
            <a:ext cx="776303" cy="276999"/>
          </a:xfrm>
          <a:prstGeom prst="rect">
            <a:avLst/>
          </a:prstGeom>
          <a:noFill/>
        </p:spPr>
        <p:txBody>
          <a:bodyPr wrap="none" rtlCol="0">
            <a:spAutoFit/>
          </a:bodyPr>
          <a:lstStyle/>
          <a:p>
            <a:r>
              <a:rPr lang="fr-FR" sz="1200" dirty="0" smtClean="0"/>
              <a:t>Le </a:t>
            </a:r>
            <a:r>
              <a:rPr lang="fr-FR" sz="1200" dirty="0" err="1" smtClean="0"/>
              <a:t>Pouzin</a:t>
            </a:r>
            <a:endParaRPr lang="fr-FR" sz="1200" dirty="0"/>
          </a:p>
        </p:txBody>
      </p:sp>
      <p:sp>
        <p:nvSpPr>
          <p:cNvPr id="44" name="Organigramme : Connecteur 43"/>
          <p:cNvSpPr/>
          <p:nvPr/>
        </p:nvSpPr>
        <p:spPr>
          <a:xfrm>
            <a:off x="5169397" y="3280594"/>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ZoneTexte 44"/>
          <p:cNvSpPr txBox="1"/>
          <p:nvPr/>
        </p:nvSpPr>
        <p:spPr>
          <a:xfrm>
            <a:off x="5241405" y="3136578"/>
            <a:ext cx="923779" cy="276999"/>
          </a:xfrm>
          <a:prstGeom prst="rect">
            <a:avLst/>
          </a:prstGeom>
          <a:noFill/>
        </p:spPr>
        <p:txBody>
          <a:bodyPr wrap="none" rtlCol="0">
            <a:spAutoFit/>
          </a:bodyPr>
          <a:lstStyle/>
          <a:p>
            <a:r>
              <a:rPr lang="fr-FR" sz="1200" dirty="0" smtClean="0"/>
              <a:t>Montélimar</a:t>
            </a:r>
            <a:endParaRPr lang="fr-FR" sz="1200" dirty="0"/>
          </a:p>
        </p:txBody>
      </p:sp>
      <p:sp>
        <p:nvSpPr>
          <p:cNvPr id="46" name="ZoneTexte 45"/>
          <p:cNvSpPr txBox="1"/>
          <p:nvPr/>
        </p:nvSpPr>
        <p:spPr>
          <a:xfrm>
            <a:off x="4449317" y="3136578"/>
            <a:ext cx="720080" cy="461665"/>
          </a:xfrm>
          <a:prstGeom prst="rect">
            <a:avLst/>
          </a:prstGeom>
          <a:noFill/>
        </p:spPr>
        <p:txBody>
          <a:bodyPr wrap="square" rtlCol="0">
            <a:spAutoFit/>
          </a:bodyPr>
          <a:lstStyle/>
          <a:p>
            <a:r>
              <a:rPr lang="fr-FR" sz="1200" dirty="0" smtClean="0"/>
              <a:t>     B. St</a:t>
            </a:r>
          </a:p>
          <a:p>
            <a:r>
              <a:rPr lang="fr-FR" sz="1200" dirty="0" smtClean="0"/>
              <a:t>  </a:t>
            </a:r>
            <a:r>
              <a:rPr lang="fr-FR" sz="1200" dirty="0" err="1" smtClean="0"/>
              <a:t>Andéol</a:t>
            </a:r>
            <a:endParaRPr lang="fr-FR" sz="1200" dirty="0"/>
          </a:p>
        </p:txBody>
      </p:sp>
      <p:sp>
        <p:nvSpPr>
          <p:cNvPr id="47" name="ZoneTexte 46"/>
          <p:cNvSpPr txBox="1"/>
          <p:nvPr/>
        </p:nvSpPr>
        <p:spPr>
          <a:xfrm>
            <a:off x="5457429" y="4072682"/>
            <a:ext cx="638701" cy="276999"/>
          </a:xfrm>
          <a:prstGeom prst="rect">
            <a:avLst/>
          </a:prstGeom>
          <a:noFill/>
        </p:spPr>
        <p:txBody>
          <a:bodyPr wrap="none" rtlCol="0">
            <a:spAutoFit/>
          </a:bodyPr>
          <a:lstStyle/>
          <a:p>
            <a:r>
              <a:rPr lang="fr-FR" sz="1200" dirty="0" smtClean="0"/>
              <a:t>Orange</a:t>
            </a:r>
            <a:endParaRPr lang="fr-FR" sz="1200" dirty="0"/>
          </a:p>
        </p:txBody>
      </p:sp>
      <p:sp>
        <p:nvSpPr>
          <p:cNvPr id="48" name="ZoneTexte 47"/>
          <p:cNvSpPr txBox="1"/>
          <p:nvPr/>
        </p:nvSpPr>
        <p:spPr>
          <a:xfrm>
            <a:off x="5385421" y="4576738"/>
            <a:ext cx="689932" cy="461665"/>
          </a:xfrm>
          <a:prstGeom prst="rect">
            <a:avLst/>
          </a:prstGeom>
          <a:noFill/>
        </p:spPr>
        <p:txBody>
          <a:bodyPr wrap="square" rtlCol="0">
            <a:spAutoFit/>
          </a:bodyPr>
          <a:lstStyle/>
          <a:p>
            <a:r>
              <a:rPr lang="fr-FR" sz="1200" dirty="0" smtClean="0"/>
              <a:t> Avignon</a:t>
            </a:r>
            <a:endParaRPr lang="fr-FR" sz="1200" dirty="0"/>
          </a:p>
        </p:txBody>
      </p:sp>
      <p:sp>
        <p:nvSpPr>
          <p:cNvPr id="49" name="ZoneTexte 48"/>
          <p:cNvSpPr txBox="1"/>
          <p:nvPr/>
        </p:nvSpPr>
        <p:spPr>
          <a:xfrm>
            <a:off x="4953373" y="5080794"/>
            <a:ext cx="838243" cy="276999"/>
          </a:xfrm>
          <a:prstGeom prst="rect">
            <a:avLst/>
          </a:prstGeom>
          <a:noFill/>
        </p:spPr>
        <p:txBody>
          <a:bodyPr wrap="none" rtlCol="0">
            <a:spAutoFit/>
          </a:bodyPr>
          <a:lstStyle/>
          <a:p>
            <a:r>
              <a:rPr lang="fr-FR" sz="1200" dirty="0" smtClean="0"/>
              <a:t>   Tarascon</a:t>
            </a:r>
            <a:endParaRPr lang="fr-FR" sz="1200" dirty="0"/>
          </a:p>
        </p:txBody>
      </p:sp>
      <p:sp>
        <p:nvSpPr>
          <p:cNvPr id="50" name="ZoneTexte 49"/>
          <p:cNvSpPr txBox="1"/>
          <p:nvPr/>
        </p:nvSpPr>
        <p:spPr>
          <a:xfrm>
            <a:off x="5025381" y="5368826"/>
            <a:ext cx="535724" cy="276999"/>
          </a:xfrm>
          <a:prstGeom prst="rect">
            <a:avLst/>
          </a:prstGeom>
          <a:noFill/>
          <a:ln w="38100">
            <a:noFill/>
          </a:ln>
        </p:spPr>
        <p:txBody>
          <a:bodyPr wrap="none" rtlCol="0">
            <a:spAutoFit/>
          </a:bodyPr>
          <a:lstStyle/>
          <a:p>
            <a:r>
              <a:rPr lang="fr-FR" sz="1200" dirty="0" smtClean="0"/>
              <a:t> Arles</a:t>
            </a:r>
            <a:endParaRPr lang="fr-FR" sz="1200" dirty="0"/>
          </a:p>
        </p:txBody>
      </p:sp>
      <p:cxnSp>
        <p:nvCxnSpPr>
          <p:cNvPr id="51" name="Connecteur droit avec flèche 50"/>
          <p:cNvCxnSpPr/>
          <p:nvPr/>
        </p:nvCxnSpPr>
        <p:spPr>
          <a:xfrm flipH="1">
            <a:off x="4593333" y="2704530"/>
            <a:ext cx="504056"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 name="Organigramme : Connecteur 51"/>
          <p:cNvSpPr/>
          <p:nvPr/>
        </p:nvSpPr>
        <p:spPr>
          <a:xfrm>
            <a:off x="4521325" y="2992562"/>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dirty="0"/>
          </a:p>
        </p:txBody>
      </p:sp>
      <p:sp>
        <p:nvSpPr>
          <p:cNvPr id="53" name="ZoneTexte 52"/>
          <p:cNvSpPr txBox="1"/>
          <p:nvPr/>
        </p:nvSpPr>
        <p:spPr>
          <a:xfrm>
            <a:off x="3945261" y="2776538"/>
            <a:ext cx="726481" cy="276999"/>
          </a:xfrm>
          <a:prstGeom prst="rect">
            <a:avLst/>
          </a:prstGeom>
          <a:noFill/>
        </p:spPr>
        <p:txBody>
          <a:bodyPr wrap="none" rtlCol="0">
            <a:spAutoFit/>
          </a:bodyPr>
          <a:lstStyle/>
          <a:p>
            <a:r>
              <a:rPr lang="fr-FR" sz="1200" dirty="0" smtClean="0"/>
              <a:t>Aubenas</a:t>
            </a:r>
            <a:endParaRPr lang="fr-FR" sz="1200" dirty="0"/>
          </a:p>
        </p:txBody>
      </p:sp>
      <p:sp>
        <p:nvSpPr>
          <p:cNvPr id="54" name="ZoneTexte 53"/>
          <p:cNvSpPr txBox="1"/>
          <p:nvPr/>
        </p:nvSpPr>
        <p:spPr>
          <a:xfrm>
            <a:off x="3729237" y="4000674"/>
            <a:ext cx="714683" cy="276999"/>
          </a:xfrm>
          <a:prstGeom prst="rect">
            <a:avLst/>
          </a:prstGeom>
          <a:noFill/>
        </p:spPr>
        <p:txBody>
          <a:bodyPr wrap="square" rtlCol="0">
            <a:spAutoFit/>
          </a:bodyPr>
          <a:lstStyle/>
          <a:p>
            <a:r>
              <a:rPr lang="fr-FR" sz="1200" dirty="0" smtClean="0"/>
              <a:t>Les Vans</a:t>
            </a:r>
            <a:endParaRPr lang="fr-FR" sz="1200" dirty="0"/>
          </a:p>
        </p:txBody>
      </p:sp>
      <p:sp>
        <p:nvSpPr>
          <p:cNvPr id="55" name="Organigramme : Connecteur 54"/>
          <p:cNvSpPr/>
          <p:nvPr/>
        </p:nvSpPr>
        <p:spPr>
          <a:xfrm>
            <a:off x="4881365" y="5152802"/>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ZoneTexte 55"/>
          <p:cNvSpPr txBox="1"/>
          <p:nvPr/>
        </p:nvSpPr>
        <p:spPr>
          <a:xfrm>
            <a:off x="4089277" y="5080794"/>
            <a:ext cx="580608" cy="276999"/>
          </a:xfrm>
          <a:prstGeom prst="rect">
            <a:avLst/>
          </a:prstGeom>
          <a:noFill/>
        </p:spPr>
        <p:txBody>
          <a:bodyPr wrap="none" rtlCol="0">
            <a:spAutoFit/>
          </a:bodyPr>
          <a:lstStyle/>
          <a:p>
            <a:r>
              <a:rPr lang="fr-FR" sz="1200" dirty="0" smtClean="0"/>
              <a:t>Nîmes</a:t>
            </a:r>
            <a:endParaRPr lang="fr-FR" sz="1200" dirty="0"/>
          </a:p>
        </p:txBody>
      </p:sp>
      <p:sp>
        <p:nvSpPr>
          <p:cNvPr id="57" name="ZoneTexte 56"/>
          <p:cNvSpPr txBox="1"/>
          <p:nvPr/>
        </p:nvSpPr>
        <p:spPr>
          <a:xfrm>
            <a:off x="3009157" y="5872882"/>
            <a:ext cx="457882" cy="276999"/>
          </a:xfrm>
          <a:prstGeom prst="rect">
            <a:avLst/>
          </a:prstGeom>
          <a:noFill/>
        </p:spPr>
        <p:txBody>
          <a:bodyPr wrap="none" rtlCol="0">
            <a:spAutoFit/>
          </a:bodyPr>
          <a:lstStyle/>
          <a:p>
            <a:r>
              <a:rPr lang="fr-FR" sz="1200" dirty="0" smtClean="0"/>
              <a:t>Sète</a:t>
            </a:r>
            <a:endParaRPr lang="fr-FR" sz="1200" dirty="0"/>
          </a:p>
        </p:txBody>
      </p:sp>
      <p:sp>
        <p:nvSpPr>
          <p:cNvPr id="58" name="ZoneTexte 57"/>
          <p:cNvSpPr txBox="1"/>
          <p:nvPr/>
        </p:nvSpPr>
        <p:spPr>
          <a:xfrm>
            <a:off x="3153173" y="5584850"/>
            <a:ext cx="920637" cy="461665"/>
          </a:xfrm>
          <a:prstGeom prst="rect">
            <a:avLst/>
          </a:prstGeom>
          <a:noFill/>
        </p:spPr>
        <p:txBody>
          <a:bodyPr wrap="none" rtlCol="0">
            <a:spAutoFit/>
          </a:bodyPr>
          <a:lstStyle/>
          <a:p>
            <a:r>
              <a:rPr lang="fr-FR" sz="1200" dirty="0" smtClean="0"/>
              <a:t>Montpellier</a:t>
            </a:r>
          </a:p>
          <a:p>
            <a:endParaRPr lang="fr-FR" sz="1200" dirty="0"/>
          </a:p>
        </p:txBody>
      </p:sp>
      <p:sp>
        <p:nvSpPr>
          <p:cNvPr id="59" name="ZoneTexte 58"/>
          <p:cNvSpPr txBox="1"/>
          <p:nvPr/>
        </p:nvSpPr>
        <p:spPr>
          <a:xfrm>
            <a:off x="3081165" y="5008786"/>
            <a:ext cx="645048" cy="276999"/>
          </a:xfrm>
          <a:prstGeom prst="rect">
            <a:avLst/>
          </a:prstGeom>
          <a:noFill/>
        </p:spPr>
        <p:txBody>
          <a:bodyPr wrap="none" rtlCol="0">
            <a:spAutoFit/>
          </a:bodyPr>
          <a:lstStyle/>
          <a:p>
            <a:r>
              <a:rPr lang="fr-FR" sz="1200" dirty="0" smtClean="0"/>
              <a:t>Ganges</a:t>
            </a:r>
            <a:endParaRPr lang="fr-FR" sz="1200" dirty="0"/>
          </a:p>
        </p:txBody>
      </p:sp>
      <p:sp>
        <p:nvSpPr>
          <p:cNvPr id="60" name="ZoneTexte 59"/>
          <p:cNvSpPr txBox="1"/>
          <p:nvPr/>
        </p:nvSpPr>
        <p:spPr>
          <a:xfrm>
            <a:off x="3585221" y="4792762"/>
            <a:ext cx="946798" cy="276999"/>
          </a:xfrm>
          <a:prstGeom prst="rect">
            <a:avLst/>
          </a:prstGeom>
          <a:noFill/>
        </p:spPr>
        <p:txBody>
          <a:bodyPr wrap="none" rtlCol="0">
            <a:spAutoFit/>
          </a:bodyPr>
          <a:lstStyle/>
          <a:p>
            <a:r>
              <a:rPr lang="fr-FR" sz="1200" dirty="0" smtClean="0"/>
              <a:t>St Hippolyte</a:t>
            </a:r>
            <a:endParaRPr lang="fr-FR" sz="1200" dirty="0"/>
          </a:p>
        </p:txBody>
      </p:sp>
      <p:sp>
        <p:nvSpPr>
          <p:cNvPr id="61" name="ZoneTexte 60"/>
          <p:cNvSpPr txBox="1"/>
          <p:nvPr/>
        </p:nvSpPr>
        <p:spPr>
          <a:xfrm>
            <a:off x="2577109" y="4792762"/>
            <a:ext cx="705962" cy="276999"/>
          </a:xfrm>
          <a:prstGeom prst="rect">
            <a:avLst/>
          </a:prstGeom>
          <a:noFill/>
        </p:spPr>
        <p:txBody>
          <a:bodyPr wrap="none" rtlCol="0">
            <a:spAutoFit/>
          </a:bodyPr>
          <a:lstStyle/>
          <a:p>
            <a:r>
              <a:rPr lang="fr-FR" sz="1200" dirty="0" smtClean="0"/>
              <a:t>Le Vigan</a:t>
            </a:r>
            <a:endParaRPr lang="fr-FR" sz="1200" dirty="0"/>
          </a:p>
        </p:txBody>
      </p:sp>
      <p:sp>
        <p:nvSpPr>
          <p:cNvPr id="62" name="ZoneTexte 61"/>
          <p:cNvSpPr txBox="1"/>
          <p:nvPr/>
        </p:nvSpPr>
        <p:spPr>
          <a:xfrm>
            <a:off x="2073053" y="5224810"/>
            <a:ext cx="631263" cy="276999"/>
          </a:xfrm>
          <a:prstGeom prst="rect">
            <a:avLst/>
          </a:prstGeom>
          <a:noFill/>
        </p:spPr>
        <p:txBody>
          <a:bodyPr wrap="none" rtlCol="0">
            <a:spAutoFit/>
          </a:bodyPr>
          <a:lstStyle/>
          <a:p>
            <a:r>
              <a:rPr lang="fr-FR" sz="1200" dirty="0" smtClean="0"/>
              <a:t>Lodève</a:t>
            </a:r>
            <a:endParaRPr lang="fr-FR" sz="1200" dirty="0"/>
          </a:p>
        </p:txBody>
      </p:sp>
      <p:sp>
        <p:nvSpPr>
          <p:cNvPr id="63" name="ZoneTexte 62"/>
          <p:cNvSpPr txBox="1"/>
          <p:nvPr/>
        </p:nvSpPr>
        <p:spPr>
          <a:xfrm>
            <a:off x="1703488" y="4624363"/>
            <a:ext cx="575799" cy="461665"/>
          </a:xfrm>
          <a:prstGeom prst="rect">
            <a:avLst/>
          </a:prstGeom>
          <a:noFill/>
        </p:spPr>
        <p:txBody>
          <a:bodyPr wrap="none" rtlCol="0">
            <a:spAutoFit/>
          </a:bodyPr>
          <a:lstStyle/>
          <a:p>
            <a:r>
              <a:rPr lang="fr-FR" sz="1200" dirty="0" smtClean="0"/>
              <a:t>Millau</a:t>
            </a:r>
          </a:p>
          <a:p>
            <a:endParaRPr lang="fr-FR" sz="1200" dirty="0"/>
          </a:p>
        </p:txBody>
      </p:sp>
      <p:sp>
        <p:nvSpPr>
          <p:cNvPr id="64" name="Organigramme : Connecteur 63"/>
          <p:cNvSpPr/>
          <p:nvPr/>
        </p:nvSpPr>
        <p:spPr>
          <a:xfrm>
            <a:off x="632893" y="248850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Organigramme : Connecteur 64"/>
          <p:cNvSpPr/>
          <p:nvPr/>
        </p:nvSpPr>
        <p:spPr>
          <a:xfrm>
            <a:off x="2649117" y="536882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6" name="ZoneTexte 65"/>
          <p:cNvSpPr txBox="1"/>
          <p:nvPr/>
        </p:nvSpPr>
        <p:spPr>
          <a:xfrm>
            <a:off x="2217069" y="4072682"/>
            <a:ext cx="767198" cy="276999"/>
          </a:xfrm>
          <a:prstGeom prst="rect">
            <a:avLst/>
          </a:prstGeom>
          <a:noFill/>
        </p:spPr>
        <p:txBody>
          <a:bodyPr wrap="none" rtlCol="0">
            <a:spAutoFit/>
          </a:bodyPr>
          <a:lstStyle/>
          <a:p>
            <a:r>
              <a:rPr lang="fr-FR" sz="1200" dirty="0" smtClean="0"/>
              <a:t>Meyrueis</a:t>
            </a:r>
            <a:endParaRPr lang="fr-FR" sz="1200" dirty="0"/>
          </a:p>
        </p:txBody>
      </p:sp>
      <p:sp>
        <p:nvSpPr>
          <p:cNvPr id="67" name="ZoneTexte 66"/>
          <p:cNvSpPr txBox="1"/>
          <p:nvPr/>
        </p:nvSpPr>
        <p:spPr>
          <a:xfrm>
            <a:off x="3009157" y="3424610"/>
            <a:ext cx="681853" cy="276999"/>
          </a:xfrm>
          <a:prstGeom prst="rect">
            <a:avLst/>
          </a:prstGeom>
          <a:noFill/>
        </p:spPr>
        <p:txBody>
          <a:bodyPr wrap="none" rtlCol="0">
            <a:spAutoFit/>
          </a:bodyPr>
          <a:lstStyle/>
          <a:p>
            <a:r>
              <a:rPr lang="fr-FR" sz="1200" dirty="0" smtClean="0"/>
              <a:t>Villefort</a:t>
            </a:r>
            <a:endParaRPr lang="fr-FR" sz="1200" dirty="0"/>
          </a:p>
        </p:txBody>
      </p:sp>
      <p:sp>
        <p:nvSpPr>
          <p:cNvPr id="68" name="ZoneTexte 67"/>
          <p:cNvSpPr txBox="1"/>
          <p:nvPr/>
        </p:nvSpPr>
        <p:spPr>
          <a:xfrm>
            <a:off x="2793133" y="3136578"/>
            <a:ext cx="630301" cy="276999"/>
          </a:xfrm>
          <a:prstGeom prst="rect">
            <a:avLst/>
          </a:prstGeom>
          <a:noFill/>
        </p:spPr>
        <p:txBody>
          <a:bodyPr wrap="none" rtlCol="0">
            <a:spAutoFit/>
          </a:bodyPr>
          <a:lstStyle/>
          <a:p>
            <a:r>
              <a:rPr lang="fr-FR" sz="1200" dirty="0" smtClean="0"/>
              <a:t>Mende</a:t>
            </a:r>
            <a:endParaRPr lang="fr-FR" sz="1200" dirty="0"/>
          </a:p>
        </p:txBody>
      </p:sp>
      <p:sp>
        <p:nvSpPr>
          <p:cNvPr id="69" name="ZoneTexte 68"/>
          <p:cNvSpPr txBox="1"/>
          <p:nvPr/>
        </p:nvSpPr>
        <p:spPr>
          <a:xfrm>
            <a:off x="1929037" y="2848546"/>
            <a:ext cx="684803" cy="276999"/>
          </a:xfrm>
          <a:prstGeom prst="rect">
            <a:avLst/>
          </a:prstGeom>
          <a:noFill/>
        </p:spPr>
        <p:txBody>
          <a:bodyPr wrap="none" rtlCol="0">
            <a:spAutoFit/>
          </a:bodyPr>
          <a:lstStyle/>
          <a:p>
            <a:r>
              <a:rPr lang="fr-FR" sz="1200" dirty="0" smtClean="0"/>
              <a:t>St </a:t>
            </a:r>
            <a:r>
              <a:rPr lang="fr-FR" sz="1200" dirty="0" err="1" smtClean="0"/>
              <a:t>Chély</a:t>
            </a:r>
            <a:endParaRPr lang="fr-FR" sz="1200" dirty="0"/>
          </a:p>
        </p:txBody>
      </p:sp>
      <p:sp>
        <p:nvSpPr>
          <p:cNvPr id="70" name="ZoneTexte 69"/>
          <p:cNvSpPr txBox="1"/>
          <p:nvPr/>
        </p:nvSpPr>
        <p:spPr>
          <a:xfrm>
            <a:off x="1713013" y="1912442"/>
            <a:ext cx="662361" cy="276999"/>
          </a:xfrm>
          <a:prstGeom prst="rect">
            <a:avLst/>
          </a:prstGeom>
          <a:noFill/>
        </p:spPr>
        <p:txBody>
          <a:bodyPr wrap="none" rtlCol="0">
            <a:spAutoFit/>
          </a:bodyPr>
          <a:lstStyle/>
          <a:p>
            <a:r>
              <a:rPr lang="fr-FR" sz="1200" dirty="0" smtClean="0"/>
              <a:t>St </a:t>
            </a:r>
            <a:r>
              <a:rPr lang="fr-FR" sz="1200" dirty="0" err="1" smtClean="0"/>
              <a:t>Flour</a:t>
            </a:r>
            <a:endParaRPr lang="fr-FR" sz="1200" dirty="0"/>
          </a:p>
        </p:txBody>
      </p:sp>
      <p:sp>
        <p:nvSpPr>
          <p:cNvPr id="71" name="Organigramme : Connecteur 70"/>
          <p:cNvSpPr/>
          <p:nvPr/>
        </p:nvSpPr>
        <p:spPr>
          <a:xfrm>
            <a:off x="2361085" y="2776538"/>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2" name="ZoneTexte 71"/>
          <p:cNvSpPr txBox="1"/>
          <p:nvPr/>
        </p:nvSpPr>
        <p:spPr>
          <a:xfrm>
            <a:off x="416869" y="2200474"/>
            <a:ext cx="652743" cy="276999"/>
          </a:xfrm>
          <a:prstGeom prst="rect">
            <a:avLst/>
          </a:prstGeom>
          <a:noFill/>
        </p:spPr>
        <p:txBody>
          <a:bodyPr wrap="none" rtlCol="0">
            <a:spAutoFit/>
          </a:bodyPr>
          <a:lstStyle/>
          <a:p>
            <a:r>
              <a:rPr lang="fr-FR" sz="1200" dirty="0" smtClean="0"/>
              <a:t>Aurillac</a:t>
            </a:r>
            <a:endParaRPr lang="fr-FR" sz="1200" dirty="0"/>
          </a:p>
        </p:txBody>
      </p:sp>
      <p:sp>
        <p:nvSpPr>
          <p:cNvPr id="73" name="ZoneTexte 72"/>
          <p:cNvSpPr txBox="1"/>
          <p:nvPr/>
        </p:nvSpPr>
        <p:spPr>
          <a:xfrm>
            <a:off x="577801" y="3640634"/>
            <a:ext cx="596999" cy="288032"/>
          </a:xfrm>
          <a:prstGeom prst="rect">
            <a:avLst/>
          </a:prstGeom>
          <a:noFill/>
        </p:spPr>
        <p:txBody>
          <a:bodyPr wrap="square" rtlCol="0">
            <a:spAutoFit/>
          </a:bodyPr>
          <a:lstStyle/>
          <a:p>
            <a:r>
              <a:rPr lang="fr-FR" sz="1200" dirty="0" smtClean="0"/>
              <a:t>Rodez</a:t>
            </a:r>
            <a:endParaRPr lang="fr-FR" sz="1200" dirty="0"/>
          </a:p>
        </p:txBody>
      </p:sp>
      <p:sp>
        <p:nvSpPr>
          <p:cNvPr id="74" name="Organigramme : Connecteur 73"/>
          <p:cNvSpPr/>
          <p:nvPr/>
        </p:nvSpPr>
        <p:spPr>
          <a:xfrm>
            <a:off x="1649389" y="408106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5" name="Organigramme : Connecteur 74"/>
          <p:cNvSpPr/>
          <p:nvPr/>
        </p:nvSpPr>
        <p:spPr>
          <a:xfrm>
            <a:off x="3081165" y="3856658"/>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6" name="ZoneTexte 75"/>
          <p:cNvSpPr txBox="1"/>
          <p:nvPr/>
        </p:nvSpPr>
        <p:spPr>
          <a:xfrm>
            <a:off x="2577109" y="3712642"/>
            <a:ext cx="1296144" cy="276999"/>
          </a:xfrm>
          <a:prstGeom prst="rect">
            <a:avLst/>
          </a:prstGeom>
          <a:noFill/>
        </p:spPr>
        <p:txBody>
          <a:bodyPr wrap="square" rtlCol="0">
            <a:spAutoFit/>
          </a:bodyPr>
          <a:lstStyle/>
          <a:p>
            <a:r>
              <a:rPr lang="fr-FR" sz="1200" dirty="0" smtClean="0"/>
              <a:t>Florac</a:t>
            </a:r>
            <a:endParaRPr lang="fr-FR" sz="1200" dirty="0"/>
          </a:p>
        </p:txBody>
      </p:sp>
      <p:cxnSp>
        <p:nvCxnSpPr>
          <p:cNvPr id="77" name="Connecteur droit avec flèche 76"/>
          <p:cNvCxnSpPr>
            <a:stCxn id="32" idx="3"/>
            <a:endCxn id="33" idx="5"/>
          </p:cNvCxnSpPr>
          <p:nvPr/>
        </p:nvCxnSpPr>
        <p:spPr>
          <a:xfrm flipH="1">
            <a:off x="3574676" y="4422177"/>
            <a:ext cx="237114" cy="72008"/>
          </a:xfrm>
          <a:prstGeom prst="straightConnector1">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Connecteur droit avec flèche 77"/>
          <p:cNvCxnSpPr>
            <a:stCxn id="32" idx="4"/>
          </p:cNvCxnSpPr>
          <p:nvPr/>
        </p:nvCxnSpPr>
        <p:spPr>
          <a:xfrm flipH="1">
            <a:off x="3647704" y="4432722"/>
            <a:ext cx="189545" cy="460623"/>
          </a:xfrm>
          <a:prstGeom prst="straightConnector1">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Connecteur droit avec flèche 78"/>
          <p:cNvCxnSpPr>
            <a:stCxn id="37" idx="3"/>
          </p:cNvCxnSpPr>
          <p:nvPr/>
        </p:nvCxnSpPr>
        <p:spPr>
          <a:xfrm flipH="1">
            <a:off x="3945261" y="3630089"/>
            <a:ext cx="1018657" cy="442593"/>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0" name="ZoneTexte 79"/>
          <p:cNvSpPr txBox="1"/>
          <p:nvPr/>
        </p:nvSpPr>
        <p:spPr>
          <a:xfrm>
            <a:off x="3873253" y="4360714"/>
            <a:ext cx="447558" cy="276999"/>
          </a:xfrm>
          <a:prstGeom prst="rect">
            <a:avLst/>
          </a:prstGeom>
          <a:noFill/>
        </p:spPr>
        <p:txBody>
          <a:bodyPr wrap="none" rtlCol="0">
            <a:spAutoFit/>
          </a:bodyPr>
          <a:lstStyle/>
          <a:p>
            <a:r>
              <a:rPr lang="fr-FR" sz="1200" dirty="0" smtClean="0"/>
              <a:t>Alès</a:t>
            </a:r>
            <a:endParaRPr lang="fr-FR" sz="1200" dirty="0"/>
          </a:p>
        </p:txBody>
      </p:sp>
      <p:sp>
        <p:nvSpPr>
          <p:cNvPr id="81" name="ZoneTexte 80"/>
          <p:cNvSpPr txBox="1"/>
          <p:nvPr/>
        </p:nvSpPr>
        <p:spPr>
          <a:xfrm flipH="1">
            <a:off x="3009157" y="4432722"/>
            <a:ext cx="648072" cy="288032"/>
          </a:xfrm>
          <a:prstGeom prst="rect">
            <a:avLst/>
          </a:prstGeom>
          <a:noFill/>
        </p:spPr>
        <p:txBody>
          <a:bodyPr wrap="square" rtlCol="0">
            <a:spAutoFit/>
          </a:bodyPr>
          <a:lstStyle/>
          <a:p>
            <a:r>
              <a:rPr lang="fr-FR" sz="1200" dirty="0" smtClean="0"/>
              <a:t>St Jean</a:t>
            </a:r>
            <a:endParaRPr lang="fr-FR" sz="1200" dirty="0"/>
          </a:p>
        </p:txBody>
      </p:sp>
      <p:cxnSp>
        <p:nvCxnSpPr>
          <p:cNvPr id="82" name="Connecteur droit avec flèche 81"/>
          <p:cNvCxnSpPr>
            <a:stCxn id="38" idx="6"/>
            <a:endCxn id="40" idx="4"/>
          </p:cNvCxnSpPr>
          <p:nvPr/>
        </p:nvCxnSpPr>
        <p:spPr>
          <a:xfrm>
            <a:off x="2001045" y="2164470"/>
            <a:ext cx="540060" cy="46805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3" name="Connecteur droit avec flèche 82"/>
          <p:cNvCxnSpPr>
            <a:endCxn id="71" idx="2"/>
          </p:cNvCxnSpPr>
          <p:nvPr/>
        </p:nvCxnSpPr>
        <p:spPr>
          <a:xfrm>
            <a:off x="704901" y="2560514"/>
            <a:ext cx="1656184" cy="252028"/>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84" name="Connecteur droit avec flèche 83"/>
          <p:cNvCxnSpPr>
            <a:stCxn id="30" idx="0"/>
          </p:cNvCxnSpPr>
          <p:nvPr/>
        </p:nvCxnSpPr>
        <p:spPr>
          <a:xfrm flipH="1" flipV="1">
            <a:off x="3081165" y="3856658"/>
            <a:ext cx="36004" cy="432048"/>
          </a:xfrm>
          <a:prstGeom prst="straightConnector1">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Connecteur droit avec flèche 84"/>
          <p:cNvCxnSpPr/>
          <p:nvPr/>
        </p:nvCxnSpPr>
        <p:spPr>
          <a:xfrm flipH="1" flipV="1">
            <a:off x="3153173" y="4360714"/>
            <a:ext cx="360040" cy="108012"/>
          </a:xfrm>
          <a:prstGeom prst="straightConnector1">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Connecteur droit avec flèche 85"/>
          <p:cNvCxnSpPr/>
          <p:nvPr/>
        </p:nvCxnSpPr>
        <p:spPr>
          <a:xfrm flipH="1" flipV="1">
            <a:off x="2937149" y="3424610"/>
            <a:ext cx="144016" cy="432048"/>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7" name="Connecteur droit avec flèche 86"/>
          <p:cNvCxnSpPr/>
          <p:nvPr/>
        </p:nvCxnSpPr>
        <p:spPr>
          <a:xfrm flipH="1">
            <a:off x="2135536" y="4343760"/>
            <a:ext cx="648072" cy="180020"/>
          </a:xfrm>
          <a:prstGeom prst="straightConnector1">
            <a:avLst/>
          </a:prstGeom>
          <a:ln w="381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8" name="Connecteur droit avec flèche 87"/>
          <p:cNvCxnSpPr>
            <a:endCxn id="29" idx="0"/>
          </p:cNvCxnSpPr>
          <p:nvPr/>
        </p:nvCxnSpPr>
        <p:spPr>
          <a:xfrm>
            <a:off x="1722538" y="4144690"/>
            <a:ext cx="396044" cy="360040"/>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9" name="Connecteur droit avec flèche 88"/>
          <p:cNvCxnSpPr>
            <a:stCxn id="27" idx="5"/>
            <a:endCxn id="74" idx="1"/>
          </p:cNvCxnSpPr>
          <p:nvPr/>
        </p:nvCxnSpPr>
        <p:spPr>
          <a:xfrm>
            <a:off x="1558452" y="3990129"/>
            <a:ext cx="101482" cy="101482"/>
          </a:xfrm>
          <a:prstGeom prst="straightConnector1">
            <a:avLst/>
          </a:prstGeom>
          <a:ln w="381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0" name="Connecteur droit avec flèche 89"/>
          <p:cNvCxnSpPr>
            <a:stCxn id="26" idx="6"/>
          </p:cNvCxnSpPr>
          <p:nvPr/>
        </p:nvCxnSpPr>
        <p:spPr>
          <a:xfrm>
            <a:off x="1064941" y="3892662"/>
            <a:ext cx="432048" cy="36004"/>
          </a:xfrm>
          <a:prstGeom prst="straightConnector1">
            <a:avLst/>
          </a:prstGeom>
          <a:ln w="38100">
            <a:solidFill>
              <a:schemeClr val="accent3">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1" name="Connecteur droit avec flèche 90"/>
          <p:cNvCxnSpPr/>
          <p:nvPr/>
        </p:nvCxnSpPr>
        <p:spPr>
          <a:xfrm flipH="1" flipV="1">
            <a:off x="2937149" y="3352602"/>
            <a:ext cx="720080" cy="14401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92" name="Connecteur droit avec flèche 91"/>
          <p:cNvCxnSpPr>
            <a:endCxn id="59" idx="0"/>
          </p:cNvCxnSpPr>
          <p:nvPr/>
        </p:nvCxnSpPr>
        <p:spPr>
          <a:xfrm flipH="1">
            <a:off x="3403689" y="4936778"/>
            <a:ext cx="181532" cy="72008"/>
          </a:xfrm>
          <a:prstGeom prst="straightConnector1">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3" name="Connecteur droit avec flèche 92"/>
          <p:cNvCxnSpPr>
            <a:stCxn id="59" idx="0"/>
          </p:cNvCxnSpPr>
          <p:nvPr/>
        </p:nvCxnSpPr>
        <p:spPr>
          <a:xfrm flipH="1" flipV="1">
            <a:off x="3081165" y="4864770"/>
            <a:ext cx="322524" cy="144016"/>
          </a:xfrm>
          <a:prstGeom prst="straightConnector1">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4" name="Connecteur droit avec flèche 93"/>
          <p:cNvCxnSpPr>
            <a:endCxn id="28" idx="6"/>
          </p:cNvCxnSpPr>
          <p:nvPr/>
        </p:nvCxnSpPr>
        <p:spPr>
          <a:xfrm flipH="1" flipV="1">
            <a:off x="2793133" y="4324710"/>
            <a:ext cx="235074" cy="515677"/>
          </a:xfrm>
          <a:prstGeom prst="straightConnector1">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5" name="Organigramme : Connecteur 94"/>
          <p:cNvSpPr/>
          <p:nvPr/>
        </p:nvSpPr>
        <p:spPr>
          <a:xfrm>
            <a:off x="4809357" y="2704530"/>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6" name="ZoneTexte 95"/>
          <p:cNvSpPr txBox="1"/>
          <p:nvPr/>
        </p:nvSpPr>
        <p:spPr>
          <a:xfrm>
            <a:off x="4377309" y="2488506"/>
            <a:ext cx="554319" cy="276999"/>
          </a:xfrm>
          <a:prstGeom prst="rect">
            <a:avLst/>
          </a:prstGeom>
          <a:noFill/>
        </p:spPr>
        <p:txBody>
          <a:bodyPr wrap="none" rtlCol="0">
            <a:spAutoFit/>
          </a:bodyPr>
          <a:lstStyle/>
          <a:p>
            <a:r>
              <a:rPr lang="fr-FR" sz="1200" dirty="0" smtClean="0"/>
              <a:t>Privas</a:t>
            </a:r>
            <a:endParaRPr lang="fr-FR" sz="1200" dirty="0"/>
          </a:p>
        </p:txBody>
      </p:sp>
      <p:cxnSp>
        <p:nvCxnSpPr>
          <p:cNvPr id="97" name="Connecteur droit avec flèche 96"/>
          <p:cNvCxnSpPr>
            <a:endCxn id="67" idx="3"/>
          </p:cNvCxnSpPr>
          <p:nvPr/>
        </p:nvCxnSpPr>
        <p:spPr>
          <a:xfrm flipH="1" flipV="1">
            <a:off x="3691010" y="3563110"/>
            <a:ext cx="254251" cy="437564"/>
          </a:xfrm>
          <a:prstGeom prst="straightConnector1">
            <a:avLst/>
          </a:prstGeom>
          <a:ln w="38100">
            <a:solidFill>
              <a:srgbClr val="92D05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8" name="Connecteur droit avec flèche 97"/>
          <p:cNvCxnSpPr>
            <a:stCxn id="30" idx="2"/>
            <a:endCxn id="28" idx="6"/>
          </p:cNvCxnSpPr>
          <p:nvPr/>
        </p:nvCxnSpPr>
        <p:spPr>
          <a:xfrm flipH="1">
            <a:off x="2793133" y="4324710"/>
            <a:ext cx="288032" cy="0"/>
          </a:xfrm>
          <a:prstGeom prst="straightConnector1">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9" name="ZoneTexte 98"/>
          <p:cNvSpPr txBox="1"/>
          <p:nvPr/>
        </p:nvSpPr>
        <p:spPr>
          <a:xfrm>
            <a:off x="4593333" y="6808986"/>
            <a:ext cx="1290738" cy="246221"/>
          </a:xfrm>
          <a:prstGeom prst="rect">
            <a:avLst/>
          </a:prstGeom>
          <a:noFill/>
        </p:spPr>
        <p:txBody>
          <a:bodyPr wrap="none" rtlCol="0">
            <a:spAutoFit/>
          </a:bodyPr>
          <a:lstStyle/>
          <a:p>
            <a:r>
              <a:rPr lang="fr-FR" sz="1000" dirty="0" smtClean="0">
                <a:solidFill>
                  <a:schemeClr val="accent1"/>
                </a:solidFill>
                <a:latin typeface="Comic Sans MS" pitchFamily="66" charset="0"/>
              </a:rPr>
              <a:t>Mer Méditerranée</a:t>
            </a:r>
            <a:endParaRPr lang="fr-FR" sz="1000" dirty="0">
              <a:solidFill>
                <a:schemeClr val="accent1"/>
              </a:solidFill>
              <a:latin typeface="Comic Sans MS" pitchFamily="66" charset="0"/>
            </a:endParaRPr>
          </a:p>
        </p:txBody>
      </p:sp>
      <p:sp>
        <p:nvSpPr>
          <p:cNvPr id="100" name="ZoneTexte 99"/>
          <p:cNvSpPr txBox="1"/>
          <p:nvPr/>
        </p:nvSpPr>
        <p:spPr>
          <a:xfrm rot="20965050">
            <a:off x="4919937" y="1507643"/>
            <a:ext cx="338554" cy="451406"/>
          </a:xfrm>
          <a:prstGeom prst="rect">
            <a:avLst/>
          </a:prstGeom>
          <a:noFill/>
        </p:spPr>
        <p:txBody>
          <a:bodyPr vert="vert" wrap="none" rtlCol="0">
            <a:spAutoFit/>
          </a:bodyPr>
          <a:lstStyle/>
          <a:p>
            <a:r>
              <a:rPr lang="fr-FR" sz="1000" i="1" dirty="0" smtClean="0">
                <a:solidFill>
                  <a:schemeClr val="accent1"/>
                </a:solidFill>
                <a:latin typeface="Comic Sans MS" pitchFamily="66" charset="0"/>
              </a:rPr>
              <a:t>Rhône</a:t>
            </a:r>
            <a:endParaRPr lang="fr-FR" sz="1000" i="1" dirty="0">
              <a:solidFill>
                <a:schemeClr val="accent1"/>
              </a:solidFill>
              <a:latin typeface="Comic Sans MS" pitchFamily="66" charset="0"/>
            </a:endParaRPr>
          </a:p>
        </p:txBody>
      </p:sp>
      <p:cxnSp>
        <p:nvCxnSpPr>
          <p:cNvPr id="101" name="Connecteur droit avec flèche 100"/>
          <p:cNvCxnSpPr/>
          <p:nvPr/>
        </p:nvCxnSpPr>
        <p:spPr>
          <a:xfrm flipH="1">
            <a:off x="5025381" y="3568626"/>
            <a:ext cx="288032"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2" name="Connecteur droit avec flèche 101"/>
          <p:cNvCxnSpPr/>
          <p:nvPr/>
        </p:nvCxnSpPr>
        <p:spPr>
          <a:xfrm flipH="1">
            <a:off x="5025381" y="3928666"/>
            <a:ext cx="288032" cy="7200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3" name="Connecteur droit avec flèche 102"/>
          <p:cNvCxnSpPr>
            <a:endCxn id="38" idx="2"/>
          </p:cNvCxnSpPr>
          <p:nvPr/>
        </p:nvCxnSpPr>
        <p:spPr>
          <a:xfrm flipV="1">
            <a:off x="704901" y="2164470"/>
            <a:ext cx="1224136" cy="324036"/>
          </a:xfrm>
          <a:prstGeom prst="straightConnector1">
            <a:avLst/>
          </a:prstGeom>
          <a:ln w="38100">
            <a:solidFill>
              <a:srgbClr val="7030A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 name="ZoneTexte 103"/>
          <p:cNvSpPr txBox="1"/>
          <p:nvPr/>
        </p:nvSpPr>
        <p:spPr>
          <a:xfrm>
            <a:off x="4233293" y="4648746"/>
            <a:ext cx="607859" cy="246221"/>
          </a:xfrm>
          <a:prstGeom prst="rect">
            <a:avLst/>
          </a:prstGeom>
          <a:noFill/>
        </p:spPr>
        <p:txBody>
          <a:bodyPr wrap="none" rtlCol="0">
            <a:spAutoFit/>
          </a:bodyPr>
          <a:lstStyle/>
          <a:p>
            <a:r>
              <a:rPr lang="fr-FR" sz="1000" i="1" dirty="0" smtClean="0">
                <a:solidFill>
                  <a:schemeClr val="accent1"/>
                </a:solidFill>
                <a:latin typeface="Comic Sans MS" pitchFamily="66" charset="0"/>
              </a:rPr>
              <a:t>Gardon</a:t>
            </a:r>
            <a:endParaRPr lang="fr-FR" sz="1000" i="1" dirty="0">
              <a:solidFill>
                <a:schemeClr val="accent1"/>
              </a:solidFill>
              <a:latin typeface="Comic Sans MS" pitchFamily="66" charset="0"/>
            </a:endParaRPr>
          </a:p>
        </p:txBody>
      </p:sp>
      <p:sp>
        <p:nvSpPr>
          <p:cNvPr id="105" name="Forme libre 104"/>
          <p:cNvSpPr/>
          <p:nvPr/>
        </p:nvSpPr>
        <p:spPr>
          <a:xfrm>
            <a:off x="4229101" y="3632323"/>
            <a:ext cx="164123" cy="422030"/>
          </a:xfrm>
          <a:custGeom>
            <a:avLst/>
            <a:gdLst>
              <a:gd name="connsiteX0" fmla="*/ 0 w 164123"/>
              <a:gd name="connsiteY0" fmla="*/ 422030 h 422030"/>
              <a:gd name="connsiteX1" fmla="*/ 46892 w 164123"/>
              <a:gd name="connsiteY1" fmla="*/ 410307 h 422030"/>
              <a:gd name="connsiteX2" fmla="*/ 105508 w 164123"/>
              <a:gd name="connsiteY2" fmla="*/ 339969 h 422030"/>
              <a:gd name="connsiteX3" fmla="*/ 140677 w 164123"/>
              <a:gd name="connsiteY3" fmla="*/ 328246 h 422030"/>
              <a:gd name="connsiteX4" fmla="*/ 164123 w 164123"/>
              <a:gd name="connsiteY4" fmla="*/ 246184 h 422030"/>
              <a:gd name="connsiteX5" fmla="*/ 152400 w 164123"/>
              <a:gd name="connsiteY5" fmla="*/ 105507 h 422030"/>
              <a:gd name="connsiteX6" fmla="*/ 140677 w 164123"/>
              <a:gd name="connsiteY6" fmla="*/ 58615 h 422030"/>
              <a:gd name="connsiteX7" fmla="*/ 140677 w 164123"/>
              <a:gd name="connsiteY7" fmla="*/ 0 h 422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4123" h="422030">
                <a:moveTo>
                  <a:pt x="0" y="422030"/>
                </a:moveTo>
                <a:cubicBezTo>
                  <a:pt x="15631" y="418122"/>
                  <a:pt x="32903" y="418301"/>
                  <a:pt x="46892" y="410307"/>
                </a:cubicBezTo>
                <a:cubicBezTo>
                  <a:pt x="125037" y="365653"/>
                  <a:pt x="44811" y="388527"/>
                  <a:pt x="105508" y="339969"/>
                </a:cubicBezTo>
                <a:cubicBezTo>
                  <a:pt x="115157" y="332250"/>
                  <a:pt x="128954" y="332154"/>
                  <a:pt x="140677" y="328246"/>
                </a:cubicBezTo>
                <a:cubicBezTo>
                  <a:pt x="146206" y="311660"/>
                  <a:pt x="164123" y="260905"/>
                  <a:pt x="164123" y="246184"/>
                </a:cubicBezTo>
                <a:cubicBezTo>
                  <a:pt x="164123" y="199129"/>
                  <a:pt x="158236" y="152199"/>
                  <a:pt x="152400" y="105507"/>
                </a:cubicBezTo>
                <a:cubicBezTo>
                  <a:pt x="150402" y="89520"/>
                  <a:pt x="142456" y="74628"/>
                  <a:pt x="140677" y="58615"/>
                </a:cubicBezTo>
                <a:cubicBezTo>
                  <a:pt x="138519" y="39196"/>
                  <a:pt x="140677" y="19538"/>
                  <a:pt x="140677" y="0"/>
                </a:cubicBezTo>
              </a:path>
            </a:pathLst>
          </a:cu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chemeClr val="tx1">
                  <a:lumMod val="50000"/>
                  <a:lumOff val="50000"/>
                </a:schemeClr>
              </a:solidFill>
            </a:endParaRPr>
          </a:p>
        </p:txBody>
      </p:sp>
      <p:sp>
        <p:nvSpPr>
          <p:cNvPr id="106" name="Forme libre 105"/>
          <p:cNvSpPr/>
          <p:nvPr/>
        </p:nvSpPr>
        <p:spPr>
          <a:xfrm>
            <a:off x="5486523" y="4640507"/>
            <a:ext cx="69212" cy="187569"/>
          </a:xfrm>
          <a:custGeom>
            <a:avLst/>
            <a:gdLst>
              <a:gd name="connsiteX0" fmla="*/ 67286 w 69212"/>
              <a:gd name="connsiteY0" fmla="*/ 0 h 187569"/>
              <a:gd name="connsiteX1" fmla="*/ 55563 w 69212"/>
              <a:gd name="connsiteY1" fmla="*/ 128954 h 187569"/>
              <a:gd name="connsiteX2" fmla="*/ 32116 w 69212"/>
              <a:gd name="connsiteY2" fmla="*/ 105508 h 187569"/>
              <a:gd name="connsiteX3" fmla="*/ 8670 w 69212"/>
              <a:gd name="connsiteY3" fmla="*/ 187569 h 187569"/>
            </a:gdLst>
            <a:ahLst/>
            <a:cxnLst>
              <a:cxn ang="0">
                <a:pos x="connsiteX0" y="connsiteY0"/>
              </a:cxn>
              <a:cxn ang="0">
                <a:pos x="connsiteX1" y="connsiteY1"/>
              </a:cxn>
              <a:cxn ang="0">
                <a:pos x="connsiteX2" y="connsiteY2"/>
              </a:cxn>
              <a:cxn ang="0">
                <a:pos x="connsiteX3" y="connsiteY3"/>
              </a:cxn>
            </a:cxnLst>
            <a:rect l="l" t="t" r="r" b="b"/>
            <a:pathLst>
              <a:path w="69212" h="187569">
                <a:moveTo>
                  <a:pt x="67286" y="0"/>
                </a:moveTo>
                <a:cubicBezTo>
                  <a:pt x="63378" y="42985"/>
                  <a:pt x="69212" y="88007"/>
                  <a:pt x="55563" y="128954"/>
                </a:cubicBezTo>
                <a:cubicBezTo>
                  <a:pt x="52068" y="139440"/>
                  <a:pt x="42839" y="102827"/>
                  <a:pt x="32116" y="105508"/>
                </a:cubicBezTo>
                <a:cubicBezTo>
                  <a:pt x="0" y="113537"/>
                  <a:pt x="8670" y="171125"/>
                  <a:pt x="8670" y="187569"/>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Forme libre 106"/>
          <p:cNvSpPr/>
          <p:nvPr/>
        </p:nvSpPr>
        <p:spPr>
          <a:xfrm>
            <a:off x="4686301" y="4160463"/>
            <a:ext cx="422031" cy="140709"/>
          </a:xfrm>
          <a:custGeom>
            <a:avLst/>
            <a:gdLst>
              <a:gd name="connsiteX0" fmla="*/ 422031 w 422031"/>
              <a:gd name="connsiteY0" fmla="*/ 140075 h 140709"/>
              <a:gd name="connsiteX1" fmla="*/ 339969 w 422031"/>
              <a:gd name="connsiteY1" fmla="*/ 128352 h 140709"/>
              <a:gd name="connsiteX2" fmla="*/ 293077 w 422031"/>
              <a:gd name="connsiteY2" fmla="*/ 69737 h 140709"/>
              <a:gd name="connsiteX3" fmla="*/ 128954 w 422031"/>
              <a:gd name="connsiteY3" fmla="*/ 58013 h 140709"/>
              <a:gd name="connsiteX4" fmla="*/ 46892 w 422031"/>
              <a:gd name="connsiteY4" fmla="*/ 46290 h 140709"/>
              <a:gd name="connsiteX5" fmla="*/ 0 w 422031"/>
              <a:gd name="connsiteY5" fmla="*/ 11121 h 140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031" h="140709">
                <a:moveTo>
                  <a:pt x="422031" y="140075"/>
                </a:moveTo>
                <a:cubicBezTo>
                  <a:pt x="394677" y="136167"/>
                  <a:pt x="364684" y="140709"/>
                  <a:pt x="339969" y="128352"/>
                </a:cubicBezTo>
                <a:cubicBezTo>
                  <a:pt x="259171" y="87954"/>
                  <a:pt x="412205" y="90760"/>
                  <a:pt x="293077" y="69737"/>
                </a:cubicBezTo>
                <a:cubicBezTo>
                  <a:pt x="239065" y="60205"/>
                  <a:pt x="183554" y="63213"/>
                  <a:pt x="128954" y="58013"/>
                </a:cubicBezTo>
                <a:cubicBezTo>
                  <a:pt x="101447" y="55393"/>
                  <a:pt x="74246" y="50198"/>
                  <a:pt x="46892" y="46290"/>
                </a:cubicBezTo>
                <a:cubicBezTo>
                  <a:pt x="31462" y="0"/>
                  <a:pt x="47526" y="11121"/>
                  <a:pt x="0" y="11121"/>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8" name="Forme libre 107"/>
          <p:cNvSpPr/>
          <p:nvPr/>
        </p:nvSpPr>
        <p:spPr>
          <a:xfrm>
            <a:off x="4240824" y="3984015"/>
            <a:ext cx="445477" cy="140677"/>
          </a:xfrm>
          <a:custGeom>
            <a:avLst/>
            <a:gdLst>
              <a:gd name="connsiteX0" fmla="*/ 445477 w 445477"/>
              <a:gd name="connsiteY0" fmla="*/ 140677 h 140677"/>
              <a:gd name="connsiteX1" fmla="*/ 410308 w 445477"/>
              <a:gd name="connsiteY1" fmla="*/ 117231 h 140677"/>
              <a:gd name="connsiteX2" fmla="*/ 363415 w 445477"/>
              <a:gd name="connsiteY2" fmla="*/ 58615 h 140677"/>
              <a:gd name="connsiteX3" fmla="*/ 328246 w 445477"/>
              <a:gd name="connsiteY3" fmla="*/ 46892 h 140677"/>
              <a:gd name="connsiteX4" fmla="*/ 304800 w 445477"/>
              <a:gd name="connsiteY4" fmla="*/ 11723 h 140677"/>
              <a:gd name="connsiteX5" fmla="*/ 339969 w 445477"/>
              <a:gd name="connsiteY5" fmla="*/ 35169 h 140677"/>
              <a:gd name="connsiteX6" fmla="*/ 269631 w 445477"/>
              <a:gd name="connsiteY6" fmla="*/ 11723 h 140677"/>
              <a:gd name="connsiteX7" fmla="*/ 234462 w 445477"/>
              <a:gd name="connsiteY7" fmla="*/ 0 h 140677"/>
              <a:gd name="connsiteX8" fmla="*/ 164123 w 445477"/>
              <a:gd name="connsiteY8" fmla="*/ 35169 h 140677"/>
              <a:gd name="connsiteX9" fmla="*/ 140677 w 445477"/>
              <a:gd name="connsiteY9" fmla="*/ 70338 h 140677"/>
              <a:gd name="connsiteX10" fmla="*/ 117231 w 445477"/>
              <a:gd name="connsiteY10" fmla="*/ 93785 h 140677"/>
              <a:gd name="connsiteX11" fmla="*/ 0 w 445477"/>
              <a:gd name="connsiteY11" fmla="*/ 82061 h 140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45477" h="140677">
                <a:moveTo>
                  <a:pt x="445477" y="140677"/>
                </a:moveTo>
                <a:cubicBezTo>
                  <a:pt x="433754" y="132862"/>
                  <a:pt x="420271" y="127194"/>
                  <a:pt x="410308" y="117231"/>
                </a:cubicBezTo>
                <a:cubicBezTo>
                  <a:pt x="386344" y="93266"/>
                  <a:pt x="392422" y="76019"/>
                  <a:pt x="363415" y="58615"/>
                </a:cubicBezTo>
                <a:cubicBezTo>
                  <a:pt x="352819" y="52257"/>
                  <a:pt x="339969" y="50800"/>
                  <a:pt x="328246" y="46892"/>
                </a:cubicBezTo>
                <a:cubicBezTo>
                  <a:pt x="320431" y="35169"/>
                  <a:pt x="294837" y="21686"/>
                  <a:pt x="304800" y="11723"/>
                </a:cubicBezTo>
                <a:cubicBezTo>
                  <a:pt x="314763" y="1760"/>
                  <a:pt x="354058" y="35169"/>
                  <a:pt x="339969" y="35169"/>
                </a:cubicBezTo>
                <a:cubicBezTo>
                  <a:pt x="315255" y="35169"/>
                  <a:pt x="293077" y="19538"/>
                  <a:pt x="269631" y="11723"/>
                </a:cubicBezTo>
                <a:lnTo>
                  <a:pt x="234462" y="0"/>
                </a:lnTo>
                <a:cubicBezTo>
                  <a:pt x="205858" y="9535"/>
                  <a:pt x="186849" y="12443"/>
                  <a:pt x="164123" y="35169"/>
                </a:cubicBezTo>
                <a:cubicBezTo>
                  <a:pt x="154160" y="45132"/>
                  <a:pt x="149478" y="59336"/>
                  <a:pt x="140677" y="70338"/>
                </a:cubicBezTo>
                <a:cubicBezTo>
                  <a:pt x="133772" y="78969"/>
                  <a:pt x="125046" y="85969"/>
                  <a:pt x="117231" y="93785"/>
                </a:cubicBezTo>
                <a:cubicBezTo>
                  <a:pt x="15691" y="81092"/>
                  <a:pt x="54951" y="82061"/>
                  <a:pt x="0" y="82061"/>
                </a:cubicBezTo>
              </a:path>
            </a:pathLst>
          </a:custGeom>
          <a:ln w="762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109" name="Connecteur droit avec flèche 108"/>
          <p:cNvCxnSpPr>
            <a:endCxn id="32" idx="6"/>
          </p:cNvCxnSpPr>
          <p:nvPr/>
        </p:nvCxnSpPr>
        <p:spPr>
          <a:xfrm flipH="1">
            <a:off x="3873253" y="4000674"/>
            <a:ext cx="1126670" cy="396044"/>
          </a:xfrm>
          <a:prstGeom prst="straightConnector1">
            <a:avLst/>
          </a:prstGeom>
          <a:ln w="38100">
            <a:solidFill>
              <a:schemeClr val="accent2">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10" name="Forme libre 109"/>
          <p:cNvSpPr/>
          <p:nvPr/>
        </p:nvSpPr>
        <p:spPr>
          <a:xfrm>
            <a:off x="4967655" y="4026318"/>
            <a:ext cx="62032" cy="65968"/>
          </a:xfrm>
          <a:custGeom>
            <a:avLst/>
            <a:gdLst>
              <a:gd name="connsiteX0" fmla="*/ 35169 w 62032"/>
              <a:gd name="connsiteY0" fmla="*/ 51482 h 65968"/>
              <a:gd name="connsiteX1" fmla="*/ 58615 w 62032"/>
              <a:gd name="connsiteY1" fmla="*/ 16312 h 65968"/>
              <a:gd name="connsiteX2" fmla="*/ 23446 w 62032"/>
              <a:gd name="connsiteY2" fmla="*/ 4589 h 65968"/>
              <a:gd name="connsiteX3" fmla="*/ 0 w 62032"/>
              <a:gd name="connsiteY3" fmla="*/ 39758 h 65968"/>
              <a:gd name="connsiteX4" fmla="*/ 35169 w 62032"/>
              <a:gd name="connsiteY4" fmla="*/ 51482 h 65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2" h="65968">
                <a:moveTo>
                  <a:pt x="35169" y="51482"/>
                </a:moveTo>
                <a:cubicBezTo>
                  <a:pt x="44938" y="47574"/>
                  <a:pt x="62032" y="29981"/>
                  <a:pt x="58615" y="16312"/>
                </a:cubicBezTo>
                <a:cubicBezTo>
                  <a:pt x="55618" y="4324"/>
                  <a:pt x="34919" y="0"/>
                  <a:pt x="23446" y="4589"/>
                </a:cubicBezTo>
                <a:cubicBezTo>
                  <a:pt x="10364" y="9822"/>
                  <a:pt x="7815" y="28035"/>
                  <a:pt x="0" y="39758"/>
                </a:cubicBezTo>
                <a:cubicBezTo>
                  <a:pt x="26209" y="65968"/>
                  <a:pt x="25400" y="55390"/>
                  <a:pt x="35169" y="51482"/>
                </a:cubicBezTo>
                <a:close/>
              </a:path>
            </a:pathLst>
          </a:cu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1" name="Forme libre 110"/>
          <p:cNvSpPr/>
          <p:nvPr/>
        </p:nvSpPr>
        <p:spPr>
          <a:xfrm>
            <a:off x="4930803" y="3705430"/>
            <a:ext cx="73735" cy="149631"/>
          </a:xfrm>
          <a:custGeom>
            <a:avLst/>
            <a:gdLst>
              <a:gd name="connsiteX0" fmla="*/ 13406 w 73735"/>
              <a:gd name="connsiteY0" fmla="*/ 67570 h 149631"/>
              <a:gd name="connsiteX1" fmla="*/ 25129 w 73735"/>
              <a:gd name="connsiteY1" fmla="*/ 126185 h 149631"/>
              <a:gd name="connsiteX2" fmla="*/ 13406 w 73735"/>
              <a:gd name="connsiteY2" fmla="*/ 79293 h 149631"/>
              <a:gd name="connsiteX3" fmla="*/ 48575 w 73735"/>
              <a:gd name="connsiteY3" fmla="*/ 102739 h 149631"/>
              <a:gd name="connsiteX4" fmla="*/ 48575 w 73735"/>
              <a:gd name="connsiteY4" fmla="*/ 91016 h 149631"/>
              <a:gd name="connsiteX5" fmla="*/ 72021 w 73735"/>
              <a:gd name="connsiteY5" fmla="*/ 126185 h 149631"/>
              <a:gd name="connsiteX6" fmla="*/ 60298 w 73735"/>
              <a:gd name="connsiteY6" fmla="*/ 149631 h 149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735" h="149631">
                <a:moveTo>
                  <a:pt x="13406" y="67570"/>
                </a:moveTo>
                <a:cubicBezTo>
                  <a:pt x="17314" y="87108"/>
                  <a:pt x="25129" y="106260"/>
                  <a:pt x="25129" y="126185"/>
                </a:cubicBezTo>
                <a:cubicBezTo>
                  <a:pt x="25129" y="142297"/>
                  <a:pt x="0" y="70356"/>
                  <a:pt x="13406" y="79293"/>
                </a:cubicBezTo>
                <a:lnTo>
                  <a:pt x="48575" y="102739"/>
                </a:lnTo>
                <a:cubicBezTo>
                  <a:pt x="22891" y="0"/>
                  <a:pt x="40166" y="74198"/>
                  <a:pt x="48575" y="91016"/>
                </a:cubicBezTo>
                <a:cubicBezTo>
                  <a:pt x="54876" y="103618"/>
                  <a:pt x="69258" y="112369"/>
                  <a:pt x="72021" y="126185"/>
                </a:cubicBezTo>
                <a:cubicBezTo>
                  <a:pt x="73735" y="134753"/>
                  <a:pt x="64206" y="141816"/>
                  <a:pt x="60298" y="149631"/>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2" name="Forme libre 111"/>
          <p:cNvSpPr/>
          <p:nvPr/>
        </p:nvSpPr>
        <p:spPr>
          <a:xfrm>
            <a:off x="4217378" y="3972292"/>
            <a:ext cx="128954" cy="90862"/>
          </a:xfrm>
          <a:custGeom>
            <a:avLst/>
            <a:gdLst>
              <a:gd name="connsiteX0" fmla="*/ 0 w 128954"/>
              <a:gd name="connsiteY0" fmla="*/ 82061 h 90862"/>
              <a:gd name="connsiteX1" fmla="*/ 35169 w 128954"/>
              <a:gd name="connsiteY1" fmla="*/ 58615 h 90862"/>
              <a:gd name="connsiteX2" fmla="*/ 70338 w 128954"/>
              <a:gd name="connsiteY2" fmla="*/ 82061 h 90862"/>
              <a:gd name="connsiteX3" fmla="*/ 93785 w 128954"/>
              <a:gd name="connsiteY3" fmla="*/ 11723 h 90862"/>
              <a:gd name="connsiteX4" fmla="*/ 128954 w 128954"/>
              <a:gd name="connsiteY4" fmla="*/ 0 h 908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954" h="90862">
                <a:moveTo>
                  <a:pt x="0" y="82061"/>
                </a:moveTo>
                <a:cubicBezTo>
                  <a:pt x="11723" y="74246"/>
                  <a:pt x="21080" y="58615"/>
                  <a:pt x="35169" y="58615"/>
                </a:cubicBezTo>
                <a:cubicBezTo>
                  <a:pt x="49258" y="58615"/>
                  <a:pt x="59336" y="90862"/>
                  <a:pt x="70338" y="82061"/>
                </a:cubicBezTo>
                <a:cubicBezTo>
                  <a:pt x="89637" y="66622"/>
                  <a:pt x="70339" y="19538"/>
                  <a:pt x="93785" y="11723"/>
                </a:cubicBezTo>
                <a:lnTo>
                  <a:pt x="128954"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3" name="ZoneTexte 112"/>
          <p:cNvSpPr txBox="1"/>
          <p:nvPr/>
        </p:nvSpPr>
        <p:spPr>
          <a:xfrm rot="1796465">
            <a:off x="4217339" y="3036765"/>
            <a:ext cx="338554" cy="603691"/>
          </a:xfrm>
          <a:prstGeom prst="rect">
            <a:avLst/>
          </a:prstGeom>
          <a:noFill/>
        </p:spPr>
        <p:txBody>
          <a:bodyPr vert="vert270" wrap="none" rtlCol="0">
            <a:spAutoFit/>
          </a:bodyPr>
          <a:lstStyle/>
          <a:p>
            <a:r>
              <a:rPr lang="fr-FR" sz="1000" i="1" dirty="0" smtClean="0">
                <a:solidFill>
                  <a:schemeClr val="accent1"/>
                </a:solidFill>
                <a:latin typeface="Comic Sans MS" pitchFamily="66" charset="0"/>
              </a:rPr>
              <a:t>Ardèche</a:t>
            </a:r>
            <a:endParaRPr lang="fr-FR" sz="1000" i="1" dirty="0">
              <a:solidFill>
                <a:schemeClr val="accent1"/>
              </a:solidFill>
              <a:latin typeface="Comic Sans MS" pitchFamily="66" charset="0"/>
            </a:endParaRPr>
          </a:p>
        </p:txBody>
      </p:sp>
      <p:cxnSp>
        <p:nvCxnSpPr>
          <p:cNvPr id="114" name="Connecteur droit avec flèche 113"/>
          <p:cNvCxnSpPr/>
          <p:nvPr/>
        </p:nvCxnSpPr>
        <p:spPr>
          <a:xfrm>
            <a:off x="228229" y="7348538"/>
            <a:ext cx="315416" cy="14401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5" name="ZoneTexte 114"/>
          <p:cNvSpPr txBox="1"/>
          <p:nvPr/>
        </p:nvSpPr>
        <p:spPr>
          <a:xfrm>
            <a:off x="762001" y="7420546"/>
            <a:ext cx="2854154" cy="1015663"/>
          </a:xfrm>
          <a:prstGeom prst="rect">
            <a:avLst/>
          </a:prstGeom>
          <a:noFill/>
        </p:spPr>
        <p:txBody>
          <a:bodyPr wrap="square" rtlCol="0">
            <a:spAutoFit/>
          </a:bodyPr>
          <a:lstStyle/>
          <a:p>
            <a:endParaRPr lang="fr-FR" sz="1200" dirty="0" smtClean="0">
              <a:latin typeface="Comic Sans MS" pitchFamily="66" charset="0"/>
            </a:endParaRPr>
          </a:p>
          <a:p>
            <a:r>
              <a:rPr lang="fr-FR" sz="1200" dirty="0" smtClean="0">
                <a:latin typeface="Comic Sans MS" pitchFamily="66" charset="0"/>
              </a:rPr>
              <a:t>Courants  de « Grande Peur »</a:t>
            </a:r>
          </a:p>
          <a:p>
            <a:endParaRPr lang="fr-FR" sz="1200" dirty="0" smtClean="0">
              <a:latin typeface="Comic Sans MS" pitchFamily="66" charset="0"/>
            </a:endParaRPr>
          </a:p>
          <a:p>
            <a:endParaRPr lang="fr-FR" sz="1200" dirty="0" smtClean="0">
              <a:latin typeface="Comic Sans MS" pitchFamily="66" charset="0"/>
            </a:endParaRPr>
          </a:p>
          <a:p>
            <a:r>
              <a:rPr lang="fr-FR" sz="1200" dirty="0" smtClean="0">
                <a:latin typeface="Comic Sans MS" pitchFamily="66" charset="0"/>
              </a:rPr>
              <a:t>Rumeur de pirates venus par mer..</a:t>
            </a:r>
            <a:endParaRPr lang="fr-FR" sz="1200" dirty="0">
              <a:latin typeface="Comic Sans MS" pitchFamily="66" charset="0"/>
            </a:endParaRPr>
          </a:p>
        </p:txBody>
      </p:sp>
      <p:sp>
        <p:nvSpPr>
          <p:cNvPr id="116" name="Flèche droite 115"/>
          <p:cNvSpPr/>
          <p:nvPr/>
        </p:nvSpPr>
        <p:spPr>
          <a:xfrm>
            <a:off x="344861" y="8249146"/>
            <a:ext cx="315416" cy="14401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7" name="Flèche droite 116"/>
          <p:cNvSpPr/>
          <p:nvPr/>
        </p:nvSpPr>
        <p:spPr>
          <a:xfrm rot="14280644">
            <a:off x="3284102" y="6332821"/>
            <a:ext cx="315416" cy="144016"/>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18" name="Connecteur droit avec flèche 117"/>
          <p:cNvCxnSpPr/>
          <p:nvPr/>
        </p:nvCxnSpPr>
        <p:spPr>
          <a:xfrm>
            <a:off x="456110" y="7534275"/>
            <a:ext cx="315416" cy="14401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p:cNvCxnSpPr/>
          <p:nvPr/>
        </p:nvCxnSpPr>
        <p:spPr>
          <a:xfrm>
            <a:off x="437060" y="7750423"/>
            <a:ext cx="315416" cy="144016"/>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a:off x="228229" y="7780586"/>
            <a:ext cx="315416" cy="144016"/>
          </a:xfrm>
          <a:prstGeom prst="straightConnector1">
            <a:avLst/>
          </a:prstGeom>
          <a:ln w="38100">
            <a:solidFill>
              <a:schemeClr val="accent3">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1" name="Connecteur droit avec flèche 120"/>
          <p:cNvCxnSpPr/>
          <p:nvPr/>
        </p:nvCxnSpPr>
        <p:spPr>
          <a:xfrm>
            <a:off x="228229" y="7564562"/>
            <a:ext cx="315416" cy="144016"/>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22" name="Connecteur droit avec flèche 121"/>
          <p:cNvCxnSpPr>
            <a:endCxn id="21" idx="6"/>
          </p:cNvCxnSpPr>
          <p:nvPr/>
        </p:nvCxnSpPr>
        <p:spPr>
          <a:xfrm flipH="1">
            <a:off x="5169397" y="2488506"/>
            <a:ext cx="216024" cy="180020"/>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23" name="ZoneTexte 122"/>
          <p:cNvSpPr txBox="1"/>
          <p:nvPr/>
        </p:nvSpPr>
        <p:spPr>
          <a:xfrm>
            <a:off x="4593333" y="4072682"/>
            <a:ext cx="648072" cy="461665"/>
          </a:xfrm>
          <a:prstGeom prst="rect">
            <a:avLst/>
          </a:prstGeom>
          <a:noFill/>
        </p:spPr>
        <p:txBody>
          <a:bodyPr wrap="square" rtlCol="0">
            <a:spAutoFit/>
          </a:bodyPr>
          <a:lstStyle/>
          <a:p>
            <a:r>
              <a:rPr lang="fr-FR" sz="1200" dirty="0" smtClean="0"/>
              <a:t> Pt St</a:t>
            </a:r>
          </a:p>
          <a:p>
            <a:r>
              <a:rPr lang="fr-FR" sz="1200" dirty="0" smtClean="0"/>
              <a:t> Esprit</a:t>
            </a:r>
            <a:endParaRPr lang="fr-FR" sz="1200" dirty="0"/>
          </a:p>
        </p:txBody>
      </p:sp>
      <p:cxnSp>
        <p:nvCxnSpPr>
          <p:cNvPr id="124" name="Connecteur droit avec flèche 123"/>
          <p:cNvCxnSpPr>
            <a:endCxn id="65" idx="0"/>
          </p:cNvCxnSpPr>
          <p:nvPr/>
        </p:nvCxnSpPr>
        <p:spPr>
          <a:xfrm>
            <a:off x="2145061" y="4576738"/>
            <a:ext cx="540060" cy="792088"/>
          </a:xfrm>
          <a:prstGeom prst="straightConnector1">
            <a:avLst/>
          </a:prstGeom>
          <a:ln w="381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5" name="Connecteur droit avec flèche 124"/>
          <p:cNvCxnSpPr>
            <a:endCxn id="71" idx="1"/>
          </p:cNvCxnSpPr>
          <p:nvPr/>
        </p:nvCxnSpPr>
        <p:spPr>
          <a:xfrm>
            <a:off x="2001045" y="2200474"/>
            <a:ext cx="370585" cy="58660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26" name="Forme libre 125"/>
          <p:cNvSpPr/>
          <p:nvPr/>
        </p:nvSpPr>
        <p:spPr>
          <a:xfrm>
            <a:off x="4322886" y="3913676"/>
            <a:ext cx="281353" cy="117231"/>
          </a:xfrm>
          <a:custGeom>
            <a:avLst/>
            <a:gdLst>
              <a:gd name="connsiteX0" fmla="*/ 281353 w 281353"/>
              <a:gd name="connsiteY0" fmla="*/ 46893 h 117231"/>
              <a:gd name="connsiteX1" fmla="*/ 187569 w 281353"/>
              <a:gd name="connsiteY1" fmla="*/ 35170 h 117231"/>
              <a:gd name="connsiteX2" fmla="*/ 164123 w 281353"/>
              <a:gd name="connsiteY2" fmla="*/ 0 h 117231"/>
              <a:gd name="connsiteX3" fmla="*/ 187569 w 281353"/>
              <a:gd name="connsiteY3" fmla="*/ 23447 h 117231"/>
              <a:gd name="connsiteX4" fmla="*/ 234461 w 281353"/>
              <a:gd name="connsiteY4" fmla="*/ 82062 h 117231"/>
              <a:gd name="connsiteX5" fmla="*/ 222738 w 281353"/>
              <a:gd name="connsiteY5" fmla="*/ 46893 h 117231"/>
              <a:gd name="connsiteX6" fmla="*/ 234461 w 281353"/>
              <a:gd name="connsiteY6" fmla="*/ 82062 h 117231"/>
              <a:gd name="connsiteX7" fmla="*/ 187569 w 281353"/>
              <a:gd name="connsiteY7" fmla="*/ 23447 h 117231"/>
              <a:gd name="connsiteX8" fmla="*/ 152400 w 281353"/>
              <a:gd name="connsiteY8" fmla="*/ 46893 h 117231"/>
              <a:gd name="connsiteX9" fmla="*/ 140677 w 281353"/>
              <a:gd name="connsiteY9" fmla="*/ 82062 h 117231"/>
              <a:gd name="connsiteX10" fmla="*/ 117230 w 281353"/>
              <a:gd name="connsiteY10" fmla="*/ 105508 h 117231"/>
              <a:gd name="connsiteX11" fmla="*/ 35169 w 281353"/>
              <a:gd name="connsiteY11" fmla="*/ 105508 h 117231"/>
              <a:gd name="connsiteX12" fmla="*/ 0 w 281353"/>
              <a:gd name="connsiteY12" fmla="*/ 117231 h 117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1353" h="117231">
                <a:moveTo>
                  <a:pt x="281353" y="46893"/>
                </a:moveTo>
                <a:cubicBezTo>
                  <a:pt x="250092" y="42985"/>
                  <a:pt x="216820" y="46871"/>
                  <a:pt x="187569" y="35170"/>
                </a:cubicBezTo>
                <a:cubicBezTo>
                  <a:pt x="174487" y="29937"/>
                  <a:pt x="164123" y="14090"/>
                  <a:pt x="164123" y="0"/>
                </a:cubicBezTo>
                <a:lnTo>
                  <a:pt x="187569" y="23447"/>
                </a:lnTo>
                <a:cubicBezTo>
                  <a:pt x="190460" y="32119"/>
                  <a:pt x="204160" y="97212"/>
                  <a:pt x="234461" y="82062"/>
                </a:cubicBezTo>
                <a:cubicBezTo>
                  <a:pt x="245514" y="76536"/>
                  <a:pt x="218830" y="35170"/>
                  <a:pt x="222738" y="46893"/>
                </a:cubicBezTo>
                <a:cubicBezTo>
                  <a:pt x="226646" y="58616"/>
                  <a:pt x="234461" y="94419"/>
                  <a:pt x="234461" y="82062"/>
                </a:cubicBezTo>
                <a:cubicBezTo>
                  <a:pt x="234461" y="28089"/>
                  <a:pt x="226733" y="36502"/>
                  <a:pt x="187569" y="23447"/>
                </a:cubicBezTo>
                <a:cubicBezTo>
                  <a:pt x="175846" y="31262"/>
                  <a:pt x="161202" y="35891"/>
                  <a:pt x="152400" y="46893"/>
                </a:cubicBezTo>
                <a:cubicBezTo>
                  <a:pt x="144681" y="56542"/>
                  <a:pt x="147035" y="71466"/>
                  <a:pt x="140677" y="82062"/>
                </a:cubicBezTo>
                <a:cubicBezTo>
                  <a:pt x="134990" y="91540"/>
                  <a:pt x="125046" y="97693"/>
                  <a:pt x="117230" y="105508"/>
                </a:cubicBezTo>
                <a:cubicBezTo>
                  <a:pt x="69381" y="89558"/>
                  <a:pt x="90652" y="89656"/>
                  <a:pt x="35169" y="105508"/>
                </a:cubicBezTo>
                <a:cubicBezTo>
                  <a:pt x="23287" y="108903"/>
                  <a:pt x="0" y="117231"/>
                  <a:pt x="0" y="117231"/>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27" name="ZoneTexte 126"/>
          <p:cNvSpPr txBox="1"/>
          <p:nvPr/>
        </p:nvSpPr>
        <p:spPr>
          <a:xfrm>
            <a:off x="3369197" y="7601074"/>
            <a:ext cx="7339324" cy="892552"/>
          </a:xfrm>
          <a:prstGeom prst="rect">
            <a:avLst/>
          </a:prstGeom>
          <a:noFill/>
        </p:spPr>
        <p:txBody>
          <a:bodyPr wrap="square" rtlCol="0">
            <a:spAutoFit/>
          </a:bodyPr>
          <a:lstStyle/>
          <a:p>
            <a:endParaRPr lang="fr-FR" dirty="0" smtClean="0"/>
          </a:p>
          <a:p>
            <a:r>
              <a:rPr lang="fr-FR" sz="1100" baseline="30000" dirty="0" smtClean="0">
                <a:latin typeface="Comic Sans MS" pitchFamily="66" charset="0"/>
              </a:rPr>
              <a:t> *1 </a:t>
            </a:r>
            <a:r>
              <a:rPr lang="fr-FR" sz="1100" dirty="0" smtClean="0">
                <a:latin typeface="Comic Sans MS" pitchFamily="66" charset="0"/>
              </a:rPr>
              <a:t>À partir de « La Révolution Française dans le</a:t>
            </a:r>
          </a:p>
          <a:p>
            <a:r>
              <a:rPr lang="fr-FR" sz="1100" dirty="0" smtClean="0">
                <a:latin typeface="Comic Sans MS" pitchFamily="66" charset="0"/>
              </a:rPr>
              <a:t> Languedoc méditerranéen »</a:t>
            </a:r>
          </a:p>
          <a:p>
            <a:r>
              <a:rPr lang="fr-FR" sz="1100" dirty="0" smtClean="0">
                <a:latin typeface="Comic Sans MS" pitchFamily="66" charset="0"/>
              </a:rPr>
              <a:t> R. Laurent   G. </a:t>
            </a:r>
            <a:r>
              <a:rPr lang="fr-FR" sz="1100" dirty="0" err="1" smtClean="0">
                <a:latin typeface="Comic Sans MS" pitchFamily="66" charset="0"/>
              </a:rPr>
              <a:t>Gavignaud</a:t>
            </a:r>
            <a:r>
              <a:rPr lang="fr-FR" sz="1100" dirty="0" smtClean="0">
                <a:latin typeface="Comic Sans MS" pitchFamily="66" charset="0"/>
              </a:rPr>
              <a:t>. Toulouse 1987</a:t>
            </a:r>
            <a:endParaRPr lang="fr-FR" sz="1100" dirty="0">
              <a:latin typeface="Comic Sans MS" pitchFamily="66" charset="0"/>
            </a:endParaRPr>
          </a:p>
        </p:txBody>
      </p:sp>
      <p:sp>
        <p:nvSpPr>
          <p:cNvPr id="128" name="Rectangle 127"/>
          <p:cNvSpPr/>
          <p:nvPr/>
        </p:nvSpPr>
        <p:spPr>
          <a:xfrm>
            <a:off x="344861" y="328266"/>
            <a:ext cx="6048672" cy="646331"/>
          </a:xfrm>
          <a:prstGeom prst="rect">
            <a:avLst/>
          </a:prstGeom>
        </p:spPr>
        <p:txBody>
          <a:bodyPr wrap="square">
            <a:spAutoFit/>
          </a:bodyPr>
          <a:lstStyle/>
          <a:p>
            <a:pPr algn="just"/>
            <a:r>
              <a:rPr lang="fr-FR" b="1" dirty="0" smtClean="0">
                <a:latin typeface="Comic Sans MS" pitchFamily="66" charset="0"/>
              </a:rPr>
              <a:t>Les courants de la « Grande peur » en Languedoc</a:t>
            </a:r>
          </a:p>
          <a:p>
            <a:pPr algn="just"/>
            <a:r>
              <a:rPr lang="fr-FR" b="1" dirty="0" smtClean="0">
                <a:latin typeface="Comic Sans MS" pitchFamily="66" charset="0"/>
              </a:rPr>
              <a:t>                       Août 1789 </a:t>
            </a:r>
            <a:r>
              <a:rPr lang="fr-FR" baseline="30000" dirty="0" smtClean="0">
                <a:latin typeface="Comic Sans MS" pitchFamily="66" charset="0"/>
              </a:rPr>
              <a:t> *1</a:t>
            </a:r>
          </a:p>
        </p:txBody>
      </p:sp>
      <p:sp>
        <p:nvSpPr>
          <p:cNvPr id="28" name="Organigramme : Connecteur 27"/>
          <p:cNvSpPr/>
          <p:nvPr/>
        </p:nvSpPr>
        <p:spPr>
          <a:xfrm>
            <a:off x="2721125" y="4288706"/>
            <a:ext cx="72008" cy="72008"/>
          </a:xfrm>
          <a:prstGeom prst="flowChartConnector">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9" name="ZoneTexte 128"/>
          <p:cNvSpPr txBox="1"/>
          <p:nvPr/>
        </p:nvSpPr>
        <p:spPr>
          <a:xfrm>
            <a:off x="5897881" y="8714601"/>
            <a:ext cx="1141094" cy="276999"/>
          </a:xfrm>
          <a:prstGeom prst="rect">
            <a:avLst/>
          </a:prstGeom>
          <a:noFill/>
        </p:spPr>
        <p:txBody>
          <a:bodyPr wrap="square" rtlCol="0">
            <a:spAutoFit/>
          </a:bodyPr>
          <a:lstStyle/>
          <a:p>
            <a:r>
              <a:rPr lang="fr-FR" sz="1200" b="1" smtClean="0">
                <a:latin typeface="Comic Sans MS" pitchFamily="66" charset="0"/>
              </a:rPr>
              <a:t>12</a:t>
            </a:r>
            <a:endParaRPr lang="fr-FR" sz="1200" b="1" dirty="0">
              <a:latin typeface="Comic Sans MS" pitchFamily="66"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9CF270A9-890A-4E1C-ACC5-C80218F47375}"/>
              </a:ext>
            </a:extLst>
          </p:cNvPr>
          <p:cNvSpPr>
            <a:spLocks noGrp="1"/>
          </p:cNvSpPr>
          <p:nvPr>
            <p:ph type="sldNum" sz="quarter" idx="12"/>
          </p:nvPr>
        </p:nvSpPr>
        <p:spPr>
          <a:xfrm>
            <a:off x="4881563" y="8513236"/>
            <a:ext cx="1543050" cy="486833"/>
          </a:xfrm>
        </p:spPr>
        <p:txBody>
          <a:bodyPr/>
          <a:lstStyle/>
          <a:p>
            <a:fld id="{630E0FCE-2FF7-4C1A-9FFB-C7B632A12713}" type="slidenum">
              <a:rPr lang="fr-FR" sz="1200" b="1" smtClean="0">
                <a:solidFill>
                  <a:schemeClr val="tx1">
                    <a:lumMod val="95000"/>
                    <a:lumOff val="5000"/>
                  </a:schemeClr>
                </a:solidFill>
                <a:latin typeface="Comic Sans MS" pitchFamily="66" charset="0"/>
              </a:rPr>
              <a:pPr/>
              <a:t>13</a:t>
            </a:fld>
            <a:endParaRPr lang="fr-FR" sz="1200" b="1">
              <a:solidFill>
                <a:schemeClr val="tx1">
                  <a:lumMod val="95000"/>
                  <a:lumOff val="5000"/>
                </a:schemeClr>
              </a:solidFill>
              <a:latin typeface="Comic Sans MS" pitchFamily="66" charset="0"/>
            </a:endParaRPr>
          </a:p>
        </p:txBody>
      </p:sp>
      <p:sp>
        <p:nvSpPr>
          <p:cNvPr id="3" name="Rectangle 2">
            <a:extLst>
              <a:ext uri="{FF2B5EF4-FFF2-40B4-BE49-F238E27FC236}">
                <a16:creationId xmlns:a16="http://schemas.microsoft.com/office/drawing/2014/main" xmlns="" id="{3CFC1EA7-6BCF-4A44-9C02-4FA27413C511}"/>
              </a:ext>
            </a:extLst>
          </p:cNvPr>
          <p:cNvSpPr/>
          <p:nvPr/>
        </p:nvSpPr>
        <p:spPr>
          <a:xfrm>
            <a:off x="259987" y="270264"/>
            <a:ext cx="6517469" cy="8894743"/>
          </a:xfrm>
          <a:prstGeom prst="rect">
            <a:avLst/>
          </a:prstGeom>
        </p:spPr>
        <p:txBody>
          <a:bodyPr wrap="square">
            <a:spAutoFit/>
          </a:bodyPr>
          <a:lstStyle/>
          <a:p>
            <a:pPr lvl="0" algn="just"/>
            <a:r>
              <a:rPr lang="fr-FR" sz="1200" dirty="0" smtClean="0">
                <a:solidFill>
                  <a:prstClr val="black"/>
                </a:solidFill>
                <a:latin typeface="Comic Sans MS" panose="030F0702030302020204" pitchFamily="66" charset="0"/>
              </a:rPr>
              <a:t> Si le conseil prend les mesures pour défendre la Communauté, il sait aussi intervenir pour soulager les habitants en cas de catastrophe auprès de l’administration du diocèse, de l’Intendance et même de « </a:t>
            </a:r>
            <a:r>
              <a:rPr lang="fr-FR" sz="1200" i="1" dirty="0" smtClean="0">
                <a:solidFill>
                  <a:prstClr val="black"/>
                </a:solidFill>
                <a:latin typeface="Comic Sans MS" panose="030F0702030302020204" pitchFamily="66" charset="0"/>
              </a:rPr>
              <a:t>Nosseigneurs des Etats du Languedoc</a:t>
            </a:r>
            <a:r>
              <a:rPr lang="fr-FR" sz="1200" dirty="0" smtClean="0">
                <a:solidFill>
                  <a:prstClr val="black"/>
                </a:solidFill>
                <a:latin typeface="Comic Sans MS" panose="030F0702030302020204" pitchFamily="66" charset="0"/>
              </a:rPr>
              <a:t> » ( et c’est le seul cas entre 1786 et 1789 où ils se souviennent de leur existence) et demander une indemnité.</a:t>
            </a:r>
          </a:p>
          <a:p>
            <a:pPr lvl="0" algn="just"/>
            <a:r>
              <a:rPr lang="fr-FR" sz="1200" dirty="0" smtClean="0">
                <a:solidFill>
                  <a:prstClr val="black"/>
                </a:solidFill>
                <a:latin typeface="Comic Sans MS" panose="030F0702030302020204" pitchFamily="66" charset="0"/>
              </a:rPr>
              <a:t>Il est  cependant probable que la vie politique ne se limite pas aux réunions du Conseil : des discussions, réunions informelles dans un petit village où les relations personnelles sont fréquentes, permettaient de régler la vie de la Communauté, (ce qui rejoint le fait que les conseils soient peu fréquents) mais échappent à notre connaissance. Ce n’est que dans les cahiers de doléances qu’apparaissent par écrit les préoccupations quotidiennes des paysans: le pain quotidien malgré leur terre ingrate et un travail harassant, l’activité des vers à soie, les chemins dégradés, l’exploitation de leur travail par la proche Commanderie de </a:t>
            </a:r>
            <a:r>
              <a:rPr lang="fr-FR" sz="1200" dirty="0" err="1" smtClean="0">
                <a:solidFill>
                  <a:prstClr val="black"/>
                </a:solidFill>
                <a:latin typeface="Comic Sans MS" panose="030F0702030302020204" pitchFamily="66" charset="0"/>
              </a:rPr>
              <a:t>Jalès</a:t>
            </a:r>
            <a:r>
              <a:rPr lang="fr-FR" sz="1200" dirty="0" smtClean="0">
                <a:solidFill>
                  <a:prstClr val="black"/>
                </a:solidFill>
                <a:latin typeface="Comic Sans MS" panose="030F0702030302020204" pitchFamily="66" charset="0"/>
              </a:rPr>
              <a:t>, outre, bien sûr le poids de l’impôt et des frais de justice</a:t>
            </a:r>
            <a:r>
              <a:rPr lang="fr-FR" sz="1200" dirty="0" smtClean="0">
                <a:solidFill>
                  <a:prstClr val="black"/>
                </a:solidFill>
              </a:rPr>
              <a:t> .</a:t>
            </a:r>
            <a:endParaRPr lang="fr-FR" sz="1200" dirty="0" smtClean="0">
              <a:solidFill>
                <a:prstClr val="black"/>
              </a:solidFill>
              <a:latin typeface="Comic Sans MS" panose="030F0702030302020204" pitchFamily="66" charset="0"/>
            </a:endParaRPr>
          </a:p>
          <a:p>
            <a:pPr algn="just"/>
            <a:r>
              <a:rPr lang="fr-FR" sz="1200" dirty="0" smtClean="0">
                <a:solidFill>
                  <a:prstClr val="black"/>
                </a:solidFill>
                <a:latin typeface="Comic Sans MS" panose="030F0702030302020204" pitchFamily="66" charset="0"/>
              </a:rPr>
              <a:t>   La vie politique de la Communauté est essentiellement repliée sur son terroir et ses habitants: l’administration royale leur apparait bien lointaine même s’ils en reçoivent les décisions à appliquer. Cependant, comme elle s’est déchargée d’une part de ses tâches, notamment la répartition et la perception de l’impôt dans la communauté, l’hébergement</a:t>
            </a:r>
            <a:endParaRPr lang="fr-FR" sz="1000" dirty="0" smtClean="0">
              <a:solidFill>
                <a:prstClr val="black"/>
              </a:solidFill>
              <a:latin typeface="Comic Sans MS" pitchFamily="66" charset="0"/>
            </a:endParaRPr>
          </a:p>
          <a:p>
            <a:pPr lvl="0" algn="just"/>
            <a:r>
              <a:rPr lang="fr-FR" sz="1200" dirty="0" smtClean="0">
                <a:solidFill>
                  <a:prstClr val="black"/>
                </a:solidFill>
                <a:latin typeface="Comic Sans MS" panose="030F0702030302020204" pitchFamily="66" charset="0"/>
              </a:rPr>
              <a:t>des troupes, les habitants du village n’y voient là qu’un aspect de la vie communale. La vie politique qui s’est en partie libéré du pouvoir seigneurial ( voir ci-après la probable tentative du juge </a:t>
            </a:r>
            <a:r>
              <a:rPr lang="fr-FR" sz="1200" dirty="0" err="1" smtClean="0">
                <a:solidFill>
                  <a:prstClr val="black"/>
                </a:solidFill>
                <a:latin typeface="Comic Sans MS" panose="030F0702030302020204" pitchFamily="66" charset="0"/>
              </a:rPr>
              <a:t>Boissin</a:t>
            </a:r>
            <a:r>
              <a:rPr lang="fr-FR" sz="1200" dirty="0" smtClean="0">
                <a:solidFill>
                  <a:prstClr val="black"/>
                </a:solidFill>
                <a:latin typeface="Comic Sans MS" panose="030F0702030302020204" pitchFamily="66" charset="0"/>
              </a:rPr>
              <a:t> Laroche), est théoriquement gérée par des Assemblées des habitants. Mais le véritable acteur est le conseil politique aux mains des notables L’absence probable d’une communauté protestante dans le village renforce la cohésion d’une population attachée à  l’Eglise catholique qui est de plus en plus hostile à la Révolution. </a:t>
            </a:r>
          </a:p>
          <a:p>
            <a:pPr lvl="0" algn="just"/>
            <a:endParaRPr lang="fr-FR" sz="1200" b="1" dirty="0" smtClean="0">
              <a:solidFill>
                <a:prstClr val="black"/>
              </a:solidFill>
              <a:latin typeface="Comic Sans MS" panose="030F0702030302020204" pitchFamily="66" charset="0"/>
            </a:endParaRPr>
          </a:p>
          <a:p>
            <a:pPr lvl="0" algn="just"/>
            <a:r>
              <a:rPr lang="fr-FR" sz="1200" b="1" dirty="0" smtClean="0">
                <a:solidFill>
                  <a:prstClr val="black"/>
                </a:solidFill>
                <a:latin typeface="Comic Sans MS" panose="030F0702030302020204" pitchFamily="66" charset="0"/>
              </a:rPr>
              <a:t>Le </a:t>
            </a:r>
            <a:r>
              <a:rPr lang="fr-FR" sz="1200" b="1" dirty="0">
                <a:solidFill>
                  <a:prstClr val="black"/>
                </a:solidFill>
                <a:latin typeface="Comic Sans MS" panose="030F0702030302020204" pitchFamily="66" charset="0"/>
              </a:rPr>
              <a:t>pouvoir seigneurial </a:t>
            </a:r>
            <a:r>
              <a:rPr lang="fr-FR" sz="1200" dirty="0" smtClean="0">
                <a:solidFill>
                  <a:prstClr val="black"/>
                </a:solidFill>
                <a:latin typeface="Comic Sans MS" panose="030F0702030302020204" pitchFamily="66" charset="0"/>
              </a:rPr>
              <a:t>n’apparaît ( à partir des sources disponibles) </a:t>
            </a:r>
            <a:r>
              <a:rPr lang="fr-FR" sz="1200" dirty="0">
                <a:solidFill>
                  <a:prstClr val="black"/>
                </a:solidFill>
                <a:latin typeface="Comic Sans MS" panose="030F0702030302020204" pitchFamily="66" charset="0"/>
              </a:rPr>
              <a:t>que dans la présence du juge seigneurial dans les réunions du conseil et du procureur fiscal. </a:t>
            </a:r>
            <a:r>
              <a:rPr lang="fr-FR" sz="1200" dirty="0" err="1">
                <a:solidFill>
                  <a:prstClr val="black"/>
                </a:solidFill>
                <a:latin typeface="Comic Sans MS" panose="030F0702030302020204" pitchFamily="66" charset="0"/>
              </a:rPr>
              <a:t>Boissin</a:t>
            </a:r>
            <a:r>
              <a:rPr lang="fr-FR" sz="1200" dirty="0">
                <a:solidFill>
                  <a:prstClr val="black"/>
                </a:solidFill>
                <a:latin typeface="Comic Sans MS" panose="030F0702030302020204" pitchFamily="66" charset="0"/>
              </a:rPr>
              <a:t> Laroche est juge héréditaire car le « </a:t>
            </a:r>
            <a:r>
              <a:rPr lang="fr-FR" sz="1200" i="1" dirty="0">
                <a:solidFill>
                  <a:prstClr val="black"/>
                </a:solidFill>
                <a:latin typeface="Comic Sans MS" panose="030F0702030302020204" pitchFamily="66" charset="0"/>
              </a:rPr>
              <a:t>Comte du Roure a donné à ses ancêtres à titre onéreux la judicature </a:t>
            </a:r>
            <a:r>
              <a:rPr lang="fr-FR" sz="1200" i="1"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a:t>
            </a:r>
            <a:r>
              <a:rPr lang="fr-FR" sz="1200" dirty="0" smtClean="0">
                <a:solidFill>
                  <a:prstClr val="black"/>
                </a:solidFill>
                <a:latin typeface="Comic Sans MS" panose="030F0702030302020204" pitchFamily="66" charset="0"/>
              </a:rPr>
              <a:t> </a:t>
            </a:r>
            <a:r>
              <a:rPr lang="fr-FR" sz="1200" dirty="0">
                <a:solidFill>
                  <a:prstClr val="black"/>
                </a:solidFill>
                <a:latin typeface="Comic Sans MS" panose="030F0702030302020204" pitchFamily="66" charset="0"/>
              </a:rPr>
              <a:t>à St André.</a:t>
            </a:r>
            <a:endParaRPr lang="fr-FR" sz="1200" b="1" i="1" dirty="0">
              <a:solidFill>
                <a:prstClr val="black"/>
              </a:solidFill>
              <a:latin typeface="Comic Sans MS" panose="030F0702030302020204" pitchFamily="66" charset="0"/>
            </a:endParaRPr>
          </a:p>
          <a:p>
            <a:pPr lvl="0" algn="just"/>
            <a:r>
              <a:rPr lang="fr-FR" sz="1200" dirty="0">
                <a:solidFill>
                  <a:prstClr val="black"/>
                </a:solidFill>
                <a:latin typeface="Comic Sans MS" panose="030F0702030302020204" pitchFamily="66" charset="0"/>
              </a:rPr>
              <a:t>La participation du juge</a:t>
            </a:r>
            <a:r>
              <a:rPr lang="fr-FR" sz="1200" b="1" dirty="0">
                <a:solidFill>
                  <a:prstClr val="black"/>
                </a:solidFill>
                <a:latin typeface="Comic Sans MS" panose="030F0702030302020204" pitchFamily="66" charset="0"/>
              </a:rPr>
              <a:t> </a:t>
            </a:r>
            <a:r>
              <a:rPr lang="fr-FR" sz="1200" dirty="0" err="1">
                <a:solidFill>
                  <a:prstClr val="black"/>
                </a:solidFill>
                <a:latin typeface="Comic Sans MS" panose="030F0702030302020204" pitchFamily="66" charset="0"/>
              </a:rPr>
              <a:t>Boissin</a:t>
            </a:r>
            <a:r>
              <a:rPr lang="fr-FR" sz="1200" dirty="0">
                <a:solidFill>
                  <a:prstClr val="black"/>
                </a:solidFill>
                <a:latin typeface="Comic Sans MS" panose="030F0702030302020204" pitchFamily="66" charset="0"/>
              </a:rPr>
              <a:t> Laroche connait une interruption en 1786 et surtout en 1787-88 pendant près d’un an : les procès verbaux de ces séances précisent qu’il a été </a:t>
            </a:r>
            <a:r>
              <a:rPr lang="fr-FR" sz="1200" i="1" dirty="0">
                <a:solidFill>
                  <a:prstClr val="black"/>
                </a:solidFill>
                <a:latin typeface="Comic Sans MS" panose="030F0702030302020204" pitchFamily="66" charset="0"/>
              </a:rPr>
              <a:t>« dûment averti..par écrit</a:t>
            </a:r>
            <a:r>
              <a:rPr lang="fr-FR" sz="1200" i="1" baseline="300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*2</a:t>
            </a:r>
            <a:r>
              <a:rPr lang="fr-FR" sz="1200" i="1" baseline="30000" dirty="0" smtClean="0">
                <a:solidFill>
                  <a:prstClr val="black"/>
                </a:solidFill>
                <a:latin typeface="Comic Sans MS" panose="030F0702030302020204" pitchFamily="66" charset="0"/>
              </a:rPr>
              <a:t>»,</a:t>
            </a:r>
            <a:r>
              <a:rPr lang="fr-FR" sz="1200" dirty="0">
                <a:solidFill>
                  <a:prstClr val="black"/>
                </a:solidFill>
                <a:latin typeface="Comic Sans MS" panose="030F0702030302020204" pitchFamily="66" charset="0"/>
              </a:rPr>
              <a:t> que la séance se tient </a:t>
            </a:r>
            <a:r>
              <a:rPr lang="fr-FR" sz="1200" i="1" dirty="0">
                <a:solidFill>
                  <a:prstClr val="black"/>
                </a:solidFill>
                <a:latin typeface="Comic Sans MS" panose="030F0702030302020204" pitchFamily="66" charset="0"/>
              </a:rPr>
              <a:t>« en l’absence et le refus du juge»</a:t>
            </a:r>
            <a:r>
              <a:rPr lang="fr-FR" sz="1200" i="1" dirty="0">
                <a:solidFill>
                  <a:srgbClr val="336600"/>
                </a:solidFill>
                <a:latin typeface="Comic Sans MS" panose="030F0702030302020204" pitchFamily="66" charset="0"/>
              </a:rPr>
              <a:t> </a:t>
            </a:r>
            <a:r>
              <a:rPr lang="fr-FR" sz="1200" dirty="0">
                <a:solidFill>
                  <a:prstClr val="black"/>
                </a:solidFill>
                <a:latin typeface="Comic Sans MS" panose="030F0702030302020204" pitchFamily="66" charset="0"/>
              </a:rPr>
              <a:t>de s’y rendre. En effet, la présence du juge, homme du Seigneur, et l’autorisation de délibérer, autrefois nécessaires sont peu à peu tombées en désuétude; d’ailleurs l’absence de </a:t>
            </a:r>
            <a:r>
              <a:rPr lang="fr-FR" sz="1200" dirty="0" err="1">
                <a:solidFill>
                  <a:prstClr val="black"/>
                </a:solidFill>
                <a:latin typeface="Comic Sans MS" panose="030F0702030302020204" pitchFamily="66" charset="0"/>
              </a:rPr>
              <a:t>Boissin</a:t>
            </a:r>
            <a:r>
              <a:rPr lang="fr-FR" sz="1200" dirty="0">
                <a:solidFill>
                  <a:prstClr val="black"/>
                </a:solidFill>
                <a:latin typeface="Comic Sans MS" panose="030F0702030302020204" pitchFamily="66" charset="0"/>
              </a:rPr>
              <a:t> Laroche en 1787-88 n’empêche pas la tenue des Conseils. </a:t>
            </a:r>
          </a:p>
          <a:p>
            <a:pPr lvl="0" algn="just"/>
            <a:r>
              <a:rPr lang="fr-FR" sz="1200" dirty="0">
                <a:solidFill>
                  <a:prstClr val="black"/>
                </a:solidFill>
                <a:latin typeface="Comic Sans MS" panose="030F0702030302020204" pitchFamily="66" charset="0"/>
              </a:rPr>
              <a:t>Cette nouvelle attitude du juge seigneurial pourrait </a:t>
            </a:r>
            <a:r>
              <a:rPr lang="fr-FR" sz="1200" dirty="0" smtClean="0">
                <a:solidFill>
                  <a:prstClr val="black"/>
                </a:solidFill>
                <a:latin typeface="Comic Sans MS" panose="030F0702030302020204" pitchFamily="66" charset="0"/>
              </a:rPr>
              <a:t>être</a:t>
            </a:r>
            <a:r>
              <a:rPr lang="fr-FR" sz="1200" baseline="30000" dirty="0" smtClean="0">
                <a:solidFill>
                  <a:prstClr val="black"/>
                </a:solidFill>
                <a:latin typeface="Comic Sans MS" panose="030F0702030302020204" pitchFamily="66" charset="0"/>
              </a:rPr>
              <a:t>*3 </a:t>
            </a:r>
            <a:r>
              <a:rPr lang="fr-FR" sz="1200" dirty="0">
                <a:solidFill>
                  <a:prstClr val="black"/>
                </a:solidFill>
                <a:latin typeface="Comic Sans MS" panose="030F0702030302020204" pitchFamily="66" charset="0"/>
              </a:rPr>
              <a:t>le témoignage d’une tentative de reprise en main de la vie politique de la Communauté </a:t>
            </a:r>
            <a:r>
              <a:rPr lang="fr-FR" sz="1200" dirty="0" smtClean="0">
                <a:solidFill>
                  <a:prstClr val="black"/>
                </a:solidFill>
                <a:latin typeface="Comic Sans MS" panose="030F0702030302020204" pitchFamily="66" charset="0"/>
              </a:rPr>
              <a:t>par le Comte du </a:t>
            </a:r>
            <a:r>
              <a:rPr lang="fr-FR" sz="1200" dirty="0" err="1" smtClean="0">
                <a:solidFill>
                  <a:prstClr val="black"/>
                </a:solidFill>
                <a:latin typeface="Comic Sans MS" panose="030F0702030302020204" pitchFamily="66" charset="0"/>
              </a:rPr>
              <a:t>Roure</a:t>
            </a:r>
            <a:r>
              <a:rPr lang="fr-FR" sz="1200" dirty="0" smtClean="0">
                <a:solidFill>
                  <a:prstClr val="black"/>
                </a:solidFill>
                <a:latin typeface="Comic Sans MS" panose="030F0702030302020204" pitchFamily="66" charset="0"/>
              </a:rPr>
              <a:t> et </a:t>
            </a:r>
            <a:r>
              <a:rPr lang="fr-FR" sz="1200" dirty="0">
                <a:solidFill>
                  <a:prstClr val="black"/>
                </a:solidFill>
                <a:latin typeface="Comic Sans MS" panose="030F0702030302020204" pitchFamily="66" charset="0"/>
              </a:rPr>
              <a:t>serait à mettre en parallèle avec cette réaction aristocratique déjà vue plus haut, lorsque </a:t>
            </a:r>
            <a:r>
              <a:rPr lang="fr-FR" sz="1200" dirty="0" smtClean="0">
                <a:solidFill>
                  <a:prstClr val="black"/>
                </a:solidFill>
                <a:latin typeface="Comic Sans MS" panose="030F0702030302020204" pitchFamily="66" charset="0"/>
              </a:rPr>
              <a:t>les</a:t>
            </a:r>
          </a:p>
          <a:p>
            <a:pPr algn="just"/>
            <a:endParaRPr lang="fr-FR" sz="1000" dirty="0" smtClean="0">
              <a:solidFill>
                <a:srgbClr val="FF0000"/>
              </a:solidFill>
              <a:latin typeface="Comic Sans MS" panose="030F0702030302020204" pitchFamily="66" charset="0"/>
            </a:endParaRPr>
          </a:p>
          <a:p>
            <a:pPr algn="just"/>
            <a:endParaRPr lang="fr-FR" sz="1000" i="1" dirty="0" smtClean="0">
              <a:solidFill>
                <a:srgbClr val="FF0000"/>
              </a:solidFill>
              <a:latin typeface="Comic Sans MS" panose="030F0702030302020204" pitchFamily="66" charset="0"/>
            </a:endParaRPr>
          </a:p>
          <a:p>
            <a:pPr algn="just"/>
            <a:r>
              <a:rPr lang="fr-FR" sz="1000" i="1" dirty="0" smtClean="0">
                <a:latin typeface="Comic Sans MS" panose="030F0702030302020204" pitchFamily="66" charset="0"/>
              </a:rPr>
              <a:t>*</a:t>
            </a:r>
            <a:r>
              <a:rPr lang="fr-FR" sz="1000" baseline="30000" dirty="0" smtClean="0">
                <a:latin typeface="Comic Sans MS" panose="030F0702030302020204" pitchFamily="66" charset="0"/>
              </a:rPr>
              <a:t>1</a:t>
            </a:r>
            <a:r>
              <a:rPr lang="fr-FR" sz="1000" dirty="0" smtClean="0">
                <a:latin typeface="Comic Sans MS" panose="030F0702030302020204" pitchFamily="66" charset="0"/>
              </a:rPr>
              <a:t> AD07 Lettre de </a:t>
            </a:r>
            <a:r>
              <a:rPr lang="fr-FR" sz="1000" dirty="0" err="1" smtClean="0">
                <a:latin typeface="Comic Sans MS" panose="030F0702030302020204" pitchFamily="66" charset="0"/>
              </a:rPr>
              <a:t>Champetier</a:t>
            </a:r>
            <a:r>
              <a:rPr lang="fr-FR" sz="1000" dirty="0" smtClean="0">
                <a:latin typeface="Comic Sans MS" panose="030F0702030302020204" pitchFamily="66" charset="0"/>
              </a:rPr>
              <a:t> lors de l’affaire Thomas </a:t>
            </a:r>
            <a:r>
              <a:rPr lang="fr-FR" sz="1000" dirty="0" err="1" smtClean="0">
                <a:latin typeface="Comic Sans MS" panose="030F0702030302020204" pitchFamily="66" charset="0"/>
              </a:rPr>
              <a:t>Malignon</a:t>
            </a:r>
            <a:endParaRPr lang="fr-FR" sz="1000" dirty="0" smtClean="0">
              <a:latin typeface="Comic Sans MS" panose="030F0702030302020204" pitchFamily="66" charset="0"/>
            </a:endParaRPr>
          </a:p>
          <a:p>
            <a:pPr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2</a:t>
            </a:r>
            <a:r>
              <a:rPr lang="fr-FR" sz="1000" dirty="0" smtClean="0">
                <a:solidFill>
                  <a:prstClr val="black"/>
                </a:solidFill>
                <a:latin typeface="Comic Sans MS" panose="030F0702030302020204" pitchFamily="66" charset="0"/>
              </a:rPr>
              <a:t> Registre </a:t>
            </a:r>
            <a:r>
              <a:rPr lang="fr-FR" sz="1000" dirty="0">
                <a:solidFill>
                  <a:prstClr val="black"/>
                </a:solidFill>
                <a:latin typeface="Comic Sans MS" panose="030F0702030302020204" pitchFamily="66" charset="0"/>
              </a:rPr>
              <a:t>des délibérations municipales 1786-1810</a:t>
            </a:r>
          </a:p>
          <a:p>
            <a:pPr algn="just"/>
            <a:r>
              <a:rPr lang="fr-FR" sz="1000" baseline="30000" dirty="0" smtClean="0">
                <a:solidFill>
                  <a:prstClr val="black"/>
                </a:solidFill>
                <a:latin typeface="Comic Sans MS" panose="030F0702030302020204" pitchFamily="66" charset="0"/>
              </a:rPr>
              <a:t>*3 </a:t>
            </a:r>
            <a:r>
              <a:rPr lang="fr-FR" sz="1000" dirty="0" smtClean="0">
                <a:solidFill>
                  <a:prstClr val="black"/>
                </a:solidFill>
                <a:latin typeface="Comic Sans MS" panose="030F0702030302020204" pitchFamily="66" charset="0"/>
              </a:rPr>
              <a:t>Des dissensions entre </a:t>
            </a:r>
            <a:r>
              <a:rPr lang="fr-FR" sz="1000" dirty="0" err="1" smtClean="0">
                <a:solidFill>
                  <a:prstClr val="black"/>
                </a:solidFill>
                <a:latin typeface="Comic Sans MS" panose="030F0702030302020204" pitchFamily="66" charset="0"/>
              </a:rPr>
              <a:t>Boissin</a:t>
            </a:r>
            <a:r>
              <a:rPr lang="fr-FR" sz="1000" dirty="0" smtClean="0">
                <a:solidFill>
                  <a:prstClr val="black"/>
                </a:solidFill>
                <a:latin typeface="Comic Sans MS" panose="030F0702030302020204" pitchFamily="66" charset="0"/>
              </a:rPr>
              <a:t> Laroche et des habitants de la Communauté ont pu jouer mais ne semblent pas suffisantes pour expliciter ce raidissement du Juge visant à restaurer le pouvoir seigneurial sur la Communauté. De plus, le contexte de réaction seigneuriale est une réalité déjà apparue avec le Comte du </a:t>
            </a:r>
            <a:r>
              <a:rPr lang="fr-FR" sz="1000" dirty="0" err="1" smtClean="0">
                <a:solidFill>
                  <a:prstClr val="black"/>
                </a:solidFill>
                <a:latin typeface="Comic Sans MS" panose="030F0702030302020204" pitchFamily="66" charset="0"/>
              </a:rPr>
              <a:t>Roure</a:t>
            </a:r>
            <a:r>
              <a:rPr lang="fr-FR" sz="1000" dirty="0" smtClean="0">
                <a:solidFill>
                  <a:prstClr val="black"/>
                </a:solidFill>
                <a:latin typeface="Comic Sans MS" panose="030F0702030302020204" pitchFamily="66" charset="0"/>
              </a:rPr>
              <a:t> (voir plus haut) dans sa seigneurie.</a:t>
            </a:r>
          </a:p>
          <a:p>
            <a:pPr lvl="0" algn="just"/>
            <a:endParaRPr lang="fr-FR" sz="1200" i="1" dirty="0">
              <a:solidFill>
                <a:prstClr val="black"/>
              </a:solidFill>
              <a:latin typeface="Comic Sans MS" panose="030F0702030302020204" pitchFamily="66" charset="0"/>
            </a:endParaRPr>
          </a:p>
          <a:p>
            <a:pPr lvl="0" algn="just"/>
            <a:endParaRPr lang="fr-FR" sz="1200" i="1" dirty="0">
              <a:solidFill>
                <a:prstClr val="black"/>
              </a:solidFill>
              <a:latin typeface="Comic Sans MS" panose="030F0702030302020204" pitchFamily="66" charset="0"/>
            </a:endParaRPr>
          </a:p>
          <a:p>
            <a:pPr lvl="0" algn="just"/>
            <a:endParaRPr lang="fr-FR" sz="1200" i="1"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xmlns="" val="24729872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B12AFFB-2430-4421-8527-34252B31AEC4}"/>
              </a:ext>
            </a:extLst>
          </p:cNvPr>
          <p:cNvSpPr>
            <a:spLocks noGrp="1"/>
          </p:cNvSpPr>
          <p:nvPr>
            <p:ph type="sldNum" sz="quarter" idx="12"/>
          </p:nvPr>
        </p:nvSpPr>
        <p:spPr>
          <a:xfrm>
            <a:off x="5176838" y="8657167"/>
            <a:ext cx="1543050" cy="486833"/>
          </a:xfrm>
        </p:spPr>
        <p:txBody>
          <a:bodyPr/>
          <a:lstStyle/>
          <a:p>
            <a:fld id="{630E0FCE-2FF7-4C1A-9FFB-C7B632A12713}" type="slidenum">
              <a:rPr lang="fr-FR" sz="1200" b="1" smtClean="0">
                <a:solidFill>
                  <a:schemeClr val="tx1">
                    <a:lumMod val="95000"/>
                    <a:lumOff val="5000"/>
                  </a:schemeClr>
                </a:solidFill>
                <a:latin typeface="Comic Sans MS" pitchFamily="66" charset="0"/>
              </a:rPr>
              <a:pPr/>
              <a:t>14</a:t>
            </a:fld>
            <a:endParaRPr lang="fr-FR" sz="1200" b="1" dirty="0">
              <a:solidFill>
                <a:schemeClr val="tx1">
                  <a:lumMod val="95000"/>
                  <a:lumOff val="5000"/>
                </a:schemeClr>
              </a:solidFill>
              <a:latin typeface="Comic Sans MS" pitchFamily="66" charset="0"/>
            </a:endParaRPr>
          </a:p>
        </p:txBody>
      </p:sp>
      <p:sp>
        <p:nvSpPr>
          <p:cNvPr id="4" name="Rectangle 3">
            <a:extLst>
              <a:ext uri="{FF2B5EF4-FFF2-40B4-BE49-F238E27FC236}">
                <a16:creationId xmlns:a16="http://schemas.microsoft.com/office/drawing/2014/main" xmlns="" id="{9DDBA787-24E1-4055-B32B-99275F92CFED}"/>
              </a:ext>
            </a:extLst>
          </p:cNvPr>
          <p:cNvSpPr/>
          <p:nvPr/>
        </p:nvSpPr>
        <p:spPr>
          <a:xfrm>
            <a:off x="244415" y="126074"/>
            <a:ext cx="6613585" cy="8925520"/>
          </a:xfrm>
          <a:prstGeom prst="rect">
            <a:avLst/>
          </a:prstGeom>
        </p:spPr>
        <p:txBody>
          <a:bodyPr wrap="square">
            <a:spAutoFit/>
          </a:bodyPr>
          <a:lstStyle/>
          <a:p>
            <a:pPr lvl="0" algn="just"/>
            <a:endParaRPr lang="fr-FR" sz="1200" dirty="0">
              <a:solidFill>
                <a:prstClr val="black"/>
              </a:solidFill>
              <a:latin typeface="Comic Sans MS" panose="030F0702030302020204" pitchFamily="66" charset="0"/>
            </a:endParaRPr>
          </a:p>
          <a:p>
            <a:pPr lvl="0" algn="just"/>
            <a:r>
              <a:rPr lang="fr-FR" sz="1200" dirty="0" smtClean="0">
                <a:solidFill>
                  <a:prstClr val="black"/>
                </a:solidFill>
                <a:latin typeface="Comic Sans MS" panose="030F0702030302020204" pitchFamily="66" charset="0"/>
              </a:rPr>
              <a:t>seigneurs tentaient de rétablir de vieux droits féodaux oubliés. Son absence n’ayant produit aucun résultat, </a:t>
            </a:r>
            <a:r>
              <a:rPr lang="fr-FR" sz="1200" dirty="0" err="1" smtClean="0">
                <a:solidFill>
                  <a:prstClr val="black"/>
                </a:solidFill>
                <a:latin typeface="Comic Sans MS" panose="030F0702030302020204" pitchFamily="66" charset="0"/>
              </a:rPr>
              <a:t>Boissin</a:t>
            </a:r>
            <a:r>
              <a:rPr lang="fr-FR" sz="1200" dirty="0" smtClean="0">
                <a:solidFill>
                  <a:prstClr val="black"/>
                </a:solidFill>
                <a:latin typeface="Comic Sans MS" panose="030F0702030302020204" pitchFamily="66" charset="0"/>
              </a:rPr>
              <a:t> Laroche est de retour au Conseil: en Juillet 1789 , il </a:t>
            </a:r>
            <a:r>
              <a:rPr lang="fr-FR" sz="1200" i="1" dirty="0" smtClean="0">
                <a:solidFill>
                  <a:prstClr val="black"/>
                </a:solidFill>
                <a:latin typeface="Comic Sans MS" panose="030F0702030302020204" pitchFamily="66" charset="0"/>
              </a:rPr>
              <a:t>« déclare ne pas vouloir autoriser la délibération </a:t>
            </a:r>
            <a:r>
              <a:rPr lang="fr-FR" sz="1200" baseline="30000" dirty="0" smtClean="0">
                <a:solidFill>
                  <a:prstClr val="black"/>
                </a:solidFill>
                <a:latin typeface="Comic Sans MS" panose="030F0702030302020204" pitchFamily="66" charset="0"/>
              </a:rPr>
              <a:t> *1 </a:t>
            </a:r>
            <a:r>
              <a:rPr lang="fr-FR" sz="1200" i="1" dirty="0" smtClean="0">
                <a:solidFill>
                  <a:prstClr val="black"/>
                </a:solidFill>
                <a:latin typeface="Comic Sans MS" panose="030F0702030302020204" pitchFamily="66" charset="0"/>
              </a:rPr>
              <a:t>»  </a:t>
            </a:r>
            <a:r>
              <a:rPr lang="fr-FR" sz="1200" dirty="0" smtClean="0">
                <a:solidFill>
                  <a:prstClr val="black"/>
                </a:solidFill>
                <a:latin typeface="Comic Sans MS" panose="030F0702030302020204" pitchFamily="66" charset="0"/>
              </a:rPr>
              <a:t>…qui se tient quand même : nouvelle stratégie sans succès..</a:t>
            </a:r>
            <a:r>
              <a:rPr lang="fr-FR" sz="1200" baseline="30000" dirty="0" smtClean="0">
                <a:solidFill>
                  <a:prstClr val="black"/>
                </a:solidFill>
                <a:latin typeface="Comic Sans MS" panose="030F0702030302020204" pitchFamily="66" charset="0"/>
              </a:rPr>
              <a:t> </a:t>
            </a:r>
            <a:r>
              <a:rPr lang="fr-FR" sz="1200" dirty="0" smtClean="0">
                <a:solidFill>
                  <a:prstClr val="black"/>
                </a:solidFill>
                <a:latin typeface="Comic Sans MS" panose="030F0702030302020204" pitchFamily="66" charset="0"/>
              </a:rPr>
              <a:t>Les temps ont changé et l’aristocratie ne peut rétablir ses anciens droits.</a:t>
            </a:r>
          </a:p>
          <a:p>
            <a:pPr lvl="0" algn="just"/>
            <a:r>
              <a:rPr lang="fr-FR" sz="1200" dirty="0" smtClean="0">
                <a:solidFill>
                  <a:prstClr val="black"/>
                </a:solidFill>
                <a:latin typeface="Comic Sans MS" panose="030F0702030302020204" pitchFamily="66" charset="0"/>
              </a:rPr>
              <a:t>Les  pouvoirs de justice du Comte du </a:t>
            </a:r>
            <a:r>
              <a:rPr lang="fr-FR" sz="1200" dirty="0" err="1" smtClean="0">
                <a:solidFill>
                  <a:prstClr val="black"/>
                </a:solidFill>
                <a:latin typeface="Comic Sans MS" panose="030F0702030302020204" pitchFamily="66" charset="0"/>
              </a:rPr>
              <a:t>Roure</a:t>
            </a:r>
            <a:r>
              <a:rPr lang="fr-FR" sz="1200" dirty="0" smtClean="0">
                <a:solidFill>
                  <a:prstClr val="black"/>
                </a:solidFill>
                <a:latin typeface="Comic Sans MS" panose="030F0702030302020204" pitchFamily="66" charset="0"/>
              </a:rPr>
              <a:t>, exercés par le juge </a:t>
            </a:r>
            <a:r>
              <a:rPr lang="fr-FR" sz="1200" dirty="0" err="1" smtClean="0">
                <a:solidFill>
                  <a:prstClr val="black"/>
                </a:solidFill>
                <a:latin typeface="Comic Sans MS" panose="030F0702030302020204" pitchFamily="66" charset="0"/>
              </a:rPr>
              <a:t>Boissin</a:t>
            </a:r>
            <a:r>
              <a:rPr lang="fr-FR" sz="1200" dirty="0" smtClean="0">
                <a:solidFill>
                  <a:prstClr val="black"/>
                </a:solidFill>
                <a:latin typeface="Comic Sans MS" panose="030F0702030302020204" pitchFamily="66" charset="0"/>
              </a:rPr>
              <a:t> Laroche ne provoquent pas de contestations dans le cahier de doléances qui réclame simplement que </a:t>
            </a:r>
            <a:r>
              <a:rPr lang="fr-FR" sz="1200" i="1" dirty="0" smtClean="0">
                <a:solidFill>
                  <a:prstClr val="black"/>
                </a:solidFill>
                <a:latin typeface="Comic Sans MS" panose="030F0702030302020204" pitchFamily="66" charset="0"/>
              </a:rPr>
              <a:t>« la justice fût rapprochée des justiciables » </a:t>
            </a:r>
            <a:r>
              <a:rPr lang="fr-FR" sz="1200" dirty="0" smtClean="0">
                <a:solidFill>
                  <a:prstClr val="black"/>
                </a:solidFill>
                <a:latin typeface="Comic Sans MS" panose="030F0702030302020204" pitchFamily="66" charset="0"/>
              </a:rPr>
              <a:t>sans que ne soit fait mention des droits seigneuriaux du seigneur de St André.</a:t>
            </a:r>
          </a:p>
          <a:p>
            <a:pPr lvl="0" algn="just"/>
            <a:endParaRPr lang="fr-FR" sz="1200" dirty="0" smtClean="0">
              <a:solidFill>
                <a:prstClr val="black"/>
              </a:solidFill>
              <a:latin typeface="Comic Sans MS" panose="030F0702030302020204" pitchFamily="66" charset="0"/>
            </a:endParaRPr>
          </a:p>
          <a:p>
            <a:pPr algn="just"/>
            <a:r>
              <a:rPr lang="fr-FR" sz="1200" b="1" dirty="0" smtClean="0">
                <a:solidFill>
                  <a:prstClr val="black"/>
                </a:solidFill>
                <a:latin typeface="Comic Sans MS" panose="030F0702030302020204" pitchFamily="66" charset="0"/>
              </a:rPr>
              <a:t>Religion et politique </a:t>
            </a:r>
            <a:r>
              <a:rPr lang="fr-FR" sz="1200" dirty="0" smtClean="0">
                <a:solidFill>
                  <a:prstClr val="black"/>
                </a:solidFill>
                <a:latin typeface="Comic Sans MS" panose="030F0702030302020204" pitchFamily="66" charset="0"/>
              </a:rPr>
              <a:t>sont fortement mêlées</a:t>
            </a:r>
          </a:p>
          <a:p>
            <a:pPr lvl="0" algn="just"/>
            <a:r>
              <a:rPr lang="fr-FR" sz="1200" dirty="0" smtClean="0">
                <a:solidFill>
                  <a:prstClr val="black"/>
                </a:solidFill>
                <a:latin typeface="Comic Sans MS" panose="030F0702030302020204" pitchFamily="66" charset="0"/>
              </a:rPr>
              <a:t> La vie municipale est imprégnée de </a:t>
            </a:r>
            <a:r>
              <a:rPr lang="fr-FR" sz="1200" b="1" dirty="0" smtClean="0">
                <a:solidFill>
                  <a:prstClr val="black"/>
                </a:solidFill>
                <a:latin typeface="Comic Sans MS" panose="030F0702030302020204" pitchFamily="66" charset="0"/>
              </a:rPr>
              <a:t>références religieuses </a:t>
            </a:r>
            <a:r>
              <a:rPr lang="fr-FR" sz="1200" dirty="0" smtClean="0">
                <a:solidFill>
                  <a:prstClr val="black"/>
                </a:solidFill>
                <a:latin typeface="Comic Sans MS" panose="030F0702030302020204" pitchFamily="66" charset="0"/>
              </a:rPr>
              <a:t>: les consuls fraîchement élus  promettent </a:t>
            </a:r>
            <a:r>
              <a:rPr lang="fr-FR" sz="1200" i="1" dirty="0" smtClean="0">
                <a:solidFill>
                  <a:prstClr val="black"/>
                </a:solidFill>
                <a:latin typeface="Comic Sans MS" panose="030F0702030302020204" pitchFamily="66" charset="0"/>
              </a:rPr>
              <a:t>«  sur les saints Evangiles … de bien et fidèlement faire les fonctions de leurs charges » *</a:t>
            </a:r>
            <a:r>
              <a:rPr lang="fr-FR" sz="1200" baseline="30000" dirty="0" smtClean="0">
                <a:solidFill>
                  <a:prstClr val="black"/>
                </a:solidFill>
                <a:latin typeface="Comic Sans MS" panose="030F0702030302020204" pitchFamily="66" charset="0"/>
              </a:rPr>
              <a:t>1</a:t>
            </a:r>
            <a:r>
              <a:rPr lang="fr-FR" sz="1200" dirty="0" smtClean="0">
                <a:solidFill>
                  <a:prstClr val="black"/>
                </a:solidFill>
                <a:latin typeface="Comic Sans MS" panose="030F0702030302020204" pitchFamily="66" charset="0"/>
              </a:rPr>
              <a:t>. Les conseils se tiennent « </a:t>
            </a:r>
            <a:r>
              <a:rPr lang="fr-FR" sz="1200" i="1" dirty="0" smtClean="0">
                <a:solidFill>
                  <a:prstClr val="black"/>
                </a:solidFill>
                <a:latin typeface="Comic Sans MS" panose="030F0702030302020204" pitchFamily="66" charset="0"/>
              </a:rPr>
              <a:t>à l’issue de la messe du prône</a:t>
            </a:r>
            <a:r>
              <a:rPr lang="fr-FR" sz="1200" dirty="0" smtClean="0">
                <a:solidFill>
                  <a:prstClr val="black"/>
                </a:solidFill>
                <a:latin typeface="Comic Sans MS" panose="030F0702030302020204" pitchFamily="66" charset="0"/>
              </a:rPr>
              <a:t> » ou « </a:t>
            </a:r>
            <a:r>
              <a:rPr lang="fr-FR" sz="1200" i="1" dirty="0" smtClean="0">
                <a:solidFill>
                  <a:prstClr val="black"/>
                </a:solidFill>
                <a:latin typeface="Comic Sans MS" panose="030F0702030302020204" pitchFamily="66" charset="0"/>
              </a:rPr>
              <a:t>après les vêpres</a:t>
            </a:r>
            <a:r>
              <a:rPr lang="fr-FR" sz="1200" dirty="0" smtClean="0">
                <a:solidFill>
                  <a:prstClr val="black"/>
                </a:solidFill>
                <a:latin typeface="Comic Sans MS" panose="030F0702030302020204" pitchFamily="66" charset="0"/>
              </a:rPr>
              <a:t> »</a:t>
            </a:r>
          </a:p>
          <a:p>
            <a:pPr algn="just">
              <a:tabLst>
                <a:tab pos="269875" algn="l"/>
              </a:tabLst>
            </a:pPr>
            <a:r>
              <a:rPr lang="fr-FR" sz="1200" b="1" dirty="0" smtClean="0">
                <a:solidFill>
                  <a:prstClr val="black"/>
                </a:solidFill>
                <a:latin typeface="Comic Sans MS" panose="030F0702030302020204" pitchFamily="66" charset="0"/>
              </a:rPr>
              <a:t>Les bâtiments religieux </a:t>
            </a:r>
            <a:r>
              <a:rPr lang="fr-FR" sz="1200" dirty="0" smtClean="0">
                <a:solidFill>
                  <a:prstClr val="black"/>
                </a:solidFill>
                <a:latin typeface="Comic Sans MS" panose="030F0702030302020204" pitchFamily="66" charset="0"/>
              </a:rPr>
              <a:t>sont utilisés à des fins civiles.  Les  conseils se tiennent parfois </a:t>
            </a:r>
            <a:r>
              <a:rPr lang="fr-FR" sz="1200" i="1" dirty="0" smtClean="0">
                <a:solidFill>
                  <a:prstClr val="black"/>
                </a:solidFill>
                <a:latin typeface="Comic Sans MS" panose="030F0702030302020204" pitchFamily="66" charset="0"/>
              </a:rPr>
              <a:t>«  dans la maison du prêtre secondaire » </a:t>
            </a:r>
            <a:r>
              <a:rPr lang="fr-FR" sz="1200" dirty="0" smtClean="0">
                <a:solidFill>
                  <a:prstClr val="black"/>
                </a:solidFill>
                <a:latin typeface="Comic Sans MS" panose="030F0702030302020204" pitchFamily="66" charset="0"/>
              </a:rPr>
              <a:t>ou</a:t>
            </a:r>
            <a:r>
              <a:rPr lang="fr-FR" sz="1200" i="1" dirty="0" smtClean="0">
                <a:solidFill>
                  <a:prstClr val="black"/>
                </a:solidFill>
                <a:latin typeface="Comic Sans MS" panose="030F0702030302020204" pitchFamily="66" charset="0"/>
              </a:rPr>
              <a:t> « dans la petite </a:t>
            </a:r>
            <a:r>
              <a:rPr lang="fr-FR" sz="1200" i="1" dirty="0" err="1" smtClean="0">
                <a:solidFill>
                  <a:prstClr val="black"/>
                </a:solidFill>
                <a:latin typeface="Comic Sans MS" panose="030F0702030302020204" pitchFamily="66" charset="0"/>
              </a:rPr>
              <a:t>clastre</a:t>
            </a:r>
            <a:r>
              <a:rPr lang="fr-FR" sz="1200" i="1" dirty="0" smtClean="0">
                <a:solidFill>
                  <a:prstClr val="black"/>
                </a:solidFill>
                <a:latin typeface="Comic Sans MS" panose="030F0702030302020204" pitchFamily="66" charset="0"/>
              </a:rPr>
              <a:t> » </a:t>
            </a:r>
            <a:r>
              <a:rPr lang="fr-FR" sz="1200" dirty="0" smtClean="0">
                <a:latin typeface="Comic Sans MS" panose="030F0702030302020204" pitchFamily="66" charset="0"/>
              </a:rPr>
              <a:t>(presbytère). </a:t>
            </a:r>
            <a:r>
              <a:rPr lang="fr-FR" sz="1200" dirty="0" smtClean="0">
                <a:solidFill>
                  <a:prstClr val="black"/>
                </a:solidFill>
                <a:latin typeface="Comic Sans MS" panose="030F0702030302020204" pitchFamily="66" charset="0"/>
              </a:rPr>
              <a:t>C’est </a:t>
            </a:r>
            <a:r>
              <a:rPr lang="fr-FR" sz="1200" i="1" dirty="0" smtClean="0">
                <a:solidFill>
                  <a:prstClr val="black"/>
                </a:solidFill>
                <a:latin typeface="Comic Sans MS" panose="030F0702030302020204" pitchFamily="66" charset="0"/>
              </a:rPr>
              <a:t>« au son de la cloche en la manière accoutumée » *</a:t>
            </a:r>
            <a:r>
              <a:rPr lang="fr-FR" sz="1200" baseline="30000" dirty="0" smtClean="0">
                <a:solidFill>
                  <a:prstClr val="black"/>
                </a:solidFill>
                <a:latin typeface="Comic Sans MS" panose="030F0702030302020204" pitchFamily="66" charset="0"/>
              </a:rPr>
              <a:t>1</a:t>
            </a:r>
            <a:r>
              <a:rPr lang="fr-FR" sz="1200" i="1" dirty="0" smtClean="0">
                <a:solidFill>
                  <a:prstClr val="black"/>
                </a:solidFill>
                <a:latin typeface="Comic Sans MS" panose="030F0702030302020204" pitchFamily="66" charset="0"/>
              </a:rPr>
              <a:t> que se réunit le conseil ou l’Assemblée ». </a:t>
            </a:r>
            <a:r>
              <a:rPr lang="fr-FR" sz="1200" dirty="0" smtClean="0">
                <a:solidFill>
                  <a:prstClr val="black"/>
                </a:solidFill>
                <a:latin typeface="Comic Sans MS" panose="030F0702030302020204" pitchFamily="66" charset="0"/>
              </a:rPr>
              <a:t>C’est à l’église, où l’on est sûr de joindre le maximum d’habitants, lors de </a:t>
            </a:r>
            <a:r>
              <a:rPr lang="fr-FR" sz="1200" i="1" dirty="0" smtClean="0">
                <a:solidFill>
                  <a:prstClr val="black"/>
                </a:solidFill>
                <a:latin typeface="Comic Sans MS" panose="030F0702030302020204" pitchFamily="66" charset="0"/>
              </a:rPr>
              <a:t>« la messe du prône » </a:t>
            </a:r>
            <a:r>
              <a:rPr lang="fr-FR" sz="1200" dirty="0" smtClean="0">
                <a:solidFill>
                  <a:prstClr val="black"/>
                </a:solidFill>
                <a:latin typeface="Comic Sans MS" panose="030F0702030302020204" pitchFamily="66" charset="0"/>
              </a:rPr>
              <a:t>que le curé diffuse des informations concernant la vie de la communauté et c’est sur la porte de l’église que sont affichés les «  baux de la taille ». Le clocher sert de tour de guet où se poste la garde et on y sonne le tocsin appelant les habitants à se rassembler pour la défense de la communauté. Le dessus de la voûte de l’église sert de prison dans les temps troublés quand la geôle de la juridiction du juge </a:t>
            </a:r>
            <a:r>
              <a:rPr lang="fr-FR" sz="1200" dirty="0" err="1" smtClean="0">
                <a:solidFill>
                  <a:prstClr val="black"/>
                </a:solidFill>
                <a:latin typeface="Comic Sans MS" panose="030F0702030302020204" pitchFamily="66" charset="0"/>
              </a:rPr>
              <a:t>Boissin</a:t>
            </a:r>
            <a:r>
              <a:rPr lang="fr-FR" sz="1200" dirty="0" smtClean="0">
                <a:solidFill>
                  <a:prstClr val="black"/>
                </a:solidFill>
                <a:latin typeface="Comic Sans MS" panose="030F0702030302020204" pitchFamily="66" charset="0"/>
              </a:rPr>
              <a:t> Laroche ne peut contenir suffisamment de personnes. L’entretien de l’église ou plutôt d’une partie de l’église : la nef ( le chœur étant entretenu par le diocèse avec le produit de la dîme) est à la charge de la communauté qui doit aussi fournir les « </a:t>
            </a:r>
            <a:r>
              <a:rPr lang="fr-FR" sz="1200" i="1" dirty="0" smtClean="0">
                <a:solidFill>
                  <a:prstClr val="black"/>
                </a:solidFill>
                <a:latin typeface="Comic Sans MS" panose="030F0702030302020204" pitchFamily="66" charset="0"/>
              </a:rPr>
              <a:t>accessoires </a:t>
            </a:r>
            <a:r>
              <a:rPr lang="fr-FR" sz="1200" dirty="0" smtClean="0">
                <a:solidFill>
                  <a:prstClr val="black"/>
                </a:solidFill>
                <a:latin typeface="Comic Sans MS" panose="030F0702030302020204" pitchFamily="66" charset="0"/>
              </a:rPr>
              <a:t>» nécessaires au culte.</a:t>
            </a:r>
          </a:p>
          <a:p>
            <a:pPr lvl="0" algn="just">
              <a:tabLst>
                <a:tab pos="269875" algn="l"/>
              </a:tabLst>
            </a:pPr>
            <a:r>
              <a:rPr lang="fr-FR" sz="1200" b="1" dirty="0" smtClean="0">
                <a:solidFill>
                  <a:prstClr val="black"/>
                </a:solidFill>
                <a:latin typeface="Comic Sans MS" panose="030F0702030302020204" pitchFamily="66" charset="0"/>
              </a:rPr>
              <a:t>Le curé </a:t>
            </a:r>
            <a:r>
              <a:rPr lang="fr-FR" sz="1200" dirty="0" smtClean="0">
                <a:solidFill>
                  <a:prstClr val="black"/>
                </a:solidFill>
                <a:latin typeface="Comic Sans MS" panose="030F0702030302020204" pitchFamily="66" charset="0"/>
              </a:rPr>
              <a:t>et son vicaire participent activement à la vie de la communauté assurant des actes administratifs (registres paroissiaux des naissances, mariage et décès) déchargeant ainsi l’administration </a:t>
            </a:r>
            <a:r>
              <a:rPr lang="fr-FR" sz="1200" dirty="0">
                <a:solidFill>
                  <a:prstClr val="black"/>
                </a:solidFill>
                <a:latin typeface="Comic Sans MS" panose="030F0702030302020204" pitchFamily="66" charset="0"/>
              </a:rPr>
              <a:t>royale. Le rôle du curé apparaît à l’occasion de conflits où il est appelé pour ramener les brebis égarées dans le droit chemin : ainsi en 1783 lors de l’affaire Thomas </a:t>
            </a:r>
            <a:r>
              <a:rPr lang="fr-FR" sz="1200" dirty="0" err="1">
                <a:solidFill>
                  <a:prstClr val="black"/>
                </a:solidFill>
                <a:latin typeface="Comic Sans MS" panose="030F0702030302020204" pitchFamily="66" charset="0"/>
              </a:rPr>
              <a:t>Malignon</a:t>
            </a:r>
            <a:r>
              <a:rPr lang="fr-FR" sz="1200" dirty="0">
                <a:solidFill>
                  <a:prstClr val="black"/>
                </a:solidFill>
                <a:latin typeface="Comic Sans MS" panose="030F0702030302020204" pitchFamily="66" charset="0"/>
              </a:rPr>
              <a:t> qui commet l’adultère avec la femme de Martin Chevalier, ils (le curé Chas et le vicaire) </a:t>
            </a:r>
            <a:r>
              <a:rPr lang="fr-FR" sz="1200" i="1" dirty="0">
                <a:solidFill>
                  <a:prstClr val="black"/>
                </a:solidFill>
                <a:latin typeface="Comic Sans MS" panose="030F0702030302020204" pitchFamily="66" charset="0"/>
              </a:rPr>
              <a:t>« s’étaient vainement employés pour faire cesser un tel scandale </a:t>
            </a:r>
            <a:r>
              <a:rPr lang="fr-FR" sz="1200" i="1" dirty="0" smtClean="0">
                <a:solidFill>
                  <a:prstClr val="black"/>
                </a:solidFill>
                <a:latin typeface="Comic Sans MS" panose="030F0702030302020204" pitchFamily="66" charset="0"/>
              </a:rPr>
              <a:t>»*</a:t>
            </a:r>
            <a:r>
              <a:rPr lang="fr-FR" sz="1200" i="1" baseline="30000" dirty="0" smtClean="0">
                <a:solidFill>
                  <a:prstClr val="black"/>
                </a:solidFill>
                <a:latin typeface="Comic Sans MS" panose="030F0702030302020204" pitchFamily="66" charset="0"/>
              </a:rPr>
              <a:t>2</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 </a:t>
            </a:r>
            <a:r>
              <a:rPr lang="fr-FR" sz="1200" dirty="0" smtClean="0">
                <a:solidFill>
                  <a:prstClr val="black"/>
                </a:solidFill>
                <a:latin typeface="Comic Sans MS" panose="030F0702030302020204" pitchFamily="66" charset="0"/>
              </a:rPr>
              <a:t>lors </a:t>
            </a:r>
            <a:r>
              <a:rPr lang="fr-FR" sz="1200" dirty="0">
                <a:solidFill>
                  <a:prstClr val="black"/>
                </a:solidFill>
                <a:latin typeface="Comic Sans MS" panose="030F0702030302020204" pitchFamily="66" charset="0"/>
              </a:rPr>
              <a:t>de cette même affaire lorsque l’avocat et juge de St </a:t>
            </a:r>
            <a:r>
              <a:rPr lang="fr-FR" sz="1200" dirty="0" err="1">
                <a:solidFill>
                  <a:prstClr val="black"/>
                </a:solidFill>
                <a:latin typeface="Comic Sans MS" panose="030F0702030302020204" pitchFamily="66" charset="0"/>
              </a:rPr>
              <a:t>Ambroix</a:t>
            </a:r>
            <a:r>
              <a:rPr lang="fr-FR" sz="1200" dirty="0">
                <a:solidFill>
                  <a:prstClr val="black"/>
                </a:solidFill>
                <a:latin typeface="Comic Sans MS" panose="030F0702030302020204" pitchFamily="66" charset="0"/>
              </a:rPr>
              <a:t> arrive à St André, il fait appel au curé </a:t>
            </a:r>
            <a:r>
              <a:rPr lang="fr-FR" sz="1200" i="1" dirty="0">
                <a:solidFill>
                  <a:prstClr val="black"/>
                </a:solidFill>
                <a:latin typeface="Comic Sans MS" panose="030F0702030302020204" pitchFamily="66" charset="0"/>
              </a:rPr>
              <a:t>«  pour l ’avancer dans la rue et faire dissiper l’émeute » </a:t>
            </a:r>
            <a:r>
              <a:rPr lang="fr-FR" sz="1200" dirty="0" smtClean="0">
                <a:solidFill>
                  <a:prstClr val="black"/>
                </a:solidFill>
                <a:latin typeface="Comic Sans MS" panose="030F0702030302020204" pitchFamily="66" charset="0"/>
              </a:rPr>
              <a:t>*</a:t>
            </a:r>
            <a:r>
              <a:rPr lang="fr-FR" sz="1200" baseline="30000" dirty="0">
                <a:solidFill>
                  <a:prstClr val="black"/>
                </a:solidFill>
                <a:latin typeface="Comic Sans MS" panose="030F0702030302020204" pitchFamily="66" charset="0"/>
              </a:rPr>
              <a:t>2</a:t>
            </a:r>
            <a:r>
              <a:rPr lang="fr-FR" sz="1200" dirty="0" smtClean="0">
                <a:solidFill>
                  <a:prstClr val="black"/>
                </a:solidFill>
                <a:latin typeface="Comic Sans MS" panose="030F0702030302020204" pitchFamily="66" charset="0"/>
              </a:rPr>
              <a:t>. et </a:t>
            </a:r>
            <a:r>
              <a:rPr lang="fr-FR" sz="1200" dirty="0">
                <a:solidFill>
                  <a:prstClr val="black"/>
                </a:solidFill>
                <a:latin typeface="Comic Sans MS" panose="030F0702030302020204" pitchFamily="66" charset="0"/>
              </a:rPr>
              <a:t>intervenant pour le maintien de l’ordre public et apportant sa contribution financière pour la mise en défense du village lors de la « grande peur » d’août </a:t>
            </a:r>
            <a:r>
              <a:rPr lang="fr-FR" sz="1200" dirty="0" smtClean="0">
                <a:solidFill>
                  <a:prstClr val="black"/>
                </a:solidFill>
                <a:latin typeface="Comic Sans MS" panose="030F0702030302020204" pitchFamily="66" charset="0"/>
              </a:rPr>
              <a:t>1789.. </a:t>
            </a:r>
            <a:r>
              <a:rPr lang="fr-FR" sz="1200" dirty="0">
                <a:solidFill>
                  <a:prstClr val="black"/>
                </a:solidFill>
                <a:latin typeface="Comic Sans MS" panose="030F0702030302020204" pitchFamily="66" charset="0"/>
              </a:rPr>
              <a:t>Ce curé, </a:t>
            </a:r>
            <a:r>
              <a:rPr lang="fr-FR" sz="1200" dirty="0" smtClean="0">
                <a:solidFill>
                  <a:prstClr val="black"/>
                </a:solidFill>
                <a:latin typeface="Comic Sans MS" panose="030F0702030302020204" pitchFamily="66" charset="0"/>
              </a:rPr>
              <a:t>présent continûment jusqu’en Juillet 1792 dans le village, ( ce qui n’est pas toujours le cas dans les paroisses) </a:t>
            </a:r>
            <a:r>
              <a:rPr lang="fr-FR" sz="1200" i="1" dirty="0" smtClean="0">
                <a:solidFill>
                  <a:prstClr val="black"/>
                </a:solidFill>
                <a:latin typeface="Comic Sans MS" panose="030F0702030302020204" pitchFamily="66" charset="0"/>
              </a:rPr>
              <a:t>« pour donner ses soins au troupeau que la Providence  lui a confié » </a:t>
            </a:r>
            <a:r>
              <a:rPr lang="fr-FR" sz="1200" dirty="0" smtClean="0">
                <a:solidFill>
                  <a:prstClr val="black"/>
                </a:solidFill>
                <a:latin typeface="Comic Sans MS" panose="030F0702030302020204" pitchFamily="66" charset="0"/>
              </a:rPr>
              <a:t>est</a:t>
            </a:r>
          </a:p>
          <a:p>
            <a:pPr lvl="0" algn="just">
              <a:tabLst>
                <a:tab pos="269875" algn="l"/>
              </a:tabLst>
            </a:pPr>
            <a:endParaRPr lang="fr-FR" sz="1200" dirty="0" smtClean="0">
              <a:solidFill>
                <a:prstClr val="black"/>
              </a:solidFill>
              <a:latin typeface="Comic Sans MS" panose="030F0702030302020204" pitchFamily="66" charset="0"/>
            </a:endParaRPr>
          </a:p>
          <a:p>
            <a:pPr algn="just"/>
            <a:r>
              <a:rPr lang="fr-FR" sz="1000" i="1" dirty="0" smtClean="0">
                <a:solidFill>
                  <a:prstClr val="black"/>
                </a:solidFill>
                <a:latin typeface="Comic Sans MS" panose="030F0702030302020204" pitchFamily="66" charset="0"/>
              </a:rPr>
              <a:t>*</a:t>
            </a:r>
            <a:r>
              <a:rPr lang="fr-FR" sz="1000" i="1" baseline="30000" dirty="0" smtClean="0">
                <a:solidFill>
                  <a:prstClr val="black"/>
                </a:solidFill>
                <a:latin typeface="Comic Sans MS" panose="030F0702030302020204" pitchFamily="66" charset="0"/>
              </a:rPr>
              <a:t>1 </a:t>
            </a:r>
            <a:r>
              <a:rPr lang="fr-FR" sz="1000" baseline="30000" dirty="0" smtClean="0">
                <a:solidFill>
                  <a:prstClr val="black"/>
                </a:solidFill>
                <a:latin typeface="Comic Sans MS" panose="030F0702030302020204" pitchFamily="66" charset="0"/>
              </a:rPr>
              <a:t> </a:t>
            </a:r>
            <a:r>
              <a:rPr lang="fr-FR" sz="1000" dirty="0" smtClean="0">
                <a:solidFill>
                  <a:prstClr val="black"/>
                </a:solidFill>
                <a:latin typeface="Comic Sans MS" panose="030F0702030302020204" pitchFamily="66" charset="0"/>
              </a:rPr>
              <a:t>Registres des délibérations municipales 28/1/1793</a:t>
            </a:r>
          </a:p>
          <a:p>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2  « </a:t>
            </a:r>
            <a:r>
              <a:rPr lang="fr-FR" sz="1000" i="1" dirty="0" smtClean="0">
                <a:latin typeface="Comic Sans MS" pitchFamily="66" charset="0"/>
              </a:rPr>
              <a:t>Chas,  curé en titre de cette paroisse, se retira d'ici à cause des grands troubles qui y survinrent dans le mois de juillet dernier</a:t>
            </a:r>
            <a:r>
              <a:rPr lang="fr-FR" sz="1000" dirty="0" smtClean="0">
                <a:latin typeface="Comic Sans MS" pitchFamily="66" charset="0"/>
              </a:rPr>
              <a:t> »</a:t>
            </a:r>
            <a:r>
              <a:rPr lang="fr-FR" sz="1000" dirty="0" smtClean="0">
                <a:solidFill>
                  <a:prstClr val="black"/>
                </a:solidFill>
                <a:latin typeface="Comic Sans MS" panose="030F0702030302020204" pitchFamily="66" charset="0"/>
              </a:rPr>
              <a:t> Registres des délibérations municipales</a:t>
            </a:r>
            <a:r>
              <a:rPr lang="fr-FR" sz="1000" dirty="0" smtClean="0">
                <a:latin typeface="Comic Sans MS" pitchFamily="66" charset="0"/>
              </a:rPr>
              <a:t> </a:t>
            </a:r>
            <a:r>
              <a:rPr lang="fr-FR" sz="1000" dirty="0" smtClean="0">
                <a:solidFill>
                  <a:prstClr val="black"/>
                </a:solidFill>
                <a:latin typeface="Comic Sans MS" panose="030F0702030302020204" pitchFamily="66" charset="0"/>
              </a:rPr>
              <a:t>28 Janvier 1793</a:t>
            </a:r>
          </a:p>
          <a:p>
            <a:pPr lvl="0" algn="just"/>
            <a:r>
              <a:rPr lang="fr-FR" sz="1000" i="1" dirty="0" smtClean="0">
                <a:solidFill>
                  <a:prstClr val="black"/>
                </a:solidFill>
                <a:latin typeface="Comic Sans MS" panose="030F0702030302020204" pitchFamily="66" charset="0"/>
              </a:rPr>
              <a:t>*</a:t>
            </a:r>
            <a:r>
              <a:rPr lang="fr-FR" sz="1000" i="1" baseline="30000" dirty="0" smtClean="0">
                <a:solidFill>
                  <a:prstClr val="black"/>
                </a:solidFill>
                <a:latin typeface="Comic Sans MS" panose="030F0702030302020204" pitchFamily="66" charset="0"/>
              </a:rPr>
              <a:t>2</a:t>
            </a:r>
            <a:r>
              <a:rPr lang="fr-FR" sz="1000" i="1" dirty="0" smtClean="0">
                <a:solidFill>
                  <a:prstClr val="black"/>
                </a:solidFill>
                <a:latin typeface="Comic Sans MS" panose="030F0702030302020204" pitchFamily="66" charset="0"/>
              </a:rPr>
              <a:t> </a:t>
            </a:r>
            <a:r>
              <a:rPr lang="fr-FR" sz="1000" dirty="0" smtClean="0">
                <a:solidFill>
                  <a:prstClr val="black"/>
                </a:solidFill>
                <a:latin typeface="Comic Sans MS" panose="030F0702030302020204" pitchFamily="66" charset="0"/>
              </a:rPr>
              <a:t>Lettre </a:t>
            </a:r>
            <a:r>
              <a:rPr lang="fr-FR" sz="1000" dirty="0">
                <a:solidFill>
                  <a:prstClr val="black"/>
                </a:solidFill>
                <a:latin typeface="Comic Sans MS" panose="030F0702030302020204" pitchFamily="66" charset="0"/>
              </a:rPr>
              <a:t>de </a:t>
            </a:r>
            <a:r>
              <a:rPr lang="fr-FR" sz="1000" dirty="0" err="1">
                <a:solidFill>
                  <a:prstClr val="black"/>
                </a:solidFill>
                <a:latin typeface="Comic Sans MS" panose="030F0702030302020204" pitchFamily="66" charset="0"/>
              </a:rPr>
              <a:t>Champetier</a:t>
            </a:r>
            <a:r>
              <a:rPr lang="fr-FR" sz="1000" dirty="0">
                <a:solidFill>
                  <a:prstClr val="black"/>
                </a:solidFill>
                <a:latin typeface="Comic Sans MS" panose="030F0702030302020204" pitchFamily="66" charset="0"/>
              </a:rPr>
              <a:t> fils, assesseur ; St </a:t>
            </a:r>
            <a:r>
              <a:rPr lang="fr-FR" sz="1000" dirty="0" err="1">
                <a:solidFill>
                  <a:prstClr val="black"/>
                </a:solidFill>
                <a:latin typeface="Comic Sans MS" panose="030F0702030302020204" pitchFamily="66" charset="0"/>
              </a:rPr>
              <a:t>Ambroix</a:t>
            </a:r>
            <a:r>
              <a:rPr lang="fr-FR" sz="1000" dirty="0">
                <a:solidFill>
                  <a:prstClr val="black"/>
                </a:solidFill>
                <a:latin typeface="Comic Sans MS" panose="030F0702030302020204" pitchFamily="66" charset="0"/>
              </a:rPr>
              <a:t> le 27 Juin  1783 </a:t>
            </a:r>
            <a:r>
              <a:rPr lang="fr-FR" sz="1000" dirty="0" smtClean="0">
                <a:solidFill>
                  <a:prstClr val="black"/>
                </a:solidFill>
                <a:latin typeface="Comic Sans MS" panose="030F0702030302020204" pitchFamily="66" charset="0"/>
              </a:rPr>
              <a:t>AD07; personne </a:t>
            </a:r>
            <a:r>
              <a:rPr lang="fr-FR" sz="1000" dirty="0">
                <a:solidFill>
                  <a:prstClr val="black"/>
                </a:solidFill>
                <a:latin typeface="Comic Sans MS" panose="030F0702030302020204" pitchFamily="66" charset="0"/>
              </a:rPr>
              <a:t>ne s’offusque  du geste de Martin Chevalier tirant sur Thomas </a:t>
            </a:r>
            <a:r>
              <a:rPr lang="fr-FR" sz="1000" dirty="0" err="1">
                <a:solidFill>
                  <a:prstClr val="black"/>
                </a:solidFill>
                <a:latin typeface="Comic Sans MS" panose="030F0702030302020204" pitchFamily="66" charset="0"/>
              </a:rPr>
              <a:t>Malignon</a:t>
            </a:r>
            <a:r>
              <a:rPr lang="fr-FR" sz="1000" dirty="0">
                <a:solidFill>
                  <a:prstClr val="black"/>
                </a:solidFill>
                <a:latin typeface="Comic Sans MS" panose="030F0702030302020204" pitchFamily="66" charset="0"/>
              </a:rPr>
              <a:t> </a:t>
            </a:r>
            <a:r>
              <a:rPr lang="fr-FR" sz="1000" dirty="0" smtClean="0">
                <a:solidFill>
                  <a:prstClr val="black"/>
                </a:solidFill>
                <a:latin typeface="Comic Sans MS" panose="030F0702030302020204" pitchFamily="66" charset="0"/>
              </a:rPr>
              <a:t> et sur </a:t>
            </a:r>
            <a:r>
              <a:rPr lang="fr-FR" sz="1000" dirty="0">
                <a:solidFill>
                  <a:prstClr val="black"/>
                </a:solidFill>
                <a:latin typeface="Comic Sans MS" panose="030F0702030302020204" pitchFamily="66" charset="0"/>
              </a:rPr>
              <a:t>sa propre épouse et les blessant …</a:t>
            </a:r>
          </a:p>
          <a:p>
            <a:pPr lvl="0"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3 </a:t>
            </a:r>
            <a:r>
              <a:rPr lang="fr-FR" sz="1000" dirty="0" smtClean="0">
                <a:solidFill>
                  <a:prstClr val="black"/>
                </a:solidFill>
                <a:latin typeface="Comic Sans MS" panose="030F0702030302020204" pitchFamily="66" charset="0"/>
              </a:rPr>
              <a:t>Lettre </a:t>
            </a:r>
            <a:r>
              <a:rPr lang="fr-FR" sz="1000" dirty="0">
                <a:solidFill>
                  <a:prstClr val="black"/>
                </a:solidFill>
                <a:latin typeface="Comic Sans MS" panose="030F0702030302020204" pitchFamily="66" charset="0"/>
              </a:rPr>
              <a:t>de </a:t>
            </a:r>
            <a:r>
              <a:rPr lang="fr-FR" sz="1000" dirty="0" err="1">
                <a:solidFill>
                  <a:prstClr val="black"/>
                </a:solidFill>
                <a:latin typeface="Comic Sans MS" panose="030F0702030302020204" pitchFamily="66" charset="0"/>
              </a:rPr>
              <a:t>Pïerre</a:t>
            </a:r>
            <a:r>
              <a:rPr lang="fr-FR" sz="1000" dirty="0">
                <a:solidFill>
                  <a:prstClr val="black"/>
                </a:solidFill>
                <a:latin typeface="Comic Sans MS" panose="030F0702030302020204" pitchFamily="66" charset="0"/>
              </a:rPr>
              <a:t> </a:t>
            </a:r>
            <a:r>
              <a:rPr lang="fr-FR" sz="1000" dirty="0" err="1">
                <a:solidFill>
                  <a:prstClr val="black"/>
                </a:solidFill>
                <a:latin typeface="Comic Sans MS" panose="030F0702030302020204" pitchFamily="66" charset="0"/>
              </a:rPr>
              <a:t>théophile</a:t>
            </a:r>
            <a:r>
              <a:rPr lang="fr-FR" sz="1000" dirty="0">
                <a:solidFill>
                  <a:prstClr val="black"/>
                </a:solidFill>
                <a:latin typeface="Comic Sans MS" panose="030F0702030302020204" pitchFamily="66" charset="0"/>
              </a:rPr>
              <a:t> Guiraud avocat postulant St </a:t>
            </a:r>
            <a:r>
              <a:rPr lang="fr-FR" sz="1000" dirty="0" err="1">
                <a:solidFill>
                  <a:prstClr val="black"/>
                </a:solidFill>
                <a:latin typeface="Comic Sans MS" panose="030F0702030302020204" pitchFamily="66" charset="0"/>
              </a:rPr>
              <a:t>Ambroix</a:t>
            </a:r>
            <a:r>
              <a:rPr lang="fr-FR" sz="1000" dirty="0">
                <a:solidFill>
                  <a:prstClr val="black"/>
                </a:solidFill>
                <a:latin typeface="Comic Sans MS" panose="030F0702030302020204" pitchFamily="66" charset="0"/>
              </a:rPr>
              <a:t> 22 Juin 1783 </a:t>
            </a:r>
            <a:r>
              <a:rPr lang="fr-FR" sz="1000" dirty="0" smtClean="0">
                <a:solidFill>
                  <a:prstClr val="black"/>
                </a:solidFill>
                <a:latin typeface="Comic Sans MS" panose="030F0702030302020204" pitchFamily="66" charset="0"/>
              </a:rPr>
              <a:t>AD07</a:t>
            </a:r>
            <a:r>
              <a:rPr lang="fr-FR" sz="1000" i="1" baseline="30000" dirty="0" smtClean="0">
                <a:solidFill>
                  <a:prstClr val="black"/>
                </a:solidFill>
                <a:latin typeface="Comic Sans MS" panose="030F0702030302020204" pitchFamily="66" charset="0"/>
              </a:rPr>
              <a:t/>
            </a:r>
            <a:br>
              <a:rPr lang="fr-FR" sz="1000" i="1" baseline="30000" dirty="0" smtClean="0">
                <a:solidFill>
                  <a:prstClr val="black"/>
                </a:solidFill>
                <a:latin typeface="Comic Sans MS" panose="030F0702030302020204" pitchFamily="66" charset="0"/>
              </a:rPr>
            </a:br>
            <a:endParaRPr lang="fr-FR" sz="10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xmlns="" val="3085396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938713" y="8503711"/>
            <a:ext cx="1543050" cy="486833"/>
          </a:xfrm>
        </p:spPr>
        <p:txBody>
          <a:bodyPr/>
          <a:lstStyle/>
          <a:p>
            <a:fld id="{630E0FCE-2FF7-4C1A-9FFB-C7B632A12713}" type="slidenum">
              <a:rPr lang="fr-FR" sz="1200" b="1" smtClean="0">
                <a:solidFill>
                  <a:schemeClr val="tx1"/>
                </a:solidFill>
              </a:rPr>
              <a:pPr/>
              <a:t>15</a:t>
            </a:fld>
            <a:endParaRPr lang="fr-FR" sz="1200" b="1">
              <a:solidFill>
                <a:schemeClr val="tx1"/>
              </a:solidFill>
            </a:endParaRPr>
          </a:p>
        </p:txBody>
      </p:sp>
      <p:sp>
        <p:nvSpPr>
          <p:cNvPr id="3" name="ZoneTexte 2"/>
          <p:cNvSpPr txBox="1"/>
          <p:nvPr/>
        </p:nvSpPr>
        <p:spPr>
          <a:xfrm>
            <a:off x="323839" y="247650"/>
            <a:ext cx="6534161" cy="9971961"/>
          </a:xfrm>
          <a:prstGeom prst="rect">
            <a:avLst/>
          </a:prstGeom>
          <a:noFill/>
        </p:spPr>
        <p:txBody>
          <a:bodyPr wrap="square" rtlCol="0">
            <a:spAutoFit/>
          </a:bodyPr>
          <a:lstStyle/>
          <a:p>
            <a:pPr lvl="0" algn="just">
              <a:tabLst>
                <a:tab pos="269875" algn="l"/>
              </a:tabLst>
            </a:pPr>
            <a:r>
              <a:rPr lang="fr-FR" sz="1200" dirty="0" smtClean="0">
                <a:solidFill>
                  <a:prstClr val="black"/>
                </a:solidFill>
                <a:latin typeface="Comic Sans MS" panose="030F0702030302020204" pitchFamily="66" charset="0"/>
              </a:rPr>
              <a:t>apprécié d’une grande part de la communauté ou au moins des notables: ils le défendent en Janvier 1793 alors que son attitude, lors de la révolte royaliste de </a:t>
            </a:r>
            <a:r>
              <a:rPr lang="fr-FR" sz="1200" dirty="0" err="1" smtClean="0">
                <a:solidFill>
                  <a:prstClr val="black"/>
                </a:solidFill>
                <a:latin typeface="Comic Sans MS" panose="030F0702030302020204" pitchFamily="66" charset="0"/>
              </a:rPr>
              <a:t>Saillans</a:t>
            </a:r>
            <a:r>
              <a:rPr lang="fr-FR" sz="1200" dirty="0" smtClean="0">
                <a:solidFill>
                  <a:prstClr val="black"/>
                </a:solidFill>
                <a:latin typeface="Comic Sans MS" panose="030F0702030302020204" pitchFamily="66" charset="0"/>
              </a:rPr>
              <a:t> en Juillet 1792 *</a:t>
            </a:r>
            <a:r>
              <a:rPr lang="fr-FR" sz="1200" baseline="30000" dirty="0" smtClean="0">
                <a:solidFill>
                  <a:prstClr val="black"/>
                </a:solidFill>
                <a:latin typeface="Comic Sans MS" panose="030F0702030302020204" pitchFamily="66" charset="0"/>
              </a:rPr>
              <a:t>1</a:t>
            </a:r>
            <a:r>
              <a:rPr lang="fr-FR" sz="1200" dirty="0" smtClean="0">
                <a:solidFill>
                  <a:prstClr val="black"/>
                </a:solidFill>
                <a:latin typeface="Comic Sans MS" panose="030F0702030302020204" pitchFamily="66" charset="0"/>
              </a:rPr>
              <a:t>, le place dans la ligne de mire des autorités du district du </a:t>
            </a:r>
            <a:r>
              <a:rPr lang="fr-FR" sz="1200" dirty="0" err="1" smtClean="0">
                <a:solidFill>
                  <a:prstClr val="black"/>
                </a:solidFill>
                <a:latin typeface="Comic Sans MS" panose="030F0702030302020204" pitchFamily="66" charset="0"/>
              </a:rPr>
              <a:t>Tanargue</a:t>
            </a:r>
            <a:r>
              <a:rPr lang="fr-FR" sz="1200" dirty="0" smtClean="0">
                <a:solidFill>
                  <a:prstClr val="black"/>
                </a:solidFill>
                <a:latin typeface="Comic Sans MS" panose="030F0702030302020204" pitchFamily="66" charset="0"/>
              </a:rPr>
              <a:t>: </a:t>
            </a:r>
            <a:r>
              <a:rPr lang="fr-FR" sz="1200" i="1" dirty="0" smtClean="0">
                <a:solidFill>
                  <a:prstClr val="black"/>
                </a:solidFill>
                <a:latin typeface="Comic Sans MS" panose="030F0702030302020204" pitchFamily="66" charset="0"/>
              </a:rPr>
              <a:t>« il a servi plus de 20 ans la paroisse à la satisfaction de tous les paroissiens </a:t>
            </a:r>
            <a:r>
              <a:rPr lang="fr-FR" sz="1200" i="1" baseline="30000" dirty="0" smtClean="0">
                <a:solidFill>
                  <a:prstClr val="black"/>
                </a:solidFill>
                <a:latin typeface="Comic Sans MS" panose="030F0702030302020204" pitchFamily="66" charset="0"/>
              </a:rPr>
              <a:t>»2.</a:t>
            </a:r>
            <a:r>
              <a:rPr lang="fr-FR" sz="1200" dirty="0" smtClean="0"/>
              <a:t> </a:t>
            </a:r>
            <a:endParaRPr lang="fr-FR" sz="1200" dirty="0" smtClean="0">
              <a:solidFill>
                <a:prstClr val="black"/>
              </a:solidFill>
              <a:latin typeface="Comic Sans MS" pitchFamily="66" charset="0"/>
            </a:endParaRPr>
          </a:p>
          <a:p>
            <a:pPr lvl="0" algn="just">
              <a:tabLst>
                <a:tab pos="269875" algn="l"/>
              </a:tabLst>
            </a:pPr>
            <a:r>
              <a:rPr lang="fr-FR" sz="1200" dirty="0" smtClean="0">
                <a:solidFill>
                  <a:prstClr val="black"/>
                </a:solidFill>
                <a:latin typeface="Comic Sans MS" pitchFamily="66" charset="0"/>
              </a:rPr>
              <a:t>    L’absence probable d’une communauté protestante dans le village renforce la cohésion d’une population attachée à  l’Eglise catholique. Les affrontements entre catholiques et protestants ( Bagarre de Nîmes 1790 et Uzès 1791) soudent, à St André, une communauté catholique hostile aux protestants assimilés au camp révolutionnaire et qui est de plus en plus opposée à la politique religieuse de la Révolution.</a:t>
            </a:r>
          </a:p>
          <a:p>
            <a:pPr algn="just">
              <a:tabLst>
                <a:tab pos="269875" algn="l"/>
              </a:tabLst>
            </a:pPr>
            <a:endParaRPr lang="fr-FR" sz="1000" dirty="0" smtClean="0">
              <a:solidFill>
                <a:prstClr val="black"/>
              </a:solidFill>
              <a:latin typeface="Comic Sans MS" pitchFamily="66" charset="0"/>
            </a:endParaRPr>
          </a:p>
          <a:p>
            <a:pPr lvl="0" algn="just">
              <a:tabLst>
                <a:tab pos="269875" algn="l"/>
              </a:tabLst>
            </a:pPr>
            <a:endParaRPr lang="fr-FR" sz="1200" dirty="0" smtClean="0">
              <a:solidFill>
                <a:prstClr val="black"/>
              </a:solidFill>
              <a:latin typeface="Comic Sans MS" pitchFamily="66" charset="0"/>
            </a:endParaRPr>
          </a:p>
          <a:p>
            <a:pPr lvl="0" algn="just">
              <a:tabLst>
                <a:tab pos="269875" algn="l"/>
              </a:tabLst>
            </a:pPr>
            <a:endParaRPr lang="fr-FR" sz="1200" dirty="0" smtClean="0">
              <a:solidFill>
                <a:prstClr val="black"/>
              </a:solidFill>
              <a:latin typeface="Comic Sans MS" pitchFamily="66" charset="0"/>
            </a:endParaRPr>
          </a:p>
          <a:p>
            <a:pPr lvl="0" algn="just">
              <a:tabLst>
                <a:tab pos="269875" algn="l"/>
              </a:tabLst>
            </a:pPr>
            <a:endParaRPr lang="fr-FR" sz="1200" dirty="0" smtClean="0">
              <a:solidFill>
                <a:prstClr val="black"/>
              </a:solidFill>
              <a:latin typeface="Comic Sans MS" pitchFamily="66" charset="0"/>
            </a:endParaRPr>
          </a:p>
          <a:p>
            <a:pPr lvl="0" algn="just">
              <a:tabLst>
                <a:tab pos="269875" algn="l"/>
              </a:tabLst>
            </a:pPr>
            <a:r>
              <a:rPr lang="fr-FR" sz="1200" dirty="0" smtClean="0">
                <a:solidFill>
                  <a:prstClr val="black"/>
                </a:solidFill>
                <a:latin typeface="Comic Sans MS" pitchFamily="66" charset="0"/>
              </a:rPr>
              <a:t> Bagarre de Nîmes</a:t>
            </a:r>
          </a:p>
          <a:p>
            <a:pPr lvl="0" algn="just">
              <a:tabLst>
                <a:tab pos="269875" algn="l"/>
              </a:tabLst>
            </a:pPr>
            <a:r>
              <a:rPr lang="fr-FR" sz="1200" dirty="0" smtClean="0">
                <a:solidFill>
                  <a:prstClr val="black"/>
                </a:solidFill>
                <a:latin typeface="Comic Sans MS" pitchFamily="66" charset="0"/>
              </a:rPr>
              <a:t>14-15 Juin 1790 :300 morts</a:t>
            </a:r>
          </a:p>
          <a:p>
            <a:pPr lvl="0" algn="just">
              <a:tabLst>
                <a:tab pos="269875" algn="l"/>
              </a:tabLst>
            </a:pPr>
            <a:endParaRPr lang="fr-FR" sz="1200" dirty="0" smtClean="0">
              <a:solidFill>
                <a:prstClr val="black"/>
              </a:solidFill>
              <a:latin typeface="Comic Sans MS" pitchFamily="66" charset="0"/>
            </a:endParaRPr>
          </a:p>
          <a:p>
            <a:pPr lvl="0" algn="just">
              <a:tabLst>
                <a:tab pos="269875" algn="l"/>
              </a:tabLst>
            </a:pPr>
            <a:endParaRPr lang="fr-FR" sz="1200" dirty="0" smtClean="0">
              <a:solidFill>
                <a:prstClr val="black"/>
              </a:solidFill>
              <a:latin typeface="Comic Sans MS" pitchFamily="66" charset="0"/>
            </a:endParaRPr>
          </a:p>
          <a:p>
            <a:pPr lvl="0" algn="just">
              <a:tabLst>
                <a:tab pos="269875" algn="l"/>
              </a:tabLst>
            </a:pPr>
            <a:endParaRPr lang="fr-FR" sz="1200" dirty="0" smtClean="0">
              <a:solidFill>
                <a:prstClr val="black"/>
              </a:solidFill>
              <a:latin typeface="Comic Sans MS" pitchFamily="66" charset="0"/>
            </a:endParaRPr>
          </a:p>
          <a:p>
            <a:pPr lvl="0" algn="just">
              <a:tabLst>
                <a:tab pos="269875" algn="l"/>
              </a:tabLst>
            </a:pPr>
            <a:endParaRPr lang="fr-FR" sz="1200" dirty="0" smtClean="0">
              <a:solidFill>
                <a:prstClr val="black"/>
              </a:solidFill>
              <a:latin typeface="Comic Sans MS" pitchFamily="66" charset="0"/>
            </a:endParaRPr>
          </a:p>
          <a:p>
            <a:pPr lvl="0" algn="just">
              <a:tabLst>
                <a:tab pos="269875" algn="l"/>
              </a:tabLst>
            </a:pPr>
            <a:endParaRPr lang="fr-FR" sz="1200" dirty="0" smtClean="0">
              <a:solidFill>
                <a:prstClr val="black"/>
              </a:solidFill>
              <a:latin typeface="Comic Sans MS" pitchFamily="66" charset="0"/>
            </a:endParaRPr>
          </a:p>
          <a:p>
            <a:pPr lvl="0" algn="just">
              <a:tabLst>
                <a:tab pos="269875" algn="l"/>
              </a:tabLst>
            </a:pPr>
            <a:endParaRPr lang="fr-FR" sz="1200" dirty="0" smtClean="0">
              <a:solidFill>
                <a:prstClr val="black"/>
              </a:solidFill>
              <a:latin typeface="Comic Sans MS" pitchFamily="66" charset="0"/>
            </a:endParaRPr>
          </a:p>
          <a:p>
            <a:pPr lvl="0" algn="just">
              <a:tabLst>
                <a:tab pos="269875" algn="l"/>
              </a:tabLst>
            </a:pPr>
            <a:r>
              <a:rPr lang="fr-FR" sz="1200" dirty="0" smtClean="0">
                <a:solidFill>
                  <a:prstClr val="black"/>
                </a:solidFill>
                <a:latin typeface="Comic Sans MS" pitchFamily="66" charset="0"/>
              </a:rPr>
              <a:t> La présence de La Commanderie de l’ordre de Malte de </a:t>
            </a:r>
            <a:r>
              <a:rPr lang="fr-FR" sz="1200" dirty="0" err="1" smtClean="0">
                <a:solidFill>
                  <a:prstClr val="black"/>
                </a:solidFill>
                <a:latin typeface="Comic Sans MS" pitchFamily="66" charset="0"/>
              </a:rPr>
              <a:t>Jalès</a:t>
            </a:r>
            <a:r>
              <a:rPr lang="fr-FR" sz="1200" dirty="0" smtClean="0">
                <a:solidFill>
                  <a:prstClr val="black"/>
                </a:solidFill>
                <a:latin typeface="Comic Sans MS" pitchFamily="66" charset="0"/>
              </a:rPr>
              <a:t> fait l’unanimité contre les droits  qu’elle possède sur les habitants de St André mais nulle contestation de l’existence des droits de cet ordre religieux dans le village :</a:t>
            </a:r>
            <a:r>
              <a:rPr lang="fr-FR" sz="1200" dirty="0" smtClean="0">
                <a:latin typeface="Comic Sans MS" panose="030F0702030302020204" pitchFamily="66" charset="0"/>
              </a:rPr>
              <a:t>« </a:t>
            </a:r>
            <a:r>
              <a:rPr lang="fr-FR" sz="1200" i="1" dirty="0" smtClean="0">
                <a:latin typeface="Comic Sans MS" panose="030F0702030302020204" pitchFamily="66" charset="0"/>
              </a:rPr>
              <a:t>Une grande partie du terrain de notre communauté paie le quart des fruits à l’ordre de Malte…. Il parait donc juste que cet ordre doive au moins  supporter la moitié des charges auxquelles ces fonds sont soumis</a:t>
            </a:r>
            <a:r>
              <a:rPr lang="fr-FR" sz="1200" i="1"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3</a:t>
            </a:r>
            <a:r>
              <a:rPr lang="fr-FR" sz="1200" i="1" dirty="0" smtClean="0">
                <a:latin typeface="Comic Sans MS" panose="030F0702030302020204" pitchFamily="66" charset="0"/>
              </a:rPr>
              <a:t> »</a:t>
            </a:r>
          </a:p>
          <a:p>
            <a:endParaRPr lang="fr-FR" sz="1200" baseline="30000" dirty="0" smtClean="0">
              <a:latin typeface="Comic Sans MS" panose="030F0702030302020204" pitchFamily="66" charset="0"/>
            </a:endParaRPr>
          </a:p>
          <a:p>
            <a:pPr lvl="0" algn="just"/>
            <a:endParaRPr lang="fr-FR" sz="1200" dirty="0" smtClean="0">
              <a:latin typeface="Comic Sans MS" panose="030F0702030302020204" pitchFamily="66" charset="0"/>
            </a:endParaRPr>
          </a:p>
          <a:p>
            <a:pPr algn="just"/>
            <a:endParaRPr lang="fr-FR" sz="1200" i="1" dirty="0" smtClean="0">
              <a:solidFill>
                <a:prstClr val="black"/>
              </a:solidFill>
              <a:latin typeface="Comic Sans MS" panose="030F0702030302020204" pitchFamily="66" charset="0"/>
            </a:endParaRPr>
          </a:p>
          <a:p>
            <a:endParaRPr lang="fr-FR" sz="1200" dirty="0" smtClean="0"/>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a:latin typeface="Comic Sans MS" pitchFamily="66" charset="0"/>
            </a:endParaRPr>
          </a:p>
        </p:txBody>
      </p:sp>
      <p:pic>
        <p:nvPicPr>
          <p:cNvPr id="4" name="Picture 2" descr="La Bagarre de Nîmes"/>
          <p:cNvPicPr>
            <a:picLocks noChangeAspect="1" noChangeArrowheads="1"/>
          </p:cNvPicPr>
          <p:nvPr/>
        </p:nvPicPr>
        <p:blipFill>
          <a:blip r:embed="rId3" cstate="print"/>
          <a:srcRect/>
          <a:stretch>
            <a:fillRect/>
          </a:stretch>
        </p:blipFill>
        <p:spPr bwMode="auto">
          <a:xfrm>
            <a:off x="2707401" y="2072854"/>
            <a:ext cx="3636249" cy="1918121"/>
          </a:xfrm>
          <a:prstGeom prst="rect">
            <a:avLst/>
          </a:prstGeom>
          <a:noFill/>
        </p:spPr>
      </p:pic>
      <p:sp>
        <p:nvSpPr>
          <p:cNvPr id="5" name="Rectangle 4"/>
          <p:cNvSpPr/>
          <p:nvPr/>
        </p:nvSpPr>
        <p:spPr>
          <a:xfrm>
            <a:off x="200025" y="7970907"/>
            <a:ext cx="6477000" cy="892552"/>
          </a:xfrm>
          <a:prstGeom prst="rect">
            <a:avLst/>
          </a:prstGeom>
        </p:spPr>
        <p:txBody>
          <a:bodyPr wrap="square">
            <a:spAutoFit/>
          </a:bodyPr>
          <a:lstStyle/>
          <a:p>
            <a:r>
              <a:rPr lang="fr-FR" sz="1000" i="1" dirty="0" smtClean="0">
                <a:solidFill>
                  <a:prstClr val="black"/>
                </a:solidFill>
                <a:latin typeface="Comic Sans MS" panose="030F0702030302020204" pitchFamily="66" charset="0"/>
              </a:rPr>
              <a:t>*</a:t>
            </a:r>
            <a:r>
              <a:rPr lang="fr-FR" sz="1000" i="1" baseline="30000" dirty="0" smtClean="0">
                <a:solidFill>
                  <a:prstClr val="black"/>
                </a:solidFill>
                <a:latin typeface="Comic Sans MS" panose="030F0702030302020204" pitchFamily="66" charset="0"/>
              </a:rPr>
              <a:t>1  « </a:t>
            </a:r>
            <a:r>
              <a:rPr lang="fr-FR" sz="1000" i="1" dirty="0" smtClean="0">
                <a:latin typeface="Comic Sans MS" pitchFamily="66" charset="0"/>
              </a:rPr>
              <a:t>Chas,  curé en titre de cette paroisse, se retira d'ici à cause des grands troubles qui y survinrent dans le mois de juillet dernier »</a:t>
            </a:r>
            <a:r>
              <a:rPr lang="fr-FR" sz="1000" i="1" dirty="0" smtClean="0">
                <a:solidFill>
                  <a:prstClr val="black"/>
                </a:solidFill>
                <a:latin typeface="Comic Sans MS" panose="030F0702030302020204" pitchFamily="66" charset="0"/>
              </a:rPr>
              <a:t> Registres des délibérations municipales</a:t>
            </a:r>
            <a:r>
              <a:rPr lang="fr-FR" sz="1000" i="1" dirty="0" smtClean="0">
                <a:latin typeface="Comic Sans MS" pitchFamily="66" charset="0"/>
              </a:rPr>
              <a:t> </a:t>
            </a:r>
            <a:r>
              <a:rPr lang="fr-FR" sz="1000" i="1" dirty="0" smtClean="0">
                <a:solidFill>
                  <a:prstClr val="black"/>
                </a:solidFill>
                <a:latin typeface="Comic Sans MS" panose="030F0702030302020204" pitchFamily="66" charset="0"/>
              </a:rPr>
              <a:t>28 Janvier 1793</a:t>
            </a:r>
          </a:p>
          <a:p>
            <a:r>
              <a:rPr lang="fr-FR" sz="1000" i="1" dirty="0" smtClean="0">
                <a:solidFill>
                  <a:prstClr val="black"/>
                </a:solidFill>
                <a:latin typeface="Comic Sans MS" panose="030F0702030302020204" pitchFamily="66" charset="0"/>
              </a:rPr>
              <a:t>*</a:t>
            </a:r>
            <a:r>
              <a:rPr lang="fr-FR" sz="1000" i="1" baseline="30000" dirty="0" smtClean="0">
                <a:solidFill>
                  <a:prstClr val="black"/>
                </a:solidFill>
                <a:latin typeface="Comic Sans MS" panose="030F0702030302020204" pitchFamily="66" charset="0"/>
              </a:rPr>
              <a:t>2 </a:t>
            </a:r>
            <a:r>
              <a:rPr lang="fr-FR" sz="1000" dirty="0" smtClean="0">
                <a:solidFill>
                  <a:prstClr val="black"/>
                </a:solidFill>
                <a:latin typeface="Comic Sans MS" panose="030F0702030302020204" pitchFamily="66" charset="0"/>
              </a:rPr>
              <a:t>délibération municipale 28 Janvier 1793</a:t>
            </a:r>
          </a:p>
          <a:p>
            <a:r>
              <a:rPr lang="fr-FR" sz="1000" i="1"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3 </a:t>
            </a:r>
            <a:r>
              <a:rPr lang="fr-FR" sz="1000" dirty="0" smtClean="0">
                <a:solidFill>
                  <a:prstClr val="black"/>
                </a:solidFill>
                <a:latin typeface="Comic Sans MS" panose="030F0702030302020204" pitchFamily="66" charset="0"/>
              </a:rPr>
              <a:t>Cahier de doléances St André</a:t>
            </a:r>
          </a:p>
          <a:p>
            <a:endParaRPr lang="fr-FR" sz="1000" dirty="0" smtClean="0">
              <a:solidFill>
                <a:prstClr val="black"/>
              </a:solidFill>
              <a:latin typeface="Comic Sans MS" panose="030F0702030302020204" pitchFamily="66"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0E0FCE-2FF7-4C1A-9FFB-C7B632A12713}" type="slidenum">
              <a:rPr lang="fr-FR" smtClean="0"/>
              <a:pPr/>
              <a:t>16</a:t>
            </a:fld>
            <a:endParaRPr lang="fr-FR"/>
          </a:p>
        </p:txBody>
      </p:sp>
      <p:sp>
        <p:nvSpPr>
          <p:cNvPr id="3" name="Rectangle 2"/>
          <p:cNvSpPr/>
          <p:nvPr/>
        </p:nvSpPr>
        <p:spPr>
          <a:xfrm>
            <a:off x="190500" y="480745"/>
            <a:ext cx="6410325" cy="5447645"/>
          </a:xfrm>
          <a:prstGeom prst="rect">
            <a:avLst/>
          </a:prstGeom>
        </p:spPr>
        <p:txBody>
          <a:bodyPr wrap="square">
            <a:spAutoFit/>
          </a:bodyPr>
          <a:lstStyle/>
          <a:p>
            <a:pPr algn="just"/>
            <a:r>
              <a:rPr lang="fr-FR" sz="1200" b="1" dirty="0" smtClean="0">
                <a:latin typeface="Comic Sans MS" pitchFamily="66" charset="0"/>
              </a:rPr>
              <a:t>Conclusion  sur la communauté de St André</a:t>
            </a:r>
          </a:p>
          <a:p>
            <a:pPr algn="just"/>
            <a:endParaRPr lang="fr-FR" sz="1200" b="1" dirty="0" smtClean="0">
              <a:latin typeface="Comic Sans MS" pitchFamily="66" charset="0"/>
            </a:endParaRPr>
          </a:p>
          <a:p>
            <a:pPr algn="just"/>
            <a:r>
              <a:rPr lang="fr-FR" sz="1200" dirty="0" smtClean="0">
                <a:latin typeface="Comic Sans MS" pitchFamily="66" charset="0"/>
              </a:rPr>
              <a:t>La vie de la Communauté, avant 1789, apparait, à partir des sources existantes, comme centrée sur son terroir et ses habitants :</a:t>
            </a:r>
          </a:p>
          <a:p>
            <a:pPr algn="just"/>
            <a:r>
              <a:rPr lang="fr-FR" sz="1200" dirty="0" smtClean="0">
                <a:latin typeface="Comic Sans MS" pitchFamily="66" charset="0"/>
              </a:rPr>
              <a:t>  - le </a:t>
            </a:r>
            <a:r>
              <a:rPr lang="fr-FR" sz="1200" b="1" dirty="0" smtClean="0">
                <a:latin typeface="Comic Sans MS" pitchFamily="66" charset="0"/>
              </a:rPr>
              <a:t>pouvoir royal </a:t>
            </a:r>
            <a:r>
              <a:rPr lang="fr-FR" sz="1200" dirty="0" smtClean="0">
                <a:latin typeface="Comic Sans MS" pitchFamily="66" charset="0"/>
              </a:rPr>
              <a:t>impose en théorie l’application des édits et règlementations mais le contrôle est quasi inexistant dans un petit village éloigné des centres de décision, sauf pour le prélèvement de l’impôt vérifié au diocèse. </a:t>
            </a:r>
          </a:p>
          <a:p>
            <a:pPr algn="just"/>
            <a:r>
              <a:rPr lang="fr-FR" sz="1200" dirty="0" smtClean="0">
                <a:latin typeface="Comic Sans MS" pitchFamily="66" charset="0"/>
              </a:rPr>
              <a:t>  - le </a:t>
            </a:r>
            <a:r>
              <a:rPr lang="fr-FR" sz="1200" b="1" dirty="0" smtClean="0">
                <a:latin typeface="Comic Sans MS" pitchFamily="66" charset="0"/>
              </a:rPr>
              <a:t>pouvoir seigneurial </a:t>
            </a:r>
            <a:r>
              <a:rPr lang="fr-FR" sz="1200" dirty="0" smtClean="0">
                <a:latin typeface="Comic Sans MS" pitchFamily="66" charset="0"/>
              </a:rPr>
              <a:t>du Comte du </a:t>
            </a:r>
            <a:r>
              <a:rPr lang="fr-FR" sz="1200" dirty="0" err="1" smtClean="0">
                <a:latin typeface="Comic Sans MS" pitchFamily="66" charset="0"/>
              </a:rPr>
              <a:t>Roure</a:t>
            </a:r>
            <a:r>
              <a:rPr lang="fr-FR" sz="1200" dirty="0" smtClean="0">
                <a:latin typeface="Comic Sans MS" pitchFamily="66" charset="0"/>
              </a:rPr>
              <a:t> qui, à la fin du XVIIIème siècle, ne réside plus dans son château de Banne, ne semble pas sujet de révolte; cependant les droits et redevances de type féodal de la Commanderie de </a:t>
            </a:r>
            <a:r>
              <a:rPr lang="fr-FR" sz="1200" dirty="0" err="1" smtClean="0">
                <a:latin typeface="Comic Sans MS" pitchFamily="66" charset="0"/>
              </a:rPr>
              <a:t>Jalès</a:t>
            </a:r>
            <a:r>
              <a:rPr lang="fr-FR" sz="1200" dirty="0" smtClean="0">
                <a:latin typeface="Comic Sans MS" pitchFamily="66" charset="0"/>
              </a:rPr>
              <a:t>, dont la présence à  St André est importante et évidente pour les habitants du village, sont l’objet de vives critiques .</a:t>
            </a:r>
          </a:p>
          <a:p>
            <a:pPr algn="just"/>
            <a:r>
              <a:rPr lang="fr-FR" sz="1200" dirty="0" smtClean="0">
                <a:latin typeface="Comic Sans MS" pitchFamily="66" charset="0"/>
              </a:rPr>
              <a:t> -  Ainsi les quelques familles de notables, hommes de loi et grands propriétaires, régulièrement présents aux Conseils, gèrent</a:t>
            </a:r>
            <a:r>
              <a:rPr lang="fr-FR" sz="1200" b="1" dirty="0" smtClean="0">
                <a:latin typeface="Comic Sans MS" pitchFamily="66" charset="0"/>
              </a:rPr>
              <a:t> la Communauté </a:t>
            </a:r>
            <a:r>
              <a:rPr lang="fr-FR" sz="1200" dirty="0" smtClean="0">
                <a:latin typeface="Comic Sans MS" pitchFamily="66" charset="0"/>
              </a:rPr>
              <a:t>avec une relative indépendance et sans véritables contestations apparentes de la population.</a:t>
            </a:r>
            <a:r>
              <a:rPr lang="fr-FR" sz="1200" dirty="0" smtClean="0">
                <a:solidFill>
                  <a:prstClr val="black"/>
                </a:solidFill>
                <a:latin typeface="Comic Sans MS" pitchFamily="66" charset="0"/>
              </a:rPr>
              <a:t>. </a:t>
            </a:r>
            <a:r>
              <a:rPr lang="fr-FR" sz="1200" dirty="0" smtClean="0">
                <a:latin typeface="Comic Sans MS" pitchFamily="66" charset="0"/>
              </a:rPr>
              <a:t> L’activité majeure du Conseil concerne les préoccupations des habitants, sans grand souci des pouvoirs « étrangers » du Roi et du Seigneur. Ce sont eux qui répartissent et perçoivent la taille; ils n’oublient pas de s’adresser à ces autorités pour obtenir des indemnisations lors des catastrophes naturelles et des aides pour la défense du village dont ils ont la charge..De plus, les consuls et les officiers municipaux géraient nombre de problèmes des habitants de façon informelle au sein de la paroisse compensant ainsi la faible fréquence des conseils.</a:t>
            </a:r>
          </a:p>
          <a:p>
            <a:pPr lvl="0" algn="just"/>
            <a:r>
              <a:rPr lang="fr-FR" sz="1200" dirty="0" smtClean="0">
                <a:latin typeface="Comic Sans MS" pitchFamily="66" charset="0"/>
              </a:rPr>
              <a:t>  Les habitants du village semblent bien éloignés des frémissements prérévolutionnaires, s’inquiétant surtout d’une vie quotidienne difficile, rassemblés autour de leurs notables</a:t>
            </a:r>
            <a:r>
              <a:rPr lang="fr-FR" sz="1200" baseline="30000" dirty="0" smtClean="0">
                <a:latin typeface="Comic Sans MS" pitchFamily="66" charset="0"/>
              </a:rPr>
              <a:t>*1</a:t>
            </a:r>
            <a:r>
              <a:rPr lang="fr-FR" sz="1200" dirty="0" smtClean="0">
                <a:latin typeface="Comic Sans MS" pitchFamily="66" charset="0"/>
              </a:rPr>
              <a:t> et de leur curé, le plus souvent méfiants,  pour ne pas dire agressifs vis-à-vis de l’extérieur et notamment de la ville, agitée par les révoltes et idées nouvelles.</a:t>
            </a:r>
          </a:p>
          <a:p>
            <a:pPr lvl="0" algn="just"/>
            <a:endParaRPr lang="fr-FR" sz="1200" dirty="0" smtClean="0">
              <a:latin typeface="Comic Sans MS" pitchFamily="66" charset="0"/>
            </a:endParaRPr>
          </a:p>
          <a:p>
            <a:pPr lvl="0" algn="just"/>
            <a:r>
              <a:rPr lang="fr-FR" sz="1200" baseline="30000" dirty="0" smtClean="0">
                <a:latin typeface="Comic Sans MS" pitchFamily="66" charset="0"/>
              </a:rPr>
              <a:t>*1 </a:t>
            </a:r>
            <a:r>
              <a:rPr lang="fr-FR" sz="1200" dirty="0" smtClean="0">
                <a:latin typeface="Comic Sans MS" pitchFamily="66" charset="0"/>
              </a:rPr>
              <a:t> Les notables ou au moins les deux notaires sont appréciés en 1783 lors de la révolte des Masques armés pour leur honnêteté</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xmlns="" id="{4758BBA9-F46A-4064-93C3-BC4386DB6854}"/>
              </a:ext>
            </a:extLst>
          </p:cNvPr>
          <p:cNvSpPr>
            <a:spLocks noGrp="1"/>
          </p:cNvSpPr>
          <p:nvPr>
            <p:ph type="sldNum" sz="quarter" idx="12"/>
          </p:nvPr>
        </p:nvSpPr>
        <p:spPr/>
        <p:txBody>
          <a:bodyPr/>
          <a:lstStyle/>
          <a:p>
            <a:fld id="{630E0FCE-2FF7-4C1A-9FFB-C7B632A12713}" type="slidenum">
              <a:rPr lang="fr-FR" smtClean="0"/>
              <a:pPr/>
              <a:t>17</a:t>
            </a:fld>
            <a:endParaRPr lang="fr-FR" dirty="0"/>
          </a:p>
        </p:txBody>
      </p:sp>
      <p:sp>
        <p:nvSpPr>
          <p:cNvPr id="5" name="ZoneTexte 4">
            <a:extLst>
              <a:ext uri="{FF2B5EF4-FFF2-40B4-BE49-F238E27FC236}">
                <a16:creationId xmlns:a16="http://schemas.microsoft.com/office/drawing/2014/main" xmlns="" id="{958A792E-4F00-45CE-9197-2DCAAAAFE48E}"/>
              </a:ext>
            </a:extLst>
          </p:cNvPr>
          <p:cNvSpPr txBox="1"/>
          <p:nvPr/>
        </p:nvSpPr>
        <p:spPr>
          <a:xfrm>
            <a:off x="285750" y="184036"/>
            <a:ext cx="6572250" cy="8833187"/>
          </a:xfrm>
          <a:prstGeom prst="rect">
            <a:avLst/>
          </a:prstGeom>
          <a:noFill/>
        </p:spPr>
        <p:txBody>
          <a:bodyPr wrap="square" rtlCol="0">
            <a:spAutoFit/>
          </a:bodyPr>
          <a:lstStyle/>
          <a:p>
            <a:pPr algn="just"/>
            <a:endParaRPr lang="fr-FR" sz="1400" b="1" dirty="0" smtClean="0">
              <a:latin typeface="Comic Sans MS" panose="030F0702030302020204" pitchFamily="66" charset="0"/>
            </a:endParaRPr>
          </a:p>
          <a:p>
            <a:pPr algn="just"/>
            <a:r>
              <a:rPr lang="fr-FR" sz="1400" b="1" dirty="0" smtClean="0">
                <a:latin typeface="Comic Sans MS" panose="030F0702030302020204" pitchFamily="66" charset="0"/>
              </a:rPr>
              <a:t>Conclusion générale:  </a:t>
            </a:r>
            <a:r>
              <a:rPr lang="fr-FR" sz="1400" b="1" dirty="0">
                <a:latin typeface="Comic Sans MS" panose="030F0702030302020204" pitchFamily="66" charset="0"/>
              </a:rPr>
              <a:t>St </a:t>
            </a:r>
            <a:r>
              <a:rPr lang="fr-FR" sz="1400" b="1" dirty="0" smtClean="0">
                <a:latin typeface="Comic Sans MS" panose="030F0702030302020204" pitchFamily="66" charset="0"/>
              </a:rPr>
              <a:t>André à la fin du XVIII</a:t>
            </a:r>
            <a:r>
              <a:rPr lang="fr-FR" sz="1400" b="1" baseline="30000" dirty="0" smtClean="0">
                <a:latin typeface="Comic Sans MS" panose="030F0702030302020204" pitchFamily="66" charset="0"/>
              </a:rPr>
              <a:t>ème</a:t>
            </a:r>
            <a:r>
              <a:rPr lang="fr-FR" sz="1400" b="1" dirty="0" smtClean="0">
                <a:latin typeface="Comic Sans MS" panose="030F0702030302020204" pitchFamily="66" charset="0"/>
              </a:rPr>
              <a:t> siècle :</a:t>
            </a:r>
          </a:p>
          <a:p>
            <a:pPr algn="just"/>
            <a:r>
              <a:rPr lang="fr-FR" sz="1400" b="1" dirty="0" smtClean="0">
                <a:latin typeface="Comic Sans MS" panose="030F0702030302020204" pitchFamily="66" charset="0"/>
              </a:rPr>
              <a:t>  </a:t>
            </a:r>
            <a:r>
              <a:rPr lang="fr-FR" sz="1400" b="1" dirty="0" smtClean="0">
                <a:solidFill>
                  <a:schemeClr val="accent1">
                    <a:lumMod val="75000"/>
                  </a:schemeClr>
                </a:solidFill>
                <a:latin typeface="Comic Sans MS" panose="030F0702030302020204" pitchFamily="66" charset="0"/>
              </a:rPr>
              <a:t>1) Naître et Mourir à St André de </a:t>
            </a:r>
            <a:r>
              <a:rPr lang="fr-FR" sz="1400" b="1" dirty="0" err="1" smtClean="0">
                <a:solidFill>
                  <a:schemeClr val="accent1">
                    <a:lumMod val="75000"/>
                  </a:schemeClr>
                </a:solidFill>
                <a:latin typeface="Comic Sans MS" panose="030F0702030302020204" pitchFamily="66" charset="0"/>
              </a:rPr>
              <a:t>cruzières</a:t>
            </a:r>
            <a:endParaRPr lang="fr-FR" sz="1400" b="1" dirty="0" smtClean="0">
              <a:solidFill>
                <a:schemeClr val="accent1">
                  <a:lumMod val="75000"/>
                </a:schemeClr>
              </a:solidFill>
              <a:latin typeface="Comic Sans MS" panose="030F0702030302020204" pitchFamily="66" charset="0"/>
            </a:endParaRPr>
          </a:p>
          <a:p>
            <a:pPr algn="just"/>
            <a:r>
              <a:rPr lang="fr-FR" sz="1400" b="1" dirty="0" smtClean="0">
                <a:solidFill>
                  <a:srgbClr val="009900"/>
                </a:solidFill>
                <a:latin typeface="Comic Sans MS" panose="030F0702030302020204" pitchFamily="66" charset="0"/>
              </a:rPr>
              <a:t>  2) Vivre et travailler</a:t>
            </a:r>
            <a:r>
              <a:rPr lang="fr-FR" sz="1400" b="1" dirty="0" smtClean="0">
                <a:solidFill>
                  <a:schemeClr val="accent1">
                    <a:lumMod val="75000"/>
                  </a:schemeClr>
                </a:solidFill>
                <a:latin typeface="Comic Sans MS" panose="030F0702030302020204" pitchFamily="66" charset="0"/>
              </a:rPr>
              <a:t> </a:t>
            </a:r>
            <a:r>
              <a:rPr lang="fr-FR" sz="1400" b="1" dirty="0" smtClean="0">
                <a:solidFill>
                  <a:srgbClr val="009900"/>
                </a:solidFill>
                <a:latin typeface="Comic Sans MS" panose="030F0702030302020204" pitchFamily="66" charset="0"/>
              </a:rPr>
              <a:t>à St André de </a:t>
            </a:r>
            <a:r>
              <a:rPr lang="fr-FR" sz="1400" b="1" dirty="0" err="1" smtClean="0">
                <a:solidFill>
                  <a:srgbClr val="009900"/>
                </a:solidFill>
                <a:latin typeface="Comic Sans MS" panose="030F0702030302020204" pitchFamily="66" charset="0"/>
              </a:rPr>
              <a:t>cruzières</a:t>
            </a:r>
            <a:endParaRPr lang="fr-FR" sz="1400" b="1" dirty="0" smtClean="0">
              <a:solidFill>
                <a:srgbClr val="009900"/>
              </a:solidFill>
              <a:latin typeface="Comic Sans MS" panose="030F0702030302020204" pitchFamily="66" charset="0"/>
            </a:endParaRPr>
          </a:p>
          <a:p>
            <a:pPr algn="just"/>
            <a:r>
              <a:rPr lang="fr-FR" sz="1400" b="1" dirty="0" smtClean="0">
                <a:solidFill>
                  <a:srgbClr val="FF0000"/>
                </a:solidFill>
                <a:latin typeface="Comic Sans MS" panose="030F0702030302020204" pitchFamily="66" charset="0"/>
              </a:rPr>
              <a:t>  3) Sujets d’une nation du Roi de France et/ou acteurs politiques de la</a:t>
            </a:r>
          </a:p>
          <a:p>
            <a:pPr algn="just"/>
            <a:r>
              <a:rPr lang="fr-FR" sz="1400" b="1" dirty="0" smtClean="0">
                <a:solidFill>
                  <a:srgbClr val="FF0000"/>
                </a:solidFill>
                <a:latin typeface="Comic Sans MS" panose="030F0702030302020204" pitchFamily="66" charset="0"/>
              </a:rPr>
              <a:t>     Communauté</a:t>
            </a:r>
          </a:p>
          <a:p>
            <a:pPr algn="just"/>
            <a:endParaRPr lang="fr-FR" sz="1400" b="1" dirty="0" smtClean="0">
              <a:latin typeface="Comic Sans MS" panose="030F0702030302020204" pitchFamily="66" charset="0"/>
            </a:endParaRPr>
          </a:p>
          <a:p>
            <a:pPr algn="just"/>
            <a:r>
              <a:rPr lang="fr-FR" sz="1400" b="1" dirty="0">
                <a:latin typeface="Comic Sans MS" panose="030F0702030302020204" pitchFamily="66" charset="0"/>
              </a:rPr>
              <a:t> </a:t>
            </a:r>
            <a:r>
              <a:rPr lang="fr-FR" sz="1400" b="1" dirty="0" smtClean="0">
                <a:latin typeface="Comic Sans MS" panose="030F0702030302020204" pitchFamily="66" charset="0"/>
              </a:rPr>
              <a:t>  </a:t>
            </a:r>
            <a:r>
              <a:rPr lang="fr-FR" sz="1200" dirty="0" smtClean="0">
                <a:latin typeface="Comic Sans MS" panose="030F0702030302020204" pitchFamily="66" charset="0"/>
              </a:rPr>
              <a:t>Le </a:t>
            </a:r>
            <a:r>
              <a:rPr lang="fr-FR" sz="1200" dirty="0">
                <a:latin typeface="Comic Sans MS" panose="030F0702030302020204" pitchFamily="66" charset="0"/>
              </a:rPr>
              <a:t>beau XVIII</a:t>
            </a:r>
            <a:r>
              <a:rPr lang="fr-FR" sz="1200" baseline="30000" dirty="0">
                <a:latin typeface="Comic Sans MS" panose="030F0702030302020204" pitchFamily="66" charset="0"/>
              </a:rPr>
              <a:t>ème</a:t>
            </a:r>
            <a:r>
              <a:rPr lang="fr-FR" sz="1200" dirty="0">
                <a:latin typeface="Comic Sans MS" panose="030F0702030302020204" pitchFamily="66" charset="0"/>
              </a:rPr>
              <a:t> siècle, surtout dans sa deuxième moitié, est marqué par des </a:t>
            </a:r>
            <a:r>
              <a:rPr lang="fr-FR" sz="1200" b="1" dirty="0" smtClean="0">
                <a:latin typeface="Comic Sans MS" panose="030F0702030302020204" pitchFamily="66" charset="0"/>
              </a:rPr>
              <a:t>évolutions </a:t>
            </a:r>
            <a:r>
              <a:rPr lang="fr-FR" sz="1200" b="1" dirty="0">
                <a:latin typeface="Comic Sans MS" panose="030F0702030302020204" pitchFamily="66" charset="0"/>
              </a:rPr>
              <a:t>notables </a:t>
            </a:r>
            <a:r>
              <a:rPr lang="fr-FR" sz="1200" dirty="0">
                <a:latin typeface="Comic Sans MS" panose="030F0702030302020204" pitchFamily="66" charset="0"/>
              </a:rPr>
              <a:t>dans le Royaume de France qui sont aussi perçues à St André, pourtant situé à la périphérie du Royaume, de la province du Languedoc et de l’</a:t>
            </a:r>
            <a:r>
              <a:rPr lang="fr-FR" sz="1200" dirty="0" err="1">
                <a:latin typeface="Comic Sans MS" panose="030F0702030302020204" pitchFamily="66" charset="0"/>
              </a:rPr>
              <a:t>Uzège</a:t>
            </a:r>
            <a:r>
              <a:rPr lang="fr-FR" sz="1200" dirty="0">
                <a:latin typeface="Comic Sans MS" panose="030F0702030302020204" pitchFamily="66" charset="0"/>
              </a:rPr>
              <a:t> aux limites du </a:t>
            </a:r>
            <a:r>
              <a:rPr lang="fr-FR" sz="1200" dirty="0" smtClean="0">
                <a:latin typeface="Comic Sans MS" panose="030F0702030302020204" pitchFamily="66" charset="0"/>
              </a:rPr>
              <a:t>Vivarais.</a:t>
            </a:r>
            <a:endParaRPr lang="fr-FR" sz="1200" dirty="0">
              <a:latin typeface="Comic Sans MS" panose="030F0702030302020204" pitchFamily="66" charset="0"/>
            </a:endParaRPr>
          </a:p>
          <a:p>
            <a:pPr algn="just"/>
            <a:r>
              <a:rPr lang="fr-FR" sz="1200" dirty="0">
                <a:latin typeface="Comic Sans MS" panose="030F0702030302020204" pitchFamily="66" charset="0"/>
              </a:rPr>
              <a:t>- des progrès démographiques: la forte baisse de la mortalité permet </a:t>
            </a:r>
            <a:r>
              <a:rPr lang="fr-FR" sz="1200" dirty="0" smtClean="0">
                <a:latin typeface="Comic Sans MS" panose="030F0702030302020204" pitchFamily="66" charset="0"/>
              </a:rPr>
              <a:t>un accroissement </a:t>
            </a:r>
            <a:r>
              <a:rPr lang="fr-FR" sz="1200" dirty="0">
                <a:latin typeface="Comic Sans MS" panose="030F0702030302020204" pitchFamily="66" charset="0"/>
              </a:rPr>
              <a:t>de la population dû également à l’arrivée de nouveaux </a:t>
            </a:r>
            <a:r>
              <a:rPr lang="fr-FR" sz="1200" dirty="0" smtClean="0">
                <a:latin typeface="Comic Sans MS" panose="030F0702030302020204" pitchFamily="66" charset="0"/>
              </a:rPr>
              <a:t>habitants.</a:t>
            </a:r>
            <a:endParaRPr lang="fr-FR" sz="1200" dirty="0">
              <a:latin typeface="Comic Sans MS" panose="030F0702030302020204" pitchFamily="66" charset="0"/>
            </a:endParaRPr>
          </a:p>
          <a:p>
            <a:pPr algn="just"/>
            <a:r>
              <a:rPr lang="fr-FR" sz="1200" dirty="0">
                <a:latin typeface="Comic Sans MS" panose="030F0702030302020204" pitchFamily="66" charset="0"/>
              </a:rPr>
              <a:t>- des progrès économiques liés au développement de la sériciculture, au début </a:t>
            </a:r>
            <a:r>
              <a:rPr lang="fr-FR" sz="1200" dirty="0" smtClean="0">
                <a:latin typeface="Comic Sans MS" panose="030F0702030302020204" pitchFamily="66" charset="0"/>
              </a:rPr>
              <a:t>d’essor </a:t>
            </a:r>
            <a:r>
              <a:rPr lang="fr-FR" sz="1200" dirty="0">
                <a:latin typeface="Comic Sans MS" panose="030F0702030302020204" pitchFamily="66" charset="0"/>
              </a:rPr>
              <a:t>de la </a:t>
            </a:r>
            <a:r>
              <a:rPr lang="fr-FR" sz="1200" dirty="0" smtClean="0">
                <a:latin typeface="Comic Sans MS" panose="030F0702030302020204" pitchFamily="66" charset="0"/>
              </a:rPr>
              <a:t>viticulture, </a:t>
            </a:r>
            <a:r>
              <a:rPr lang="fr-FR" sz="1200" dirty="0">
                <a:latin typeface="Comic Sans MS" panose="030F0702030302020204" pitchFamily="66" charset="0"/>
              </a:rPr>
              <a:t>permettent une amélioration des conditions de vie ( que </a:t>
            </a:r>
            <a:r>
              <a:rPr lang="fr-FR" sz="1200" dirty="0" smtClean="0">
                <a:latin typeface="Comic Sans MS" panose="030F0702030302020204" pitchFamily="66" charset="0"/>
              </a:rPr>
              <a:t>reflète </a:t>
            </a:r>
            <a:r>
              <a:rPr lang="fr-FR" sz="1200" dirty="0">
                <a:latin typeface="Comic Sans MS" panose="030F0702030302020204" pitchFamily="66" charset="0"/>
              </a:rPr>
              <a:t>la baisse de la </a:t>
            </a:r>
            <a:r>
              <a:rPr lang="fr-FR" sz="1200" dirty="0" smtClean="0">
                <a:latin typeface="Comic Sans MS" panose="030F0702030302020204" pitchFamily="66" charset="0"/>
              </a:rPr>
              <a:t>mortalité) et une certaine ouverture sur des circuits économiques plus larges. Cette évolution touche en priorité une petite catégorie de notables qui détient la réalité du pouvoir politique sans que cela remette en cause l’unité de la Communauté. La majorité de cultivateurs et artisans  se préoccupe de nourrir sa maisonnée  tout particulièrement dans les difficiles années de la fin 80; pour autant la révolte des Masques armés en 1783 ne paraît  pas briser l’unité de la paroisse même s’il existe des dissensions personnelles que cristallisent les </a:t>
            </a:r>
            <a:r>
              <a:rPr lang="fr-FR" sz="1200" dirty="0" err="1" smtClean="0">
                <a:latin typeface="Comic Sans MS" panose="030F0702030302020204" pitchFamily="66" charset="0"/>
              </a:rPr>
              <a:t>Malignon</a:t>
            </a:r>
            <a:r>
              <a:rPr lang="fr-FR" sz="1200" dirty="0" smtClean="0">
                <a:latin typeface="Comic Sans MS" panose="030F0702030302020204" pitchFamily="66" charset="0"/>
              </a:rPr>
              <a:t> de </a:t>
            </a:r>
            <a:r>
              <a:rPr lang="fr-FR" sz="1200" dirty="0" err="1" smtClean="0">
                <a:latin typeface="Comic Sans MS" panose="030F0702030302020204" pitchFamily="66" charset="0"/>
              </a:rPr>
              <a:t>Piechegut</a:t>
            </a:r>
            <a:r>
              <a:rPr lang="fr-FR" sz="1200" dirty="0" smtClean="0">
                <a:latin typeface="Comic Sans MS" panose="030F0702030302020204" pitchFamily="66" charset="0"/>
              </a:rPr>
              <a:t>.</a:t>
            </a:r>
          </a:p>
          <a:p>
            <a:pPr algn="just"/>
            <a:r>
              <a:rPr lang="fr-FR" sz="1200" dirty="0" smtClean="0">
                <a:latin typeface="Comic Sans MS" panose="030F0702030302020204" pitchFamily="66" charset="0"/>
              </a:rPr>
              <a:t>- Le </a:t>
            </a:r>
            <a:r>
              <a:rPr lang="fr-FR" sz="1200" dirty="0">
                <a:latin typeface="Comic Sans MS" panose="030F0702030302020204" pitchFamily="66" charset="0"/>
              </a:rPr>
              <a:t>développement de l’Etat monarchique jusque dans les villages fait prendre </a:t>
            </a:r>
            <a:r>
              <a:rPr lang="fr-FR" sz="1200" dirty="0" smtClean="0">
                <a:latin typeface="Comic Sans MS" panose="030F0702030302020204" pitchFamily="66" charset="0"/>
              </a:rPr>
              <a:t>conscience </a:t>
            </a:r>
            <a:r>
              <a:rPr lang="fr-FR" sz="1200" dirty="0">
                <a:latin typeface="Comic Sans MS" panose="030F0702030302020204" pitchFamily="66" charset="0"/>
              </a:rPr>
              <a:t>aux habitants de St André de leur appartenance au Royaume, </a:t>
            </a:r>
            <a:r>
              <a:rPr lang="fr-FR" sz="1200" dirty="0" smtClean="0">
                <a:latin typeface="Comic Sans MS" panose="030F0702030302020204" pitchFamily="66" charset="0"/>
              </a:rPr>
              <a:t>sentiment </a:t>
            </a:r>
            <a:r>
              <a:rPr lang="fr-FR" sz="1200" dirty="0">
                <a:latin typeface="Comic Sans MS" panose="030F0702030302020204" pitchFamily="66" charset="0"/>
              </a:rPr>
              <a:t>qui se manifeste par leur volonté d’être représentés et écoutés au </a:t>
            </a:r>
            <a:r>
              <a:rPr lang="fr-FR" sz="1200" dirty="0" smtClean="0">
                <a:latin typeface="Comic Sans MS" panose="030F0702030302020204" pitchFamily="66" charset="0"/>
              </a:rPr>
              <a:t>moins </a:t>
            </a:r>
            <a:r>
              <a:rPr lang="fr-FR" sz="1200" dirty="0">
                <a:latin typeface="Comic Sans MS" panose="030F0702030302020204" pitchFamily="66" charset="0"/>
              </a:rPr>
              <a:t>au niveau régional (diocèse d’Uzès). Cette administration leur apporte </a:t>
            </a:r>
            <a:r>
              <a:rPr lang="fr-FR" sz="1200" dirty="0" smtClean="0">
                <a:latin typeface="Comic Sans MS" panose="030F0702030302020204" pitchFamily="66" charset="0"/>
              </a:rPr>
              <a:t>les</a:t>
            </a:r>
            <a:r>
              <a:rPr lang="fr-FR" sz="1200" dirty="0">
                <a:latin typeface="Comic Sans MS" panose="030F0702030302020204" pitchFamily="66" charset="0"/>
              </a:rPr>
              <a:t> </a:t>
            </a:r>
            <a:r>
              <a:rPr lang="fr-FR" sz="1200" dirty="0" smtClean="0">
                <a:latin typeface="Comic Sans MS" panose="030F0702030302020204" pitchFamily="66" charset="0"/>
              </a:rPr>
              <a:t>bénéfices  </a:t>
            </a:r>
            <a:r>
              <a:rPr lang="fr-FR" sz="1200" dirty="0">
                <a:latin typeface="Comic Sans MS" panose="030F0702030302020204" pitchFamily="66" charset="0"/>
              </a:rPr>
              <a:t>de </a:t>
            </a:r>
            <a:r>
              <a:rPr lang="fr-FR" sz="1200" dirty="0" smtClean="0">
                <a:latin typeface="Comic Sans MS" panose="030F0702030302020204" pitchFamily="66" charset="0"/>
              </a:rPr>
              <a:t>liens </a:t>
            </a:r>
            <a:r>
              <a:rPr lang="fr-FR" sz="1200" dirty="0">
                <a:latin typeface="Comic Sans MS" panose="030F0702030302020204" pitchFamily="66" charset="0"/>
              </a:rPr>
              <a:t>extérieurs tels le meilleur approvisionnement en cas de </a:t>
            </a:r>
            <a:r>
              <a:rPr lang="fr-FR" sz="1200" dirty="0" smtClean="0">
                <a:latin typeface="Comic Sans MS" panose="030F0702030302020204" pitchFamily="66" charset="0"/>
              </a:rPr>
              <a:t>disettes</a:t>
            </a:r>
            <a:r>
              <a:rPr lang="fr-FR" sz="1200" dirty="0">
                <a:latin typeface="Comic Sans MS" panose="030F0702030302020204" pitchFamily="66" charset="0"/>
              </a:rPr>
              <a:t>, des indemnités en cas de catastrophes, la présence d’écoles</a:t>
            </a:r>
            <a:r>
              <a:rPr lang="fr-FR" sz="1200" dirty="0" smtClean="0">
                <a:latin typeface="Comic Sans MS" panose="030F0702030302020204" pitchFamily="66" charset="0"/>
              </a:rPr>
              <a:t>… Faute de réels contrôles dans ce village éloigné des centres de pouvoir et de la ville, la Communauté préserve une relative autonomie. L’administration royale n’est donc pas vécue comme trop pesante et insupportable.</a:t>
            </a:r>
          </a:p>
          <a:p>
            <a:pPr algn="just"/>
            <a:endParaRPr lang="fr-FR" sz="1200" dirty="0">
              <a:latin typeface="Comic Sans MS" panose="030F0702030302020204" pitchFamily="66" charset="0"/>
            </a:endParaRPr>
          </a:p>
          <a:p>
            <a:pPr algn="just"/>
            <a:r>
              <a:rPr lang="fr-FR" sz="1200" dirty="0" smtClean="0">
                <a:latin typeface="Comic Sans MS" panose="030F0702030302020204" pitchFamily="66" charset="0"/>
              </a:rPr>
              <a:t>    Cependant, les </a:t>
            </a:r>
            <a:r>
              <a:rPr lang="fr-FR" sz="1200" b="1" dirty="0">
                <a:latin typeface="Comic Sans MS" panose="030F0702030302020204" pitchFamily="66" charset="0"/>
              </a:rPr>
              <a:t>comportements traditionnels </a:t>
            </a:r>
            <a:r>
              <a:rPr lang="fr-FR" sz="1200" dirty="0">
                <a:latin typeface="Comic Sans MS" panose="030F0702030302020204" pitchFamily="66" charset="0"/>
              </a:rPr>
              <a:t>et même parfois archaïques demeurent </a:t>
            </a:r>
            <a:r>
              <a:rPr lang="fr-FR" sz="1200" dirty="0" smtClean="0">
                <a:latin typeface="Comic Sans MS" panose="030F0702030302020204" pitchFamily="66" charset="0"/>
              </a:rPr>
              <a:t>fondamentaux pour la majorité de la population;</a:t>
            </a:r>
            <a:endParaRPr lang="fr-FR" sz="1200" dirty="0">
              <a:latin typeface="Comic Sans MS" panose="030F0702030302020204" pitchFamily="66" charset="0"/>
            </a:endParaRPr>
          </a:p>
          <a:p>
            <a:pPr algn="just"/>
            <a:r>
              <a:rPr lang="fr-FR" sz="1200" dirty="0">
                <a:latin typeface="Comic Sans MS" panose="030F0702030302020204" pitchFamily="66" charset="0"/>
              </a:rPr>
              <a:t>Peu ou même pas de remise en cause des autorités plus ou moins proches : le cahier de doléances, qui ne mentionne pas le </a:t>
            </a:r>
            <a:r>
              <a:rPr lang="fr-FR" sz="1200" dirty="0" smtClean="0">
                <a:latin typeface="Comic Sans MS" panose="030F0702030302020204" pitchFamily="66" charset="0"/>
              </a:rPr>
              <a:t>Roi Louis XVI, </a:t>
            </a:r>
            <a:r>
              <a:rPr lang="fr-FR" sz="1200" dirty="0">
                <a:latin typeface="Comic Sans MS" panose="030F0702030302020204" pitchFamily="66" charset="0"/>
              </a:rPr>
              <a:t>demande qu’on ne leur ajoute pas de nouveaux impôts mais ne conteste pas violemment l’impôt lui-même: une répartition plus égale est l’objet d’un souhait plus que d’une critique</a:t>
            </a:r>
            <a:r>
              <a:rPr lang="fr-FR" sz="1200" dirty="0" smtClean="0">
                <a:latin typeface="Comic Sans MS" panose="030F0702030302020204" pitchFamily="66" charset="0"/>
              </a:rPr>
              <a:t>. Si les droits prélevés à  St André par la Commanderie de l’ordre de Malte sont jugés trop lourds, il n’est pas fait mention de ceux du Comte du </a:t>
            </a:r>
            <a:r>
              <a:rPr lang="fr-FR" sz="1200" dirty="0" err="1" smtClean="0">
                <a:latin typeface="Comic Sans MS" panose="030F0702030302020204" pitchFamily="66" charset="0"/>
              </a:rPr>
              <a:t>Roure</a:t>
            </a:r>
            <a:r>
              <a:rPr lang="fr-FR" sz="1200" dirty="0" smtClean="0">
                <a:latin typeface="Comic Sans MS" panose="030F0702030302020204" pitchFamily="66" charset="0"/>
              </a:rPr>
              <a:t>, seigneur du lieu.  La communauté est essentiellement attachée à la préservation  de leur situation existant « depuis tous temps », argument fondamental pour les habitants de St André.</a:t>
            </a:r>
            <a:endParaRPr lang="fr-FR" sz="1200" dirty="0">
              <a:latin typeface="Comic Sans MS" panose="030F0702030302020204" pitchFamily="66" charset="0"/>
            </a:endParaRPr>
          </a:p>
          <a:p>
            <a:pPr algn="just"/>
            <a:r>
              <a:rPr lang="fr-FR" sz="1200" dirty="0" smtClean="0">
                <a:latin typeface="Comic Sans MS" panose="030F0702030302020204" pitchFamily="66" charset="0"/>
              </a:rPr>
              <a:t>   La </a:t>
            </a:r>
            <a:r>
              <a:rPr lang="fr-FR" sz="1200" dirty="0">
                <a:latin typeface="Comic Sans MS" panose="030F0702030302020204" pitchFamily="66" charset="0"/>
              </a:rPr>
              <a:t>population majoritairement </a:t>
            </a:r>
            <a:r>
              <a:rPr lang="fr-FR" sz="1200" dirty="0" smtClean="0">
                <a:latin typeface="Comic Sans MS" panose="030F0702030302020204" pitchFamily="66" charset="0"/>
              </a:rPr>
              <a:t>paysanne, </a:t>
            </a:r>
            <a:r>
              <a:rPr lang="fr-FR" sz="1200" smtClean="0">
                <a:latin typeface="Comic Sans MS" panose="030F0702030302020204" pitchFamily="66" charset="0"/>
              </a:rPr>
              <a:t>souvent analphabète </a:t>
            </a:r>
            <a:r>
              <a:rPr lang="fr-FR" sz="1200" dirty="0" smtClean="0">
                <a:latin typeface="Comic Sans MS" panose="030F0702030302020204" pitchFamily="66" charset="0"/>
              </a:rPr>
              <a:t>et essentiellement catholique </a:t>
            </a:r>
            <a:r>
              <a:rPr lang="fr-FR" sz="1200" dirty="0">
                <a:latin typeface="Comic Sans MS" panose="030F0702030302020204" pitchFamily="66" charset="0"/>
              </a:rPr>
              <a:t>s’en remet à ses « notables », en fait quelques familles, </a:t>
            </a:r>
            <a:r>
              <a:rPr lang="fr-FR" sz="1200" dirty="0" smtClean="0">
                <a:latin typeface="Comic Sans MS" panose="030F0702030302020204" pitchFamily="66" charset="0"/>
              </a:rPr>
              <a:t>et à </a:t>
            </a:r>
            <a:r>
              <a:rPr lang="fr-FR" sz="1200" smtClean="0">
                <a:latin typeface="Comic Sans MS" panose="030F0702030302020204" pitchFamily="66" charset="0"/>
              </a:rPr>
              <a:t>son curé; </a:t>
            </a:r>
            <a:r>
              <a:rPr lang="fr-FR" sz="1200" dirty="0" smtClean="0">
                <a:latin typeface="Comic Sans MS" panose="030F0702030302020204" pitchFamily="66" charset="0"/>
              </a:rPr>
              <a:t>elle considère avec méfiance et parfois avec agressivité « </a:t>
            </a:r>
            <a:r>
              <a:rPr lang="fr-FR" sz="1200" i="1" dirty="0" smtClean="0">
                <a:latin typeface="Comic Sans MS" panose="030F0702030302020204" pitchFamily="66" charset="0"/>
              </a:rPr>
              <a:t>l’étranger » </a:t>
            </a:r>
            <a:r>
              <a:rPr lang="fr-FR" sz="1200" dirty="0" smtClean="0">
                <a:latin typeface="Comic Sans MS" panose="030F0702030302020204" pitchFamily="66" charset="0"/>
              </a:rPr>
              <a:t>et notamment la ville d’une façon générale</a:t>
            </a:r>
            <a:r>
              <a:rPr lang="fr-FR" sz="1200" i="1" dirty="0" smtClean="0">
                <a:latin typeface="Comic Sans MS" panose="030F0702030302020204" pitchFamily="66" charset="0"/>
              </a:rPr>
              <a:t>. </a:t>
            </a:r>
            <a:r>
              <a:rPr lang="fr-FR" sz="1200" dirty="0" smtClean="0">
                <a:latin typeface="Comic Sans MS" panose="030F0702030302020204" pitchFamily="66" charset="0"/>
              </a:rPr>
              <a:t>Ce repli sur la communauté éloigne St André de la marche vers la Révolution.</a:t>
            </a:r>
            <a:endParaRPr lang="fr-FR" sz="1200" dirty="0">
              <a:latin typeface="Comic Sans MS" panose="030F0702030302020204" pitchFamily="66" charset="0"/>
            </a:endParaRPr>
          </a:p>
        </p:txBody>
      </p:sp>
    </p:spTree>
    <p:extLst>
      <p:ext uri="{BB962C8B-B14F-4D97-AF65-F5344CB8AC3E}">
        <p14:creationId xmlns:p14="http://schemas.microsoft.com/office/powerpoint/2010/main" xmlns="" val="360832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xmlns="" id="{C949D5EF-FA68-4833-BB0C-0E89795B4C65}"/>
              </a:ext>
            </a:extLst>
          </p:cNvPr>
          <p:cNvSpPr/>
          <p:nvPr/>
        </p:nvSpPr>
        <p:spPr>
          <a:xfrm>
            <a:off x="447675" y="381000"/>
            <a:ext cx="6181725" cy="8663910"/>
          </a:xfrm>
          <a:prstGeom prst="rect">
            <a:avLst/>
          </a:prstGeom>
        </p:spPr>
        <p:txBody>
          <a:bodyPr wrap="square">
            <a:spAutoFit/>
          </a:bodyPr>
          <a:lstStyle/>
          <a:p>
            <a:pPr lvl="0" algn="just"/>
            <a:r>
              <a:rPr lang="fr-FR" sz="1200" dirty="0" smtClean="0">
                <a:solidFill>
                  <a:prstClr val="black"/>
                </a:solidFill>
                <a:latin typeface="Comic Sans MS" panose="030F0702030302020204" pitchFamily="66" charset="0"/>
              </a:rPr>
              <a:t>Les sources sont limitées concernant la vie politique ; les registres des délibérations municipales ont cependant été conservés pour la période 1786-1810  et de plus le cahier de doléances de St André du 10 mars 1789  </a:t>
            </a:r>
          </a:p>
          <a:p>
            <a:pPr lvl="0" algn="just"/>
            <a:endParaRPr lang="fr-FR" sz="1200" dirty="0" smtClean="0">
              <a:solidFill>
                <a:prstClr val="black"/>
              </a:solidFill>
              <a:latin typeface="Comic Sans MS" panose="030F0702030302020204" pitchFamily="66" charset="0"/>
            </a:endParaRPr>
          </a:p>
          <a:p>
            <a:pPr marL="342900" lvl="0" indent="-342900" algn="just">
              <a:buAutoNum type="alphaUcParenR"/>
            </a:pPr>
            <a:r>
              <a:rPr lang="fr-FR" sz="1400" b="1" dirty="0" smtClean="0">
                <a:solidFill>
                  <a:srgbClr val="008000"/>
                </a:solidFill>
                <a:latin typeface="Comic Sans MS" panose="030F0702030302020204" pitchFamily="66" charset="0"/>
              </a:rPr>
              <a:t>appartenance </a:t>
            </a:r>
            <a:r>
              <a:rPr lang="fr-FR" sz="1400" b="1" dirty="0">
                <a:solidFill>
                  <a:srgbClr val="008000"/>
                </a:solidFill>
                <a:latin typeface="Comic Sans MS" panose="030F0702030302020204" pitchFamily="66" charset="0"/>
              </a:rPr>
              <a:t>à une nation de sujets du roi de France</a:t>
            </a:r>
            <a:r>
              <a:rPr lang="fr-FR" sz="1400" b="1" dirty="0" smtClean="0">
                <a:solidFill>
                  <a:srgbClr val="008000"/>
                </a:solidFill>
                <a:latin typeface="Comic Sans MS" panose="030F0702030302020204" pitchFamily="66" charset="0"/>
              </a:rPr>
              <a:t>?</a:t>
            </a:r>
          </a:p>
          <a:p>
            <a:pPr marL="514350" lvl="0" indent="-514350" algn="just"/>
            <a:endParaRPr lang="fr-FR" sz="1200" b="1" dirty="0">
              <a:solidFill>
                <a:srgbClr val="008000"/>
              </a:solidFill>
              <a:latin typeface="Comic Sans MS" panose="030F0702030302020204" pitchFamily="66" charset="0"/>
            </a:endParaRPr>
          </a:p>
          <a:p>
            <a:pPr lvl="0" algn="just"/>
            <a:r>
              <a:rPr lang="fr-FR" sz="1200" dirty="0">
                <a:solidFill>
                  <a:prstClr val="black"/>
                </a:solidFill>
                <a:latin typeface="Comic Sans MS" panose="030F0702030302020204" pitchFamily="66" charset="0"/>
              </a:rPr>
              <a:t>Le Royaume de France est </a:t>
            </a:r>
            <a:r>
              <a:rPr lang="fr-FR" sz="1200" dirty="0" smtClean="0">
                <a:solidFill>
                  <a:prstClr val="black"/>
                </a:solidFill>
                <a:latin typeface="Comic Sans MS" panose="030F0702030302020204" pitchFamily="66" charset="0"/>
              </a:rPr>
              <a:t>catholique: si, depuis 1787, les </a:t>
            </a:r>
            <a:r>
              <a:rPr lang="fr-FR" sz="1200" dirty="0">
                <a:solidFill>
                  <a:prstClr val="black"/>
                </a:solidFill>
                <a:latin typeface="Comic Sans MS" panose="030F0702030302020204" pitchFamily="66" charset="0"/>
              </a:rPr>
              <a:t>protestants ont droit à une inscription dans des registres de naissance, mariage et </a:t>
            </a:r>
            <a:r>
              <a:rPr lang="fr-FR" sz="1200" dirty="0" smtClean="0">
                <a:solidFill>
                  <a:prstClr val="black"/>
                </a:solidFill>
                <a:latin typeface="Comic Sans MS" panose="030F0702030302020204" pitchFamily="66" charset="0"/>
              </a:rPr>
              <a:t>décès mais n’ont pas droit à la liberté de culte. </a:t>
            </a:r>
            <a:endParaRPr lang="fr-FR" sz="1200" dirty="0">
              <a:solidFill>
                <a:prstClr val="black"/>
              </a:solidFill>
              <a:latin typeface="Comic Sans MS" panose="030F0702030302020204" pitchFamily="66" charset="0"/>
            </a:endParaRPr>
          </a:p>
          <a:p>
            <a:pPr lvl="0" algn="just"/>
            <a:r>
              <a:rPr lang="fr-FR" sz="1200" b="1" dirty="0" smtClean="0">
                <a:solidFill>
                  <a:prstClr val="black"/>
                </a:solidFill>
                <a:latin typeface="Comic Sans MS" panose="030F0702030302020204" pitchFamily="66" charset="0"/>
              </a:rPr>
              <a:t>    Le </a:t>
            </a:r>
            <a:r>
              <a:rPr lang="fr-FR" sz="1200" b="1" dirty="0">
                <a:solidFill>
                  <a:prstClr val="black"/>
                </a:solidFill>
                <a:latin typeface="Comic Sans MS" panose="030F0702030302020204" pitchFamily="66" charset="0"/>
              </a:rPr>
              <a:t>catholicisme </a:t>
            </a:r>
            <a:r>
              <a:rPr lang="fr-FR" sz="1200" dirty="0">
                <a:solidFill>
                  <a:prstClr val="black"/>
                </a:solidFill>
                <a:latin typeface="Comic Sans MS" panose="030F0702030302020204" pitchFamily="66" charset="0"/>
              </a:rPr>
              <a:t>est pratiqué par la quasi-totalité des habitants de St </a:t>
            </a:r>
            <a:r>
              <a:rPr lang="fr-FR" sz="1200" dirty="0" smtClean="0">
                <a:solidFill>
                  <a:prstClr val="black"/>
                </a:solidFill>
                <a:latin typeface="Comic Sans MS" panose="030F0702030302020204" pitchFamily="66" charset="0"/>
              </a:rPr>
              <a:t>André *</a:t>
            </a:r>
            <a:r>
              <a:rPr lang="fr-FR" sz="1200" baseline="30000" dirty="0" smtClean="0">
                <a:solidFill>
                  <a:prstClr val="black"/>
                </a:solidFill>
                <a:latin typeface="Comic Sans MS" panose="030F0702030302020204" pitchFamily="66" charset="0"/>
              </a:rPr>
              <a:t>1</a:t>
            </a:r>
            <a:r>
              <a:rPr lang="fr-FR" sz="1200" dirty="0" smtClean="0">
                <a:solidFill>
                  <a:prstClr val="black"/>
                </a:solidFill>
                <a:latin typeface="Comic Sans MS" panose="030F0702030302020204" pitchFamily="66" charset="0"/>
              </a:rPr>
              <a:t>, fidèles </a:t>
            </a:r>
            <a:r>
              <a:rPr lang="fr-FR" sz="1200" dirty="0">
                <a:solidFill>
                  <a:prstClr val="black"/>
                </a:solidFill>
                <a:latin typeface="Comic Sans MS" panose="030F0702030302020204" pitchFamily="66" charset="0"/>
              </a:rPr>
              <a:t>sujets du </a:t>
            </a:r>
            <a:r>
              <a:rPr lang="fr-FR" sz="1200" dirty="0" smtClean="0">
                <a:solidFill>
                  <a:prstClr val="black"/>
                </a:solidFill>
                <a:latin typeface="Comic Sans MS" panose="030F0702030302020204" pitchFamily="66" charset="0"/>
              </a:rPr>
              <a:t>Roi qui considèrent sans doute avec méfiance, l’accession des protestants à un statut reconnu.</a:t>
            </a:r>
            <a:endParaRPr lang="fr-FR" sz="1200" dirty="0">
              <a:solidFill>
                <a:prstClr val="black"/>
              </a:solidFill>
              <a:latin typeface="Comic Sans MS" panose="030F0702030302020204" pitchFamily="66" charset="0"/>
            </a:endParaRPr>
          </a:p>
          <a:p>
            <a:pPr lvl="0" algn="just" defTabSz="422275"/>
            <a:r>
              <a:rPr lang="fr-FR" sz="1200" dirty="0">
                <a:solidFill>
                  <a:prstClr val="black"/>
                </a:solidFill>
                <a:latin typeface="Comic Sans MS" panose="030F0702030302020204" pitchFamily="66" charset="0"/>
              </a:rPr>
              <a:t>     La </a:t>
            </a:r>
            <a:r>
              <a:rPr lang="fr-FR" sz="1200" b="1" dirty="0">
                <a:solidFill>
                  <a:prstClr val="black"/>
                </a:solidFill>
                <a:latin typeface="Comic Sans MS" panose="030F0702030302020204" pitchFamily="66" charset="0"/>
              </a:rPr>
              <a:t>langue française</a:t>
            </a:r>
            <a:r>
              <a:rPr lang="fr-FR" sz="1200" dirty="0">
                <a:solidFill>
                  <a:prstClr val="black"/>
                </a:solidFill>
                <a:latin typeface="Comic Sans MS" panose="030F0702030302020204" pitchFamily="66" charset="0"/>
              </a:rPr>
              <a:t>, langue de l’administration </a:t>
            </a:r>
            <a:r>
              <a:rPr lang="fr-FR" sz="1200" dirty="0" smtClean="0">
                <a:solidFill>
                  <a:prstClr val="black"/>
                </a:solidFill>
                <a:latin typeface="Comic Sans MS" panose="030F0702030302020204" pitchFamily="66" charset="0"/>
              </a:rPr>
              <a:t>royale depuis l’ordonnance de Villers </a:t>
            </a:r>
            <a:r>
              <a:rPr lang="fr-FR" sz="1200" dirty="0" err="1" smtClean="0">
                <a:solidFill>
                  <a:prstClr val="black"/>
                </a:solidFill>
                <a:latin typeface="Comic Sans MS" panose="030F0702030302020204" pitchFamily="66" charset="0"/>
              </a:rPr>
              <a:t>Cotterêts</a:t>
            </a:r>
            <a:r>
              <a:rPr lang="fr-FR" sz="1200" dirty="0" smtClean="0">
                <a:solidFill>
                  <a:prstClr val="black"/>
                </a:solidFill>
                <a:latin typeface="Comic Sans MS" panose="030F0702030302020204" pitchFamily="66" charset="0"/>
              </a:rPr>
              <a:t> en 1539 sous François 1er, </a:t>
            </a:r>
            <a:r>
              <a:rPr lang="fr-FR" sz="1200" dirty="0">
                <a:solidFill>
                  <a:prstClr val="black"/>
                </a:solidFill>
                <a:latin typeface="Comic Sans MS" panose="030F0702030302020204" pitchFamily="66" charset="0"/>
              </a:rPr>
              <a:t>est maîtrisée par les notables et encore imparfaitement ( emploi de termes et tournures occitans, orthographe </a:t>
            </a:r>
            <a:r>
              <a:rPr lang="fr-FR" sz="1200" dirty="0" smtClean="0">
                <a:solidFill>
                  <a:prstClr val="black"/>
                </a:solidFill>
                <a:latin typeface="Comic Sans MS" panose="030F0702030302020204" pitchFamily="66" charset="0"/>
              </a:rPr>
              <a:t>incertaine et variable.). Il </a:t>
            </a:r>
            <a:r>
              <a:rPr lang="fr-FR" sz="1200" dirty="0">
                <a:solidFill>
                  <a:prstClr val="black"/>
                </a:solidFill>
                <a:latin typeface="Comic Sans MS" panose="030F0702030302020204" pitchFamily="66" charset="0"/>
              </a:rPr>
              <a:t>est  hautement probable que la plupart des habitants (dont une part est analphabète) ne s’expriment qu’en occitan et doivent avoir recours au notaire pour tout acte écrit en français. </a:t>
            </a:r>
            <a:r>
              <a:rPr lang="fr-FR" sz="1200" dirty="0" smtClean="0">
                <a:solidFill>
                  <a:prstClr val="black"/>
                </a:solidFill>
                <a:latin typeface="Comic Sans MS" panose="030F0702030302020204" pitchFamily="66" charset="0"/>
              </a:rPr>
              <a:t>L’écrit n’est pas maîtrisé par une bonne part de la population: d’où l’importance accordée à la communication orale : le curé en chaire transmet l’information lors de la messe où est présente la quasi-totalité des habitants du village. De </a:t>
            </a:r>
            <a:r>
              <a:rPr lang="fr-FR" sz="1200" dirty="0">
                <a:solidFill>
                  <a:prstClr val="black"/>
                </a:solidFill>
                <a:latin typeface="Comic Sans MS" panose="030F0702030302020204" pitchFamily="66" charset="0"/>
              </a:rPr>
              <a:t>plus, les parlers varient </a:t>
            </a:r>
            <a:r>
              <a:rPr lang="fr-FR" sz="1200" dirty="0" smtClean="0">
                <a:solidFill>
                  <a:prstClr val="black"/>
                </a:solidFill>
                <a:latin typeface="Comic Sans MS" panose="030F0702030302020204" pitchFamily="66" charset="0"/>
              </a:rPr>
              <a:t>sur quelques dizaines de kilomètres (en 1800 les habitants de St André reconnaissent des « brigands étrangers »  « par leur accent du côté du Rhône ») et même d’un </a:t>
            </a:r>
            <a:r>
              <a:rPr lang="fr-FR" sz="1200" dirty="0">
                <a:solidFill>
                  <a:prstClr val="black"/>
                </a:solidFill>
                <a:latin typeface="Comic Sans MS" panose="030F0702030302020204" pitchFamily="66" charset="0"/>
              </a:rPr>
              <a:t>village à l’autre, </a:t>
            </a:r>
            <a:r>
              <a:rPr lang="fr-FR" sz="1200" dirty="0" smtClean="0">
                <a:solidFill>
                  <a:prstClr val="black"/>
                </a:solidFill>
                <a:latin typeface="Comic Sans MS" panose="030F0702030302020204" pitchFamily="66" charset="0"/>
              </a:rPr>
              <a:t>(voire même entre St Sauveur et St André); les </a:t>
            </a:r>
            <a:r>
              <a:rPr lang="fr-FR" sz="1200" dirty="0">
                <a:solidFill>
                  <a:prstClr val="black"/>
                </a:solidFill>
                <a:latin typeface="Comic Sans MS" panose="030F0702030302020204" pitchFamily="66" charset="0"/>
              </a:rPr>
              <a:t>mesures et monnaies diffèrent, les péages fractionnent les parcours accentuant les </a:t>
            </a:r>
            <a:r>
              <a:rPr lang="fr-FR" sz="1200" dirty="0" smtClean="0">
                <a:solidFill>
                  <a:prstClr val="black"/>
                </a:solidFill>
                <a:latin typeface="Comic Sans MS" panose="030F0702030302020204" pitchFamily="66" charset="0"/>
              </a:rPr>
              <a:t>particularismes locaux </a:t>
            </a:r>
            <a:r>
              <a:rPr lang="fr-FR" sz="1200" dirty="0">
                <a:solidFill>
                  <a:prstClr val="black"/>
                </a:solidFill>
                <a:latin typeface="Comic Sans MS" panose="030F0702030302020204" pitchFamily="66" charset="0"/>
              </a:rPr>
              <a:t>; l’étranger commence aux portes de la paroisse. Le Royaume de France est encore un «</a:t>
            </a:r>
            <a:r>
              <a:rPr lang="fr-FR" sz="1200" i="1" dirty="0">
                <a:solidFill>
                  <a:prstClr val="black"/>
                </a:solidFill>
                <a:latin typeface="Comic Sans MS" panose="030F0702030302020204" pitchFamily="66" charset="0"/>
              </a:rPr>
              <a:t> agrégat </a:t>
            </a:r>
            <a:r>
              <a:rPr lang="fr-FR" sz="1200" i="1" dirty="0" err="1" smtClean="0">
                <a:solidFill>
                  <a:prstClr val="black"/>
                </a:solidFill>
                <a:latin typeface="Comic Sans MS" panose="030F0702030302020204" pitchFamily="66" charset="0"/>
              </a:rPr>
              <a:t>inconstitué</a:t>
            </a:r>
            <a:r>
              <a:rPr lang="fr-FR" sz="1200" i="1" dirty="0" smtClean="0">
                <a:solidFill>
                  <a:prstClr val="black"/>
                </a:solidFill>
                <a:latin typeface="Comic Sans MS" panose="030F0702030302020204" pitchFamily="66" charset="0"/>
              </a:rPr>
              <a:t> de </a:t>
            </a:r>
            <a:r>
              <a:rPr lang="fr-FR" sz="1200" i="1" dirty="0">
                <a:solidFill>
                  <a:prstClr val="black"/>
                </a:solidFill>
                <a:latin typeface="Comic Sans MS" panose="030F0702030302020204" pitchFamily="66" charset="0"/>
              </a:rPr>
              <a:t>peuples désunis » </a:t>
            </a:r>
            <a:r>
              <a:rPr lang="fr-FR" sz="1200" dirty="0">
                <a:solidFill>
                  <a:prstClr val="black"/>
                </a:solidFill>
                <a:latin typeface="Comic Sans MS" panose="030F0702030302020204" pitchFamily="66" charset="0"/>
              </a:rPr>
              <a:t>selon la formule </a:t>
            </a:r>
            <a:r>
              <a:rPr lang="fr-FR" sz="1200" dirty="0" smtClean="0">
                <a:solidFill>
                  <a:prstClr val="black"/>
                </a:solidFill>
                <a:latin typeface="Comic Sans MS" panose="030F0702030302020204" pitchFamily="66" charset="0"/>
              </a:rPr>
              <a:t>de Mirabeau. </a:t>
            </a:r>
            <a:r>
              <a:rPr lang="fr-FR" sz="1200" dirty="0">
                <a:solidFill>
                  <a:prstClr val="black"/>
                </a:solidFill>
                <a:latin typeface="Comic Sans MS" panose="030F0702030302020204" pitchFamily="66" charset="0"/>
              </a:rPr>
              <a:t>L’appartenance à la nation des sujets du Roi de France est un sentiment bien </a:t>
            </a:r>
            <a:r>
              <a:rPr lang="fr-FR" sz="1200" dirty="0" smtClean="0">
                <a:solidFill>
                  <a:prstClr val="black"/>
                </a:solidFill>
                <a:latin typeface="Comic Sans MS" panose="030F0702030302020204" pitchFamily="66" charset="0"/>
              </a:rPr>
              <a:t>ténu à St André.</a:t>
            </a:r>
            <a:endParaRPr lang="fr-FR" sz="1200" dirty="0">
              <a:solidFill>
                <a:prstClr val="black"/>
              </a:solidFill>
              <a:latin typeface="Comic Sans MS" panose="030F0702030302020204" pitchFamily="66" charset="0"/>
            </a:endParaRPr>
          </a:p>
          <a:p>
            <a:pPr lvl="0" algn="just" defTabSz="422275"/>
            <a:r>
              <a:rPr lang="fr-FR" sz="1200" dirty="0">
                <a:solidFill>
                  <a:prstClr val="black"/>
                </a:solidFill>
                <a:latin typeface="Comic Sans MS" panose="030F0702030302020204" pitchFamily="66" charset="0"/>
              </a:rPr>
              <a:t>      Le </a:t>
            </a:r>
            <a:r>
              <a:rPr lang="fr-FR" sz="1200" b="1" dirty="0">
                <a:solidFill>
                  <a:prstClr val="black"/>
                </a:solidFill>
                <a:latin typeface="Comic Sans MS" panose="030F0702030302020204" pitchFamily="66" charset="0"/>
              </a:rPr>
              <a:t>Roi de France </a:t>
            </a:r>
            <a:r>
              <a:rPr lang="fr-FR" sz="1200" dirty="0">
                <a:solidFill>
                  <a:prstClr val="black"/>
                </a:solidFill>
                <a:latin typeface="Comic Sans MS" panose="030F0702030302020204" pitchFamily="66" charset="0"/>
              </a:rPr>
              <a:t>n’apparaît ni dans les registres des délibérations municipales ni dans les cahiers de doléances ce qui est peu fréquent ; des cahiers de village </a:t>
            </a:r>
            <a:r>
              <a:rPr lang="fr-FR" sz="1200" dirty="0" smtClean="0">
                <a:solidFill>
                  <a:prstClr val="black"/>
                </a:solidFill>
                <a:latin typeface="Comic Sans MS" panose="030F0702030302020204" pitchFamily="66" charset="0"/>
              </a:rPr>
              <a:t>présentent </a:t>
            </a:r>
            <a:r>
              <a:rPr lang="fr-FR" sz="1200" dirty="0">
                <a:solidFill>
                  <a:prstClr val="black"/>
                </a:solidFill>
                <a:latin typeface="Comic Sans MS" panose="030F0702030302020204" pitchFamily="66" charset="0"/>
              </a:rPr>
              <a:t>souvent le Roi Louis XVI comme bon, soucieux du bonheur de ses </a:t>
            </a:r>
            <a:r>
              <a:rPr lang="fr-FR" sz="1200" dirty="0" smtClean="0">
                <a:solidFill>
                  <a:prstClr val="black"/>
                </a:solidFill>
                <a:latin typeface="Comic Sans MS" panose="030F0702030302020204" pitchFamily="66" charset="0"/>
              </a:rPr>
              <a:t>sujets, non </a:t>
            </a:r>
            <a:r>
              <a:rPr lang="fr-FR" sz="1200" dirty="0">
                <a:solidFill>
                  <a:prstClr val="black"/>
                </a:solidFill>
                <a:latin typeface="Comic Sans MS" panose="030F0702030302020204" pitchFamily="66" charset="0"/>
              </a:rPr>
              <a:t>informé des malheurs de ses </a:t>
            </a:r>
            <a:r>
              <a:rPr lang="fr-FR" sz="1200" dirty="0" smtClean="0">
                <a:solidFill>
                  <a:prstClr val="black"/>
                </a:solidFill>
                <a:latin typeface="Comic Sans MS" panose="030F0702030302020204" pitchFamily="66" charset="0"/>
              </a:rPr>
              <a:t>peuples car trompé </a:t>
            </a:r>
            <a:r>
              <a:rPr lang="fr-FR" sz="1200" dirty="0">
                <a:solidFill>
                  <a:prstClr val="black"/>
                </a:solidFill>
                <a:latin typeface="Comic Sans MS" panose="030F0702030302020204" pitchFamily="66" charset="0"/>
              </a:rPr>
              <a:t>par ses conseillers. Une allusion indirecte apparaît dans la dernière partie du cahier de doléances parlant de la « </a:t>
            </a:r>
            <a:r>
              <a:rPr lang="fr-FR" sz="1200" i="1" dirty="0">
                <a:solidFill>
                  <a:prstClr val="black"/>
                </a:solidFill>
                <a:latin typeface="Comic Sans MS" panose="030F0702030302020204" pitchFamily="66" charset="0"/>
              </a:rPr>
              <a:t>gloire du trône </a:t>
            </a:r>
            <a:r>
              <a:rPr lang="fr-FR" sz="1200" dirty="0" smtClean="0">
                <a:solidFill>
                  <a:prstClr val="black"/>
                </a:solidFill>
                <a:latin typeface="Comic Sans MS" panose="030F0702030302020204" pitchFamily="66" charset="0"/>
              </a:rPr>
              <a:t>» *</a:t>
            </a:r>
            <a:r>
              <a:rPr lang="fr-FR" sz="1200" baseline="30000" dirty="0" smtClean="0">
                <a:solidFill>
                  <a:prstClr val="black"/>
                </a:solidFill>
                <a:latin typeface="Comic Sans MS" panose="030F0702030302020204" pitchFamily="66" charset="0"/>
              </a:rPr>
              <a:t>2 </a:t>
            </a:r>
            <a:r>
              <a:rPr lang="fr-FR" sz="1200" dirty="0" smtClean="0">
                <a:solidFill>
                  <a:prstClr val="black"/>
                </a:solidFill>
                <a:latin typeface="Comic Sans MS" panose="030F0702030302020204" pitchFamily="66" charset="0"/>
              </a:rPr>
              <a:t>; </a:t>
            </a:r>
            <a:r>
              <a:rPr lang="fr-FR" sz="1200" dirty="0">
                <a:solidFill>
                  <a:prstClr val="black"/>
                </a:solidFill>
                <a:latin typeface="Comic Sans MS" panose="030F0702030302020204" pitchFamily="66" charset="0"/>
              </a:rPr>
              <a:t>cependant cette fin du cahier, au ton emphatique, est la reprise d’un modèle  plus qu’une émanation des préoccupations </a:t>
            </a:r>
            <a:r>
              <a:rPr lang="fr-FR" sz="1200" dirty="0" smtClean="0">
                <a:solidFill>
                  <a:prstClr val="black"/>
                </a:solidFill>
                <a:latin typeface="Comic Sans MS" panose="030F0702030302020204" pitchFamily="66" charset="0"/>
              </a:rPr>
              <a:t>des </a:t>
            </a:r>
            <a:r>
              <a:rPr lang="fr-FR" sz="1200" dirty="0">
                <a:solidFill>
                  <a:prstClr val="black"/>
                </a:solidFill>
                <a:latin typeface="Comic Sans MS" panose="030F0702030302020204" pitchFamily="66" charset="0"/>
              </a:rPr>
              <a:t>habitants de St André. </a:t>
            </a:r>
            <a:endParaRPr lang="fr-FR" sz="1200" dirty="0" smtClean="0">
              <a:solidFill>
                <a:prstClr val="black"/>
              </a:solidFill>
              <a:latin typeface="Comic Sans MS" panose="030F0702030302020204" pitchFamily="66" charset="0"/>
            </a:endParaRPr>
          </a:p>
          <a:p>
            <a:pPr lvl="0" algn="just" defTabSz="422275"/>
            <a:r>
              <a:rPr lang="fr-FR" sz="1200" b="1" dirty="0" smtClean="0">
                <a:solidFill>
                  <a:prstClr val="black"/>
                </a:solidFill>
                <a:latin typeface="Comic Sans MS" panose="030F0702030302020204" pitchFamily="66" charset="0"/>
              </a:rPr>
              <a:t>   Les évènements révolutionnaires </a:t>
            </a:r>
            <a:r>
              <a:rPr lang="fr-FR" sz="1200" dirty="0" smtClean="0">
                <a:solidFill>
                  <a:prstClr val="black"/>
                </a:solidFill>
                <a:latin typeface="Comic Sans MS" panose="030F0702030302020204" pitchFamily="66" charset="0"/>
              </a:rPr>
              <a:t>majeurs de l’année 1789, ébranlant la monarchie absolue et la société d’ordres d’ancien régime, n’apparaissent pas que ce soit l’ouverture des Etats généraux le 5 mai 1789, la prise de la Bastille le 14 Juillet</a:t>
            </a:r>
          </a:p>
          <a:p>
            <a:pPr lvl="0" algn="just" defTabSz="422275"/>
            <a:endParaRPr lang="fr-FR" sz="1200" dirty="0">
              <a:solidFill>
                <a:prstClr val="black"/>
              </a:solidFill>
              <a:latin typeface="Comic Sans MS" panose="030F0702030302020204" pitchFamily="66" charset="0"/>
            </a:endParaRPr>
          </a:p>
          <a:p>
            <a:pPr lvl="0" algn="just" defTabSz="422275">
              <a:buFont typeface="Arial" charset="0"/>
              <a:buChar char="•"/>
            </a:pPr>
            <a:r>
              <a:rPr lang="fr-FR" sz="1200" baseline="30000" dirty="0" smtClean="0">
                <a:solidFill>
                  <a:prstClr val="black"/>
                </a:solidFill>
                <a:latin typeface="Comic Sans MS" panose="030F0702030302020204" pitchFamily="66" charset="0"/>
              </a:rPr>
              <a:t>1  </a:t>
            </a:r>
            <a:r>
              <a:rPr lang="fr-FR" sz="1100" dirty="0" smtClean="0">
                <a:solidFill>
                  <a:prstClr val="black"/>
                </a:solidFill>
                <a:latin typeface="Comic Sans MS" panose="030F0702030302020204" pitchFamily="66" charset="0"/>
              </a:rPr>
              <a:t>pas de trace  officielle de protestants  notamment après 1787; cependant certains noms donnés aux enfants, tels Isaac, Abraham, Israël, Josué, par Pierre </a:t>
            </a:r>
            <a:r>
              <a:rPr lang="fr-FR" sz="1100" dirty="0" err="1" smtClean="0">
                <a:solidFill>
                  <a:prstClr val="black"/>
                </a:solidFill>
                <a:latin typeface="Comic Sans MS" panose="030F0702030302020204" pitchFamily="66" charset="0"/>
              </a:rPr>
              <a:t>Bonnaure</a:t>
            </a:r>
            <a:r>
              <a:rPr lang="fr-FR" sz="1100" dirty="0" smtClean="0">
                <a:solidFill>
                  <a:prstClr val="black"/>
                </a:solidFill>
                <a:latin typeface="Comic Sans MS" panose="030F0702030302020204" pitchFamily="66" charset="0"/>
              </a:rPr>
              <a:t> de la </a:t>
            </a:r>
            <a:r>
              <a:rPr lang="fr-FR" sz="1100" dirty="0" err="1" smtClean="0">
                <a:solidFill>
                  <a:prstClr val="black"/>
                </a:solidFill>
                <a:latin typeface="Comic Sans MS" panose="030F0702030302020204" pitchFamily="66" charset="0"/>
              </a:rPr>
              <a:t>Peyrille</a:t>
            </a:r>
            <a:r>
              <a:rPr lang="fr-FR" sz="1100" dirty="0" smtClean="0">
                <a:solidFill>
                  <a:prstClr val="black"/>
                </a:solidFill>
                <a:latin typeface="Comic Sans MS" panose="030F0702030302020204" pitchFamily="66" charset="0"/>
              </a:rPr>
              <a:t> évoque un cas d’une appartenance protestante. Mais la famille </a:t>
            </a:r>
            <a:r>
              <a:rPr lang="fr-FR" sz="1100" dirty="0" err="1" smtClean="0">
                <a:solidFill>
                  <a:prstClr val="black"/>
                </a:solidFill>
                <a:latin typeface="Comic Sans MS" panose="030F0702030302020204" pitchFamily="66" charset="0"/>
              </a:rPr>
              <a:t>Bonnaure</a:t>
            </a:r>
            <a:r>
              <a:rPr lang="fr-FR" sz="1100" dirty="0" smtClean="0">
                <a:solidFill>
                  <a:prstClr val="black"/>
                </a:solidFill>
                <a:latin typeface="Comic Sans MS" panose="030F0702030302020204" pitchFamily="66" charset="0"/>
              </a:rPr>
              <a:t> fait baptiser ses enfants dans l’Eglise catholique.</a:t>
            </a:r>
          </a:p>
          <a:p>
            <a:pPr lvl="0" algn="just" defTabSz="422275">
              <a:buFont typeface="Arial" charset="0"/>
              <a:buChar char="•"/>
            </a:pPr>
            <a:r>
              <a:rPr lang="fr-FR" sz="1200" baseline="30000" dirty="0" smtClean="0">
                <a:solidFill>
                  <a:prstClr val="black"/>
                </a:solidFill>
                <a:latin typeface="Comic Sans MS" panose="030F0702030302020204" pitchFamily="66" charset="0"/>
              </a:rPr>
              <a:t> 2 </a:t>
            </a:r>
            <a:r>
              <a:rPr lang="fr-FR" sz="1100" dirty="0" smtClean="0">
                <a:solidFill>
                  <a:prstClr val="black"/>
                </a:solidFill>
                <a:latin typeface="Comic Sans MS" panose="030F0702030302020204" pitchFamily="66" charset="0"/>
              </a:rPr>
              <a:t>cahier </a:t>
            </a:r>
            <a:r>
              <a:rPr lang="fr-FR" sz="1100" dirty="0">
                <a:solidFill>
                  <a:prstClr val="black"/>
                </a:solidFill>
                <a:latin typeface="Comic Sans MS" panose="030F0702030302020204" pitchFamily="66" charset="0"/>
              </a:rPr>
              <a:t>de doléances St André de </a:t>
            </a:r>
            <a:r>
              <a:rPr lang="fr-FR" sz="1100" dirty="0" err="1" smtClean="0">
                <a:solidFill>
                  <a:prstClr val="black"/>
                </a:solidFill>
                <a:latin typeface="Comic Sans MS" panose="030F0702030302020204" pitchFamily="66" charset="0"/>
              </a:rPr>
              <a:t>Cruzières</a:t>
            </a:r>
            <a:endParaRPr lang="fr-FR" sz="1100" dirty="0" smtClean="0">
              <a:solidFill>
                <a:prstClr val="black"/>
              </a:solidFill>
              <a:latin typeface="Comic Sans MS" panose="030F0702030302020204" pitchFamily="66" charset="0"/>
            </a:endParaRPr>
          </a:p>
          <a:p>
            <a:pPr lvl="0" algn="just" defTabSz="422275"/>
            <a:endParaRPr lang="fr-FR" sz="1200" baseline="30000" dirty="0">
              <a:solidFill>
                <a:prstClr val="black"/>
              </a:solidFill>
              <a:latin typeface="Comic Sans MS" panose="030F0702030302020204" pitchFamily="66" charset="0"/>
            </a:endParaRPr>
          </a:p>
          <a:p>
            <a:pPr lvl="0" algn="just" defTabSz="422275"/>
            <a:endParaRPr lang="fr-FR" sz="1200" dirty="0">
              <a:solidFill>
                <a:prstClr val="black"/>
              </a:solidFill>
              <a:latin typeface="Comic Sans MS" panose="030F0702030302020204" pitchFamily="66" charset="0"/>
            </a:endParaRPr>
          </a:p>
        </p:txBody>
      </p:sp>
      <p:sp>
        <p:nvSpPr>
          <p:cNvPr id="8" name="Espace réservé du numéro de diapositive 7">
            <a:extLst>
              <a:ext uri="{FF2B5EF4-FFF2-40B4-BE49-F238E27FC236}">
                <a16:creationId xmlns:a16="http://schemas.microsoft.com/office/drawing/2014/main" xmlns="" id="{9371283F-FDF7-4843-BA6C-EC5B1BF1E857}"/>
              </a:ext>
            </a:extLst>
          </p:cNvPr>
          <p:cNvSpPr>
            <a:spLocks noGrp="1"/>
          </p:cNvSpPr>
          <p:nvPr>
            <p:ph type="sldNum" sz="quarter" idx="12"/>
          </p:nvPr>
        </p:nvSpPr>
        <p:spPr>
          <a:xfrm>
            <a:off x="4933950" y="8537048"/>
            <a:ext cx="1543050" cy="486833"/>
          </a:xfrm>
        </p:spPr>
        <p:txBody>
          <a:bodyPr/>
          <a:lstStyle/>
          <a:p>
            <a:fld id="{630E0FCE-2FF7-4C1A-9FFB-C7B632A12713}" type="slidenum">
              <a:rPr lang="fr-FR" sz="1200" b="1" smtClean="0">
                <a:solidFill>
                  <a:schemeClr val="tx1">
                    <a:lumMod val="95000"/>
                    <a:lumOff val="5000"/>
                  </a:schemeClr>
                </a:solidFill>
                <a:latin typeface="Comic Sans MS" pitchFamily="66" charset="0"/>
              </a:rPr>
              <a:pPr/>
              <a:t>2</a:t>
            </a:fld>
            <a:endParaRPr lang="fr-FR" sz="1200" b="1" dirty="0">
              <a:solidFill>
                <a:schemeClr val="tx1">
                  <a:lumMod val="95000"/>
                  <a:lumOff val="5000"/>
                </a:schemeClr>
              </a:solidFill>
              <a:latin typeface="Comic Sans MS" pitchFamily="66" charset="0"/>
            </a:endParaRPr>
          </a:p>
        </p:txBody>
      </p:sp>
    </p:spTree>
    <p:extLst>
      <p:ext uri="{BB962C8B-B14F-4D97-AF65-F5344CB8AC3E}">
        <p14:creationId xmlns:p14="http://schemas.microsoft.com/office/powerpoint/2010/main" xmlns="" val="1596239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0E0FCE-2FF7-4C1A-9FFB-C7B632A12713}" type="slidenum">
              <a:rPr lang="fr-FR" sz="1200" b="1" smtClean="0">
                <a:solidFill>
                  <a:schemeClr val="tx1"/>
                </a:solidFill>
                <a:latin typeface="Comic Sans MS" pitchFamily="66" charset="0"/>
              </a:rPr>
              <a:pPr/>
              <a:t>3</a:t>
            </a:fld>
            <a:endParaRPr lang="fr-FR" sz="1200" b="1" dirty="0">
              <a:solidFill>
                <a:schemeClr val="tx1"/>
              </a:solidFill>
              <a:latin typeface="Comic Sans MS" pitchFamily="66" charset="0"/>
            </a:endParaRPr>
          </a:p>
        </p:txBody>
      </p:sp>
      <p:sp>
        <p:nvSpPr>
          <p:cNvPr id="5" name="Rectangle 4"/>
          <p:cNvSpPr/>
          <p:nvPr/>
        </p:nvSpPr>
        <p:spPr>
          <a:xfrm>
            <a:off x="438150" y="178564"/>
            <a:ext cx="3429000" cy="4893647"/>
          </a:xfrm>
          <a:prstGeom prst="rect">
            <a:avLst/>
          </a:prstGeom>
        </p:spPr>
        <p:txBody>
          <a:bodyPr>
            <a:spAutoFit/>
          </a:bodyPr>
          <a:lstStyle/>
          <a:p>
            <a:pPr algn="just"/>
            <a:r>
              <a:rPr lang="fr-FR" sz="1200" dirty="0" smtClean="0">
                <a:solidFill>
                  <a:prstClr val="black"/>
                </a:solidFill>
                <a:latin typeface="Comic Sans MS" panose="030F0702030302020204" pitchFamily="66" charset="0"/>
              </a:rPr>
              <a:t>la proclamation de l’Assemblée nationale le 16 Juin, ou la nuit du 4 août où sont abolis les droits féodaux sur proposition de nobles libéraux</a:t>
            </a:r>
            <a:r>
              <a:rPr lang="fr-FR" sz="1200" baseline="30000" dirty="0" smtClean="0">
                <a:solidFill>
                  <a:prstClr val="black"/>
                </a:solidFill>
                <a:latin typeface="Comic Sans MS" panose="030F0702030302020204" pitchFamily="66" charset="0"/>
              </a:rPr>
              <a:t>*</a:t>
            </a:r>
            <a:r>
              <a:rPr lang="fr-FR" sz="1200" b="1" baseline="30000" dirty="0" smtClean="0">
                <a:solidFill>
                  <a:prstClr val="black"/>
                </a:solidFill>
                <a:latin typeface="Comic Sans MS" panose="030F0702030302020204" pitchFamily="66" charset="0"/>
              </a:rPr>
              <a:t>1</a:t>
            </a:r>
            <a:r>
              <a:rPr lang="fr-FR" sz="1200" dirty="0" smtClean="0">
                <a:solidFill>
                  <a:prstClr val="black"/>
                </a:solidFill>
                <a:latin typeface="Comic Sans MS" panose="030F0702030302020204" pitchFamily="66" charset="0"/>
              </a:rPr>
              <a:t>: le délai d’arrivée de l’information à St André, environ une dizaine de jours </a:t>
            </a:r>
            <a:r>
              <a:rPr lang="fr-FR" sz="1200" dirty="0" smtClean="0">
                <a:solidFill>
                  <a:prstClr val="black"/>
                </a:solidFill>
                <a:latin typeface="Comic Sans MS" panose="030F0702030302020204" pitchFamily="66" charset="0"/>
                <a:sym typeface="Wingdings" pitchFamily="2" charset="2"/>
              </a:rPr>
              <a:t>(</a:t>
            </a:r>
            <a:r>
              <a:rPr lang="fr-FR" sz="1200" dirty="0" smtClean="0">
                <a:solidFill>
                  <a:prstClr val="black"/>
                </a:solidFill>
                <a:latin typeface="Comic Sans MS" panose="030F0702030302020204" pitchFamily="66" charset="0"/>
              </a:rPr>
              <a:t>voir document ci-contre) ne justifie pas de telles lacunes.</a:t>
            </a:r>
          </a:p>
          <a:p>
            <a:pPr lvl="0" algn="just"/>
            <a:r>
              <a:rPr lang="fr-FR" sz="1200" dirty="0" smtClean="0">
                <a:solidFill>
                  <a:prstClr val="black"/>
                </a:solidFill>
                <a:latin typeface="Comic Sans MS" panose="030F0702030302020204" pitchFamily="66" charset="0"/>
              </a:rPr>
              <a:t>Cependant, les naissances, les mariages et décès royaux ainsi que les victoires parvenaient finalement jusqu’au village par les annonces  du curé en chaire, par les sonneries de cloches, par les « Te deum » célébrant les victoires.. </a:t>
            </a:r>
          </a:p>
          <a:p>
            <a:pPr lvl="0" algn="just" defTabSz="422275"/>
            <a:r>
              <a:rPr lang="fr-FR" sz="1200" dirty="0" smtClean="0">
                <a:solidFill>
                  <a:prstClr val="black"/>
                </a:solidFill>
                <a:latin typeface="Comic Sans MS" panose="030F0702030302020204" pitchFamily="66" charset="0"/>
              </a:rPr>
              <a:t>Pourtant la paroisse dépend de </a:t>
            </a:r>
            <a:r>
              <a:rPr lang="fr-FR" sz="1200" b="1" dirty="0" smtClean="0">
                <a:solidFill>
                  <a:prstClr val="black"/>
                </a:solidFill>
                <a:latin typeface="Comic Sans MS" panose="030F0702030302020204" pitchFamily="66" charset="0"/>
              </a:rPr>
              <a:t>l’administration royale </a:t>
            </a:r>
            <a:r>
              <a:rPr lang="fr-FR" sz="1200" dirty="0" smtClean="0">
                <a:solidFill>
                  <a:prstClr val="black"/>
                </a:solidFill>
                <a:latin typeface="Comic Sans MS" panose="030F0702030302020204" pitchFamily="66" charset="0"/>
              </a:rPr>
              <a:t>qui s’est renforcée: ses décisions doivent s’y appliquer et on trouve parfois dans les registres des délibérations tenus par des notables, la mention d’un édit, d’une réglementation. Mais, ces mesures sont souvent lentes à s’appliquer à St André.</a:t>
            </a:r>
          </a:p>
          <a:p>
            <a:pPr algn="just"/>
            <a:endParaRPr lang="fr-FR" sz="1200" dirty="0" smtClean="0">
              <a:solidFill>
                <a:prstClr val="black"/>
              </a:solidFill>
              <a:latin typeface="Comic Sans MS" panose="030F0702030302020204" pitchFamily="66" charset="0"/>
            </a:endParaRPr>
          </a:p>
          <a:p>
            <a:pPr lvl="0" algn="just" defTabSz="422275"/>
            <a:r>
              <a:rPr lang="fr-FR" sz="1200" i="1" dirty="0" smtClean="0">
                <a:solidFill>
                  <a:prstClr val="black"/>
                </a:solidFill>
                <a:latin typeface="Comic Sans MS" panose="030F0702030302020204" pitchFamily="66" charset="0"/>
              </a:rPr>
              <a:t>  </a:t>
            </a:r>
          </a:p>
          <a:p>
            <a:pPr lvl="0" algn="just" defTabSz="422275"/>
            <a:endParaRPr lang="fr-FR" sz="1200" i="1" dirty="0" smtClean="0">
              <a:solidFill>
                <a:prstClr val="black"/>
              </a:solidFill>
              <a:latin typeface="Comic Sans MS" panose="030F0702030302020204" pitchFamily="66" charset="0"/>
            </a:endParaRPr>
          </a:p>
          <a:p>
            <a:pPr lvl="0" algn="just" defTabSz="422275"/>
            <a:endParaRPr lang="fr-FR" sz="1200" i="1" dirty="0" smtClean="0">
              <a:solidFill>
                <a:prstClr val="black"/>
              </a:solidFill>
              <a:latin typeface="Comic Sans MS" panose="030F0702030302020204" pitchFamily="66" charset="0"/>
            </a:endParaRPr>
          </a:p>
          <a:p>
            <a:pPr lvl="0" algn="just" defTabSz="422275"/>
            <a:endParaRPr lang="fr-FR" sz="1200" i="1" dirty="0" smtClean="0">
              <a:solidFill>
                <a:prstClr val="black"/>
              </a:solidFill>
              <a:latin typeface="Comic Sans MS" panose="030F0702030302020204" pitchFamily="66" charset="0"/>
            </a:endParaRPr>
          </a:p>
        </p:txBody>
      </p:sp>
      <p:pic>
        <p:nvPicPr>
          <p:cNvPr id="6" name="Picture 3" descr="C:\Users\Sabine\Desktop\routes\temps de trajet  routes 1780.png"/>
          <p:cNvPicPr>
            <a:picLocks noChangeAspect="1" noChangeArrowheads="1"/>
          </p:cNvPicPr>
          <p:nvPr/>
        </p:nvPicPr>
        <p:blipFill>
          <a:blip r:embed="rId2" cstate="print">
            <a:lum contrast="20000"/>
          </a:blip>
          <a:srcRect/>
          <a:stretch>
            <a:fillRect/>
          </a:stretch>
        </p:blipFill>
        <p:spPr bwMode="auto">
          <a:xfrm>
            <a:off x="4025557" y="176492"/>
            <a:ext cx="2699092" cy="2557184"/>
          </a:xfrm>
          <a:prstGeom prst="rect">
            <a:avLst/>
          </a:prstGeom>
          <a:noFill/>
        </p:spPr>
      </p:pic>
      <p:sp>
        <p:nvSpPr>
          <p:cNvPr id="7" name="Rectangle 6"/>
          <p:cNvSpPr/>
          <p:nvPr/>
        </p:nvSpPr>
        <p:spPr>
          <a:xfrm>
            <a:off x="4102644" y="219075"/>
            <a:ext cx="2574381" cy="42291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a:off x="4095750" y="2678489"/>
            <a:ext cx="2552700" cy="1800493"/>
          </a:xfrm>
          <a:prstGeom prst="rect">
            <a:avLst/>
          </a:prstGeom>
        </p:spPr>
        <p:txBody>
          <a:bodyPr wrap="square">
            <a:spAutoFit/>
          </a:bodyPr>
          <a:lstStyle/>
          <a:p>
            <a:pPr lvl="0" algn="just" defTabSz="422275"/>
            <a:r>
              <a:rPr lang="fr-FR" sz="1200" i="1" dirty="0" smtClean="0">
                <a:solidFill>
                  <a:prstClr val="black"/>
                </a:solidFill>
                <a:latin typeface="Comic Sans MS" panose="030F0702030302020204" pitchFamily="66" charset="0"/>
              </a:rPr>
              <a:t> </a:t>
            </a:r>
            <a:r>
              <a:rPr lang="fr-FR" sz="1100" i="1" dirty="0" smtClean="0">
                <a:solidFill>
                  <a:prstClr val="black"/>
                </a:solidFill>
                <a:latin typeface="Comic Sans MS" panose="030F0702030302020204" pitchFamily="66" charset="0"/>
              </a:rPr>
              <a:t>Ce document montre </a:t>
            </a:r>
            <a:r>
              <a:rPr lang="fr-FR" sz="1100" b="1" i="1" dirty="0" smtClean="0">
                <a:solidFill>
                  <a:prstClr val="black"/>
                </a:solidFill>
                <a:latin typeface="Comic Sans MS" panose="030F0702030302020204" pitchFamily="66" charset="0"/>
              </a:rPr>
              <a:t>le temps de trajet des voitures publiques</a:t>
            </a:r>
            <a:r>
              <a:rPr lang="fr-FR" sz="1100" i="1" dirty="0" smtClean="0">
                <a:solidFill>
                  <a:prstClr val="black"/>
                </a:solidFill>
                <a:latin typeface="Comic Sans MS" panose="030F0702030302020204" pitchFamily="66" charset="0"/>
              </a:rPr>
              <a:t> depuis Paris qui empruntent les itinéraires les mieux entretenus ; le temps de trajet jusqu’à Saint André est donc supérieur aux 6 jours mentionnés pour Valence non seulement du fait de la distance mais également du fait des routes plus difficiles.</a:t>
            </a:r>
          </a:p>
        </p:txBody>
      </p:sp>
      <p:sp>
        <p:nvSpPr>
          <p:cNvPr id="10" name="Rectangle 9"/>
          <p:cNvSpPr/>
          <p:nvPr/>
        </p:nvSpPr>
        <p:spPr>
          <a:xfrm>
            <a:off x="495298" y="4467225"/>
            <a:ext cx="6210302" cy="2308324"/>
          </a:xfrm>
          <a:prstGeom prst="rect">
            <a:avLst/>
          </a:prstGeom>
        </p:spPr>
        <p:txBody>
          <a:bodyPr wrap="square">
            <a:spAutoFit/>
          </a:bodyPr>
          <a:lstStyle/>
          <a:p>
            <a:pPr algn="just"/>
            <a:r>
              <a:rPr lang="fr-FR" sz="1200" dirty="0" smtClean="0">
                <a:solidFill>
                  <a:prstClr val="black"/>
                </a:solidFill>
                <a:latin typeface="Comic Sans MS" panose="030F0702030302020204" pitchFamily="66" charset="0"/>
              </a:rPr>
              <a:t>Cette administration est bien complexe et bien lointaine pour les habitants de la paroisse.</a:t>
            </a:r>
          </a:p>
          <a:p>
            <a:pPr lvl="0" algn="just"/>
            <a:r>
              <a:rPr lang="fr-FR" sz="1200" dirty="0" smtClean="0">
                <a:solidFill>
                  <a:prstClr val="black"/>
                </a:solidFill>
                <a:latin typeface="Comic Sans MS" panose="030F0702030302020204" pitchFamily="66" charset="0"/>
              </a:rPr>
              <a:t>St André fait partie de la province du Languedoc, pays d’Etats provinciaux siégeant à Montpellier, où cette assemblée défend les privilèges particuliers de ce territoire: elle pouvait notamment négocier le montant de l’impôt.</a:t>
            </a:r>
          </a:p>
          <a:p>
            <a:pPr lvl="0" algn="just"/>
            <a:r>
              <a:rPr lang="fr-FR" sz="1200" dirty="0" smtClean="0">
                <a:solidFill>
                  <a:prstClr val="black"/>
                </a:solidFill>
                <a:latin typeface="Comic Sans MS" panose="030F0702030302020204" pitchFamily="66" charset="0"/>
              </a:rPr>
              <a:t> </a:t>
            </a:r>
          </a:p>
          <a:p>
            <a:pPr lvl="0" algn="just"/>
            <a:r>
              <a:rPr lang="fr-FR" sz="1200" b="1" i="1" dirty="0" smtClean="0">
                <a:solidFill>
                  <a:prstClr val="black"/>
                </a:solidFill>
                <a:latin typeface="Comic Sans MS" panose="030F0702030302020204" pitchFamily="66" charset="0"/>
              </a:rPr>
              <a:t>               Séance des Etats  du Languedoc à Montpellier 1704 </a:t>
            </a:r>
            <a:r>
              <a:rPr lang="fr-FR" sz="1200" i="1" dirty="0" smtClean="0">
                <a:solidFill>
                  <a:prstClr val="black"/>
                </a:solidFill>
                <a:latin typeface="Comic Sans MS" panose="030F0702030302020204" pitchFamily="66" charset="0"/>
              </a:rPr>
              <a:t>réunissant </a:t>
            </a: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a:p>
        </p:txBody>
      </p:sp>
      <p:sp>
        <p:nvSpPr>
          <p:cNvPr id="11" name="ZoneTexte 10"/>
          <p:cNvSpPr txBox="1"/>
          <p:nvPr/>
        </p:nvSpPr>
        <p:spPr>
          <a:xfrm>
            <a:off x="533400" y="5816501"/>
            <a:ext cx="2781300" cy="2308324"/>
          </a:xfrm>
          <a:prstGeom prst="rect">
            <a:avLst/>
          </a:prstGeom>
          <a:noFill/>
        </p:spPr>
        <p:txBody>
          <a:bodyPr wrap="square" rtlCol="0">
            <a:spAutoFit/>
          </a:bodyPr>
          <a:lstStyle/>
          <a:p>
            <a:pPr lvl="0" algn="just" defTabSz="422275"/>
            <a:r>
              <a:rPr lang="fr-FR" sz="1200" b="1" i="1" dirty="0" smtClean="0">
                <a:solidFill>
                  <a:prstClr val="black"/>
                </a:solidFill>
                <a:latin typeface="Comic Sans MS" panose="030F0702030302020204" pitchFamily="66" charset="0"/>
              </a:rPr>
              <a:t>Le Clergé</a:t>
            </a:r>
            <a:r>
              <a:rPr lang="fr-FR" sz="1200" i="1" dirty="0" smtClean="0">
                <a:solidFill>
                  <a:prstClr val="black"/>
                </a:solidFill>
                <a:latin typeface="Comic Sans MS" panose="030F0702030302020204" pitchFamily="66" charset="0"/>
              </a:rPr>
              <a:t>, 1</a:t>
            </a:r>
            <a:r>
              <a:rPr lang="fr-FR" sz="1200" i="1" baseline="30000" dirty="0" smtClean="0">
                <a:solidFill>
                  <a:prstClr val="black"/>
                </a:solidFill>
                <a:latin typeface="Comic Sans MS" panose="030F0702030302020204" pitchFamily="66" charset="0"/>
              </a:rPr>
              <a:t>er</a:t>
            </a:r>
            <a:r>
              <a:rPr lang="fr-FR" sz="1200" i="1" dirty="0" smtClean="0">
                <a:solidFill>
                  <a:prstClr val="black"/>
                </a:solidFill>
                <a:latin typeface="Comic Sans MS" panose="030F0702030302020204" pitchFamily="66" charset="0"/>
              </a:rPr>
              <a:t> ordre à droite du Président; </a:t>
            </a:r>
          </a:p>
          <a:p>
            <a:pPr lvl="0" algn="just" defTabSz="422275"/>
            <a:r>
              <a:rPr lang="fr-FR" sz="1200" b="1" i="1" dirty="0" smtClean="0">
                <a:solidFill>
                  <a:prstClr val="black"/>
                </a:solidFill>
                <a:latin typeface="Comic Sans MS" panose="030F0702030302020204" pitchFamily="66" charset="0"/>
              </a:rPr>
              <a:t>la Noblesse</a:t>
            </a:r>
            <a:r>
              <a:rPr lang="fr-FR" sz="1200" i="1" dirty="0" smtClean="0">
                <a:solidFill>
                  <a:prstClr val="black"/>
                </a:solidFill>
                <a:latin typeface="Comic Sans MS" panose="030F0702030302020204" pitchFamily="66" charset="0"/>
              </a:rPr>
              <a:t>, second ordre, à gauche du Président </a:t>
            </a:r>
          </a:p>
          <a:p>
            <a:pPr lvl="0" algn="just" defTabSz="422275"/>
            <a:r>
              <a:rPr lang="fr-FR" sz="1200" b="1" i="1" dirty="0" smtClean="0">
                <a:solidFill>
                  <a:prstClr val="black"/>
                </a:solidFill>
                <a:latin typeface="Comic Sans MS" panose="030F0702030302020204" pitchFamily="66" charset="0"/>
              </a:rPr>
              <a:t>le Tiers Etat </a:t>
            </a:r>
            <a:r>
              <a:rPr lang="fr-FR" sz="1200" i="1" dirty="0" smtClean="0">
                <a:solidFill>
                  <a:prstClr val="black"/>
                </a:solidFill>
                <a:latin typeface="Comic Sans MS" panose="030F0702030302020204" pitchFamily="66" charset="0"/>
              </a:rPr>
              <a:t>en contrebas du Président et des deux ordres privilégiés, rassemblant des députés des villes (Les Vans, Barjac, St </a:t>
            </a:r>
            <a:r>
              <a:rPr lang="fr-FR" sz="1200" i="1" dirty="0" err="1" smtClean="0">
                <a:solidFill>
                  <a:prstClr val="black"/>
                </a:solidFill>
                <a:latin typeface="Comic Sans MS" panose="030F0702030302020204" pitchFamily="66" charset="0"/>
              </a:rPr>
              <a:t>Ambroix</a:t>
            </a:r>
            <a:r>
              <a:rPr lang="fr-FR" sz="1200" i="1" dirty="0" smtClean="0">
                <a:solidFill>
                  <a:prstClr val="black"/>
                </a:solidFill>
                <a:latin typeface="Comic Sans MS" panose="030F0702030302020204" pitchFamily="66" charset="0"/>
              </a:rPr>
              <a:t> y participent alternativement avec d’autres villes du diocèse d’Uzès)</a:t>
            </a:r>
          </a:p>
          <a:p>
            <a:pPr lvl="0" algn="just" defTabSz="422275"/>
            <a:endParaRPr lang="fr-FR" sz="1200" i="1" dirty="0" smtClean="0">
              <a:solidFill>
                <a:prstClr val="black"/>
              </a:solidFill>
              <a:latin typeface="Comic Sans MS" panose="030F0702030302020204" pitchFamily="66" charset="0"/>
            </a:endParaRPr>
          </a:p>
        </p:txBody>
      </p:sp>
      <p:pic>
        <p:nvPicPr>
          <p:cNvPr id="12" name="Image 11" descr="1920px-Réunion_des_Etats_de_Languedoc.jpg"/>
          <p:cNvPicPr>
            <a:picLocks noChangeAspect="1"/>
          </p:cNvPicPr>
          <p:nvPr/>
        </p:nvPicPr>
        <p:blipFill>
          <a:blip r:embed="rId3" cstate="print"/>
          <a:stretch>
            <a:fillRect/>
          </a:stretch>
        </p:blipFill>
        <p:spPr>
          <a:xfrm>
            <a:off x="3457574" y="5826125"/>
            <a:ext cx="3028951" cy="2019301"/>
          </a:xfrm>
          <a:prstGeom prst="rect">
            <a:avLst/>
          </a:prstGeom>
        </p:spPr>
      </p:pic>
      <p:sp>
        <p:nvSpPr>
          <p:cNvPr id="13" name="ZoneTexte 12"/>
          <p:cNvSpPr txBox="1"/>
          <p:nvPr/>
        </p:nvSpPr>
        <p:spPr>
          <a:xfrm>
            <a:off x="291779" y="7923193"/>
            <a:ext cx="6566221" cy="892552"/>
          </a:xfrm>
          <a:prstGeom prst="rect">
            <a:avLst/>
          </a:prstGeom>
          <a:noFill/>
        </p:spPr>
        <p:txBody>
          <a:bodyPr wrap="none" rtlCol="0">
            <a:spAutoFit/>
          </a:bodyPr>
          <a:lstStyle/>
          <a:p>
            <a:pPr lvl="0" algn="just" defTabSz="422275"/>
            <a:endParaRPr lang="fr-FR" sz="1200" dirty="0" smtClean="0">
              <a:solidFill>
                <a:prstClr val="black"/>
              </a:solidFill>
              <a:latin typeface="Comic Sans MS" panose="030F0702030302020204" pitchFamily="66" charset="0"/>
            </a:endParaRPr>
          </a:p>
          <a:p>
            <a:pPr lvl="0" algn="just" defTabSz="422275"/>
            <a:r>
              <a:rPr lang="fr-FR" sz="1000" b="1" baseline="30000" dirty="0" smtClean="0">
                <a:solidFill>
                  <a:prstClr val="black"/>
                </a:solidFill>
                <a:latin typeface="Comic Sans MS" panose="030F0702030302020204" pitchFamily="66" charset="0"/>
              </a:rPr>
              <a:t>*1 </a:t>
            </a:r>
            <a:r>
              <a:rPr lang="fr-FR" sz="1000" dirty="0" smtClean="0">
                <a:latin typeface="Comic Sans MS" pitchFamily="66" charset="0"/>
              </a:rPr>
              <a:t>L'objectif est de </a:t>
            </a:r>
            <a:r>
              <a:rPr lang="fr-FR" sz="1000" i="1" dirty="0" smtClean="0">
                <a:latin typeface="Comic Sans MS" pitchFamily="66" charset="0"/>
              </a:rPr>
              <a:t>« faire tomber les armes des mains des paysans »</a:t>
            </a:r>
            <a:r>
              <a:rPr lang="fr-FR" sz="1000" dirty="0" smtClean="0">
                <a:latin typeface="Comic Sans MS" pitchFamily="66" charset="0"/>
              </a:rPr>
              <a:t> selon le mot de l'historien </a:t>
            </a:r>
          </a:p>
          <a:p>
            <a:pPr lvl="0" algn="just" defTabSz="422275"/>
            <a:r>
              <a:rPr lang="fr-FR" sz="1000" dirty="0" smtClean="0">
                <a:latin typeface="Comic Sans MS" pitchFamily="66" charset="0"/>
              </a:rPr>
              <a:t>Albert Mathiez. </a:t>
            </a:r>
            <a:r>
              <a:rPr lang="fr-FR" sz="1000" dirty="0" smtClean="0">
                <a:solidFill>
                  <a:prstClr val="black"/>
                </a:solidFill>
                <a:latin typeface="Comic Sans MS" panose="030F0702030302020204" pitchFamily="66" charset="0"/>
              </a:rPr>
              <a:t>Cependant les droits féodaux sur les terres devaient être rachetés au seigneur (jusqu’à</a:t>
            </a:r>
          </a:p>
          <a:p>
            <a:pPr lvl="0" algn="just" defTabSz="422275"/>
            <a:r>
              <a:rPr lang="fr-FR" sz="1000" dirty="0" smtClean="0">
                <a:solidFill>
                  <a:prstClr val="black"/>
                </a:solidFill>
                <a:latin typeface="Comic Sans MS" panose="030F0702030302020204" pitchFamily="66" charset="0"/>
              </a:rPr>
              <a:t> leur suppression pure et simple en Août 1792), ce qui n’était pas le cas des droits pesant sur les personnes</a:t>
            </a:r>
          </a:p>
          <a:p>
            <a:pPr lvl="0" algn="just" defTabSz="422275"/>
            <a:r>
              <a:rPr lang="fr-FR" sz="1000" dirty="0" smtClean="0">
                <a:solidFill>
                  <a:prstClr val="black"/>
                </a:solidFill>
                <a:latin typeface="Comic Sans MS" panose="030F0702030302020204" pitchFamily="66" charset="0"/>
              </a:rPr>
              <a:t> supprimés sans rachat ( de même la dîme pour le clergé). Ils restaient </a:t>
            </a:r>
            <a:r>
              <a:rPr lang="fr-FR" sz="1000" dirty="0" err="1" smtClean="0">
                <a:solidFill>
                  <a:prstClr val="black"/>
                </a:solidFill>
                <a:latin typeface="Comic Sans MS" panose="030F0702030302020204" pitchFamily="66" charset="0"/>
              </a:rPr>
              <a:t>dûs</a:t>
            </a:r>
            <a:r>
              <a:rPr lang="fr-FR" sz="1000" dirty="0" smtClean="0">
                <a:solidFill>
                  <a:prstClr val="black"/>
                </a:solidFill>
                <a:latin typeface="Comic Sans MS" panose="030F0702030302020204" pitchFamily="66" charset="0"/>
              </a:rPr>
              <a:t> pour 1789, 1790.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rme libre 3"/>
          <p:cNvSpPr/>
          <p:nvPr/>
        </p:nvSpPr>
        <p:spPr>
          <a:xfrm>
            <a:off x="-114300" y="457200"/>
            <a:ext cx="6972300" cy="1333500"/>
          </a:xfrm>
          <a:custGeom>
            <a:avLst/>
            <a:gdLst>
              <a:gd name="connsiteX0" fmla="*/ 217904 w 2145922"/>
              <a:gd name="connsiteY0" fmla="*/ 1200150 h 1333500"/>
              <a:gd name="connsiteX1" fmla="*/ 217904 w 2145922"/>
              <a:gd name="connsiteY1" fmla="*/ 1200150 h 1333500"/>
              <a:gd name="connsiteX2" fmla="*/ 265529 w 2145922"/>
              <a:gd name="connsiteY2" fmla="*/ 1266825 h 1333500"/>
              <a:gd name="connsiteX3" fmla="*/ 294104 w 2145922"/>
              <a:gd name="connsiteY3" fmla="*/ 1276350 h 1333500"/>
              <a:gd name="connsiteX4" fmla="*/ 360779 w 2145922"/>
              <a:gd name="connsiteY4" fmla="*/ 1314450 h 1333500"/>
              <a:gd name="connsiteX5" fmla="*/ 427454 w 2145922"/>
              <a:gd name="connsiteY5" fmla="*/ 1323975 h 1333500"/>
              <a:gd name="connsiteX6" fmla="*/ 484604 w 2145922"/>
              <a:gd name="connsiteY6" fmla="*/ 1333500 h 1333500"/>
              <a:gd name="connsiteX7" fmla="*/ 741779 w 2145922"/>
              <a:gd name="connsiteY7" fmla="*/ 1314450 h 1333500"/>
              <a:gd name="connsiteX8" fmla="*/ 827504 w 2145922"/>
              <a:gd name="connsiteY8" fmla="*/ 1295400 h 1333500"/>
              <a:gd name="connsiteX9" fmla="*/ 884654 w 2145922"/>
              <a:gd name="connsiteY9" fmla="*/ 1276350 h 1333500"/>
              <a:gd name="connsiteX10" fmla="*/ 1103729 w 2145922"/>
              <a:gd name="connsiteY10" fmla="*/ 1266825 h 1333500"/>
              <a:gd name="connsiteX11" fmla="*/ 1198979 w 2145922"/>
              <a:gd name="connsiteY11" fmla="*/ 1238250 h 1333500"/>
              <a:gd name="connsiteX12" fmla="*/ 1227554 w 2145922"/>
              <a:gd name="connsiteY12" fmla="*/ 1228725 h 1333500"/>
              <a:gd name="connsiteX13" fmla="*/ 1294229 w 2145922"/>
              <a:gd name="connsiteY13" fmla="*/ 1219200 h 1333500"/>
              <a:gd name="connsiteX14" fmla="*/ 1465679 w 2145922"/>
              <a:gd name="connsiteY14" fmla="*/ 1219200 h 1333500"/>
              <a:gd name="connsiteX15" fmla="*/ 1551404 w 2145922"/>
              <a:gd name="connsiteY15" fmla="*/ 1190625 h 1333500"/>
              <a:gd name="connsiteX16" fmla="*/ 1579979 w 2145922"/>
              <a:gd name="connsiteY16" fmla="*/ 1181100 h 1333500"/>
              <a:gd name="connsiteX17" fmla="*/ 1722854 w 2145922"/>
              <a:gd name="connsiteY17" fmla="*/ 1171575 h 1333500"/>
              <a:gd name="connsiteX18" fmla="*/ 1751429 w 2145922"/>
              <a:gd name="connsiteY18" fmla="*/ 1152525 h 1333500"/>
              <a:gd name="connsiteX19" fmla="*/ 1780004 w 2145922"/>
              <a:gd name="connsiteY19" fmla="*/ 1143000 h 1333500"/>
              <a:gd name="connsiteX20" fmla="*/ 1818104 w 2145922"/>
              <a:gd name="connsiteY20" fmla="*/ 1085850 h 1333500"/>
              <a:gd name="connsiteX21" fmla="*/ 1846679 w 2145922"/>
              <a:gd name="connsiteY21" fmla="*/ 1057275 h 1333500"/>
              <a:gd name="connsiteX22" fmla="*/ 1856204 w 2145922"/>
              <a:gd name="connsiteY22" fmla="*/ 1028700 h 1333500"/>
              <a:gd name="connsiteX23" fmla="*/ 1875254 w 2145922"/>
              <a:gd name="connsiteY23" fmla="*/ 952500 h 1333500"/>
              <a:gd name="connsiteX24" fmla="*/ 1894304 w 2145922"/>
              <a:gd name="connsiteY24" fmla="*/ 895350 h 1333500"/>
              <a:gd name="connsiteX25" fmla="*/ 1903829 w 2145922"/>
              <a:gd name="connsiteY25" fmla="*/ 866775 h 1333500"/>
              <a:gd name="connsiteX26" fmla="*/ 1922879 w 2145922"/>
              <a:gd name="connsiteY26" fmla="*/ 714375 h 1333500"/>
              <a:gd name="connsiteX27" fmla="*/ 1960979 w 2145922"/>
              <a:gd name="connsiteY27" fmla="*/ 657225 h 1333500"/>
              <a:gd name="connsiteX28" fmla="*/ 1999079 w 2145922"/>
              <a:gd name="connsiteY28" fmla="*/ 600075 h 1333500"/>
              <a:gd name="connsiteX29" fmla="*/ 2018129 w 2145922"/>
              <a:gd name="connsiteY29" fmla="*/ 571500 h 1333500"/>
              <a:gd name="connsiteX30" fmla="*/ 2027654 w 2145922"/>
              <a:gd name="connsiteY30" fmla="*/ 533400 h 1333500"/>
              <a:gd name="connsiteX31" fmla="*/ 2037179 w 2145922"/>
              <a:gd name="connsiteY31" fmla="*/ 476250 h 1333500"/>
              <a:gd name="connsiteX32" fmla="*/ 2056229 w 2145922"/>
              <a:gd name="connsiteY32" fmla="*/ 419100 h 1333500"/>
              <a:gd name="connsiteX33" fmla="*/ 2113379 w 2145922"/>
              <a:gd name="connsiteY33" fmla="*/ 381000 h 1333500"/>
              <a:gd name="connsiteX34" fmla="*/ 2122904 w 2145922"/>
              <a:gd name="connsiteY34" fmla="*/ 352425 h 1333500"/>
              <a:gd name="connsiteX35" fmla="*/ 2141954 w 2145922"/>
              <a:gd name="connsiteY35" fmla="*/ 323850 h 1333500"/>
              <a:gd name="connsiteX36" fmla="*/ 2103854 w 2145922"/>
              <a:gd name="connsiteY36" fmla="*/ 209550 h 1333500"/>
              <a:gd name="connsiteX37" fmla="*/ 2075279 w 2145922"/>
              <a:gd name="connsiteY37" fmla="*/ 200025 h 1333500"/>
              <a:gd name="connsiteX38" fmla="*/ 2046704 w 2145922"/>
              <a:gd name="connsiteY38" fmla="*/ 180975 h 1333500"/>
              <a:gd name="connsiteX39" fmla="*/ 2027654 w 2145922"/>
              <a:gd name="connsiteY39" fmla="*/ 152400 h 1333500"/>
              <a:gd name="connsiteX40" fmla="*/ 1894304 w 2145922"/>
              <a:gd name="connsiteY40" fmla="*/ 104775 h 1333500"/>
              <a:gd name="connsiteX41" fmla="*/ 1770479 w 2145922"/>
              <a:gd name="connsiteY41" fmla="*/ 47625 h 1333500"/>
              <a:gd name="connsiteX42" fmla="*/ 1713329 w 2145922"/>
              <a:gd name="connsiteY42" fmla="*/ 28575 h 1333500"/>
              <a:gd name="connsiteX43" fmla="*/ 1570454 w 2145922"/>
              <a:gd name="connsiteY43" fmla="*/ 9525 h 1333500"/>
              <a:gd name="connsiteX44" fmla="*/ 1465679 w 2145922"/>
              <a:gd name="connsiteY44" fmla="*/ 19050 h 1333500"/>
              <a:gd name="connsiteX45" fmla="*/ 1427579 w 2145922"/>
              <a:gd name="connsiteY45" fmla="*/ 28575 h 1333500"/>
              <a:gd name="connsiteX46" fmla="*/ 1322804 w 2145922"/>
              <a:gd name="connsiteY46" fmla="*/ 38100 h 1333500"/>
              <a:gd name="connsiteX47" fmla="*/ 1113254 w 2145922"/>
              <a:gd name="connsiteY47" fmla="*/ 47625 h 1333500"/>
              <a:gd name="connsiteX48" fmla="*/ 1075154 w 2145922"/>
              <a:gd name="connsiteY48" fmla="*/ 38100 h 1333500"/>
              <a:gd name="connsiteX49" fmla="*/ 970379 w 2145922"/>
              <a:gd name="connsiteY49" fmla="*/ 19050 h 1333500"/>
              <a:gd name="connsiteX50" fmla="*/ 913229 w 2145922"/>
              <a:gd name="connsiteY50" fmla="*/ 0 h 1333500"/>
              <a:gd name="connsiteX51" fmla="*/ 503654 w 2145922"/>
              <a:gd name="connsiteY51" fmla="*/ 9525 h 1333500"/>
              <a:gd name="connsiteX52" fmla="*/ 427454 w 2145922"/>
              <a:gd name="connsiteY52" fmla="*/ 28575 h 1333500"/>
              <a:gd name="connsiteX53" fmla="*/ 313154 w 2145922"/>
              <a:gd name="connsiteY53" fmla="*/ 38100 h 1333500"/>
              <a:gd name="connsiteX54" fmla="*/ 256004 w 2145922"/>
              <a:gd name="connsiteY54" fmla="*/ 66675 h 1333500"/>
              <a:gd name="connsiteX55" fmla="*/ 198854 w 2145922"/>
              <a:gd name="connsiteY55" fmla="*/ 85725 h 1333500"/>
              <a:gd name="connsiteX56" fmla="*/ 151229 w 2145922"/>
              <a:gd name="connsiteY56" fmla="*/ 114300 h 1333500"/>
              <a:gd name="connsiteX57" fmla="*/ 122654 w 2145922"/>
              <a:gd name="connsiteY57" fmla="*/ 123825 h 1333500"/>
              <a:gd name="connsiteX58" fmla="*/ 65504 w 2145922"/>
              <a:gd name="connsiteY58" fmla="*/ 171450 h 1333500"/>
              <a:gd name="connsiteX59" fmla="*/ 36929 w 2145922"/>
              <a:gd name="connsiteY59" fmla="*/ 228600 h 1333500"/>
              <a:gd name="connsiteX60" fmla="*/ 8354 w 2145922"/>
              <a:gd name="connsiteY60" fmla="*/ 285750 h 1333500"/>
              <a:gd name="connsiteX61" fmla="*/ 17879 w 2145922"/>
              <a:gd name="connsiteY61" fmla="*/ 400050 h 1333500"/>
              <a:gd name="connsiteX62" fmla="*/ 27404 w 2145922"/>
              <a:gd name="connsiteY62" fmla="*/ 428625 h 1333500"/>
              <a:gd name="connsiteX63" fmla="*/ 36929 w 2145922"/>
              <a:gd name="connsiteY63" fmla="*/ 466725 h 1333500"/>
              <a:gd name="connsiteX64" fmla="*/ 46454 w 2145922"/>
              <a:gd name="connsiteY64" fmla="*/ 514350 h 1333500"/>
              <a:gd name="connsiteX65" fmla="*/ 65504 w 2145922"/>
              <a:gd name="connsiteY65" fmla="*/ 571500 h 1333500"/>
              <a:gd name="connsiteX66" fmla="*/ 84554 w 2145922"/>
              <a:gd name="connsiteY66" fmla="*/ 676275 h 1333500"/>
              <a:gd name="connsiteX67" fmla="*/ 94079 w 2145922"/>
              <a:gd name="connsiteY67" fmla="*/ 704850 h 1333500"/>
              <a:gd name="connsiteX68" fmla="*/ 103604 w 2145922"/>
              <a:gd name="connsiteY68" fmla="*/ 876300 h 1333500"/>
              <a:gd name="connsiteX69" fmla="*/ 113129 w 2145922"/>
              <a:gd name="connsiteY69" fmla="*/ 904875 h 1333500"/>
              <a:gd name="connsiteX70" fmla="*/ 103604 w 2145922"/>
              <a:gd name="connsiteY70" fmla="*/ 1028700 h 1333500"/>
              <a:gd name="connsiteX71" fmla="*/ 113129 w 2145922"/>
              <a:gd name="connsiteY71" fmla="*/ 1123950 h 1333500"/>
              <a:gd name="connsiteX72" fmla="*/ 141704 w 2145922"/>
              <a:gd name="connsiteY72" fmla="*/ 1143000 h 1333500"/>
              <a:gd name="connsiteX73" fmla="*/ 236954 w 2145922"/>
              <a:gd name="connsiteY73" fmla="*/ 1171575 h 1333500"/>
              <a:gd name="connsiteX74" fmla="*/ 236954 w 2145922"/>
              <a:gd name="connsiteY74" fmla="*/ 1247775 h 1333500"/>
              <a:gd name="connsiteX75" fmla="*/ 217904 w 2145922"/>
              <a:gd name="connsiteY75" fmla="*/ 1200150 h 133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2145922" h="1333500">
                <a:moveTo>
                  <a:pt x="217904" y="1200150"/>
                </a:moveTo>
                <a:lnTo>
                  <a:pt x="217904" y="1200150"/>
                </a:lnTo>
                <a:cubicBezTo>
                  <a:pt x="233779" y="1222375"/>
                  <a:pt x="246216" y="1247512"/>
                  <a:pt x="265529" y="1266825"/>
                </a:cubicBezTo>
                <a:cubicBezTo>
                  <a:pt x="272629" y="1273925"/>
                  <a:pt x="285124" y="1271860"/>
                  <a:pt x="294104" y="1276350"/>
                </a:cubicBezTo>
                <a:cubicBezTo>
                  <a:pt x="325140" y="1291868"/>
                  <a:pt x="324041" y="1304431"/>
                  <a:pt x="360779" y="1314450"/>
                </a:cubicBezTo>
                <a:cubicBezTo>
                  <a:pt x="382439" y="1320357"/>
                  <a:pt x="405264" y="1320561"/>
                  <a:pt x="427454" y="1323975"/>
                </a:cubicBezTo>
                <a:cubicBezTo>
                  <a:pt x="446542" y="1326912"/>
                  <a:pt x="465554" y="1330325"/>
                  <a:pt x="484604" y="1333500"/>
                </a:cubicBezTo>
                <a:cubicBezTo>
                  <a:pt x="622615" y="1326599"/>
                  <a:pt x="638616" y="1331644"/>
                  <a:pt x="741779" y="1314450"/>
                </a:cubicBezTo>
                <a:cubicBezTo>
                  <a:pt x="762172" y="1311051"/>
                  <a:pt x="806098" y="1301822"/>
                  <a:pt x="827504" y="1295400"/>
                </a:cubicBezTo>
                <a:cubicBezTo>
                  <a:pt x="846738" y="1289630"/>
                  <a:pt x="864592" y="1277222"/>
                  <a:pt x="884654" y="1276350"/>
                </a:cubicBezTo>
                <a:lnTo>
                  <a:pt x="1103729" y="1266825"/>
                </a:lnTo>
                <a:cubicBezTo>
                  <a:pt x="1161310" y="1252430"/>
                  <a:pt x="1129410" y="1261440"/>
                  <a:pt x="1198979" y="1238250"/>
                </a:cubicBezTo>
                <a:cubicBezTo>
                  <a:pt x="1208504" y="1235075"/>
                  <a:pt x="1217615" y="1230145"/>
                  <a:pt x="1227554" y="1228725"/>
                </a:cubicBezTo>
                <a:lnTo>
                  <a:pt x="1294229" y="1219200"/>
                </a:lnTo>
                <a:cubicBezTo>
                  <a:pt x="1376753" y="1227452"/>
                  <a:pt x="1388460" y="1235747"/>
                  <a:pt x="1465679" y="1219200"/>
                </a:cubicBezTo>
                <a:lnTo>
                  <a:pt x="1551404" y="1190625"/>
                </a:lnTo>
                <a:cubicBezTo>
                  <a:pt x="1560929" y="1187450"/>
                  <a:pt x="1569961" y="1181768"/>
                  <a:pt x="1579979" y="1181100"/>
                </a:cubicBezTo>
                <a:lnTo>
                  <a:pt x="1722854" y="1171575"/>
                </a:lnTo>
                <a:cubicBezTo>
                  <a:pt x="1732379" y="1165225"/>
                  <a:pt x="1741190" y="1157645"/>
                  <a:pt x="1751429" y="1152525"/>
                </a:cubicBezTo>
                <a:cubicBezTo>
                  <a:pt x="1760409" y="1148035"/>
                  <a:pt x="1772904" y="1150100"/>
                  <a:pt x="1780004" y="1143000"/>
                </a:cubicBezTo>
                <a:cubicBezTo>
                  <a:pt x="1796193" y="1126811"/>
                  <a:pt x="1801915" y="1102039"/>
                  <a:pt x="1818104" y="1085850"/>
                </a:cubicBezTo>
                <a:lnTo>
                  <a:pt x="1846679" y="1057275"/>
                </a:lnTo>
                <a:cubicBezTo>
                  <a:pt x="1849854" y="1047750"/>
                  <a:pt x="1853562" y="1038386"/>
                  <a:pt x="1856204" y="1028700"/>
                </a:cubicBezTo>
                <a:cubicBezTo>
                  <a:pt x="1863093" y="1003441"/>
                  <a:pt x="1866975" y="977338"/>
                  <a:pt x="1875254" y="952500"/>
                </a:cubicBezTo>
                <a:lnTo>
                  <a:pt x="1894304" y="895350"/>
                </a:lnTo>
                <a:lnTo>
                  <a:pt x="1903829" y="866775"/>
                </a:lnTo>
                <a:cubicBezTo>
                  <a:pt x="1904133" y="862820"/>
                  <a:pt x="1902686" y="750722"/>
                  <a:pt x="1922879" y="714375"/>
                </a:cubicBezTo>
                <a:cubicBezTo>
                  <a:pt x="1933998" y="694361"/>
                  <a:pt x="1948279" y="676275"/>
                  <a:pt x="1960979" y="657225"/>
                </a:cubicBezTo>
                <a:lnTo>
                  <a:pt x="1999079" y="600075"/>
                </a:lnTo>
                <a:lnTo>
                  <a:pt x="2018129" y="571500"/>
                </a:lnTo>
                <a:cubicBezTo>
                  <a:pt x="2021304" y="558800"/>
                  <a:pt x="2025087" y="546237"/>
                  <a:pt x="2027654" y="533400"/>
                </a:cubicBezTo>
                <a:cubicBezTo>
                  <a:pt x="2031442" y="514462"/>
                  <a:pt x="2032495" y="494986"/>
                  <a:pt x="2037179" y="476250"/>
                </a:cubicBezTo>
                <a:cubicBezTo>
                  <a:pt x="2042049" y="456769"/>
                  <a:pt x="2039521" y="430239"/>
                  <a:pt x="2056229" y="419100"/>
                </a:cubicBezTo>
                <a:lnTo>
                  <a:pt x="2113379" y="381000"/>
                </a:lnTo>
                <a:cubicBezTo>
                  <a:pt x="2116554" y="371475"/>
                  <a:pt x="2118414" y="361405"/>
                  <a:pt x="2122904" y="352425"/>
                </a:cubicBezTo>
                <a:cubicBezTo>
                  <a:pt x="2128024" y="342186"/>
                  <a:pt x="2140918" y="335251"/>
                  <a:pt x="2141954" y="323850"/>
                </a:cubicBezTo>
                <a:cubicBezTo>
                  <a:pt x="2145922" y="280203"/>
                  <a:pt x="2138198" y="238170"/>
                  <a:pt x="2103854" y="209550"/>
                </a:cubicBezTo>
                <a:cubicBezTo>
                  <a:pt x="2096141" y="203122"/>
                  <a:pt x="2084259" y="204515"/>
                  <a:pt x="2075279" y="200025"/>
                </a:cubicBezTo>
                <a:cubicBezTo>
                  <a:pt x="2065040" y="194905"/>
                  <a:pt x="2056229" y="187325"/>
                  <a:pt x="2046704" y="180975"/>
                </a:cubicBezTo>
                <a:cubicBezTo>
                  <a:pt x="2040354" y="171450"/>
                  <a:pt x="2036269" y="159938"/>
                  <a:pt x="2027654" y="152400"/>
                </a:cubicBezTo>
                <a:cubicBezTo>
                  <a:pt x="1970997" y="102825"/>
                  <a:pt x="1968859" y="114094"/>
                  <a:pt x="1894304" y="104775"/>
                </a:cubicBezTo>
                <a:cubicBezTo>
                  <a:pt x="1835583" y="75414"/>
                  <a:pt x="1824740" y="67356"/>
                  <a:pt x="1770479" y="47625"/>
                </a:cubicBezTo>
                <a:cubicBezTo>
                  <a:pt x="1751608" y="40763"/>
                  <a:pt x="1733310" y="30573"/>
                  <a:pt x="1713329" y="28575"/>
                </a:cubicBezTo>
                <a:cubicBezTo>
                  <a:pt x="1601970" y="17439"/>
                  <a:pt x="1649368" y="25308"/>
                  <a:pt x="1570454" y="9525"/>
                </a:cubicBezTo>
                <a:cubicBezTo>
                  <a:pt x="1535529" y="12700"/>
                  <a:pt x="1500440" y="14415"/>
                  <a:pt x="1465679" y="19050"/>
                </a:cubicBezTo>
                <a:cubicBezTo>
                  <a:pt x="1452703" y="20780"/>
                  <a:pt x="1440555" y="26845"/>
                  <a:pt x="1427579" y="28575"/>
                </a:cubicBezTo>
                <a:cubicBezTo>
                  <a:pt x="1392818" y="33210"/>
                  <a:pt x="1357729" y="34925"/>
                  <a:pt x="1322804" y="38100"/>
                </a:cubicBezTo>
                <a:cubicBezTo>
                  <a:pt x="1203371" y="67958"/>
                  <a:pt x="1272719" y="59015"/>
                  <a:pt x="1113254" y="47625"/>
                </a:cubicBezTo>
                <a:cubicBezTo>
                  <a:pt x="1100554" y="44450"/>
                  <a:pt x="1087991" y="40667"/>
                  <a:pt x="1075154" y="38100"/>
                </a:cubicBezTo>
                <a:cubicBezTo>
                  <a:pt x="1047926" y="32654"/>
                  <a:pt x="998472" y="26712"/>
                  <a:pt x="970379" y="19050"/>
                </a:cubicBezTo>
                <a:cubicBezTo>
                  <a:pt x="951006" y="13766"/>
                  <a:pt x="913229" y="0"/>
                  <a:pt x="913229" y="0"/>
                </a:cubicBezTo>
                <a:cubicBezTo>
                  <a:pt x="776704" y="3175"/>
                  <a:pt x="639980" y="1506"/>
                  <a:pt x="503654" y="9525"/>
                </a:cubicBezTo>
                <a:cubicBezTo>
                  <a:pt x="477517" y="11062"/>
                  <a:pt x="453545" y="26401"/>
                  <a:pt x="427454" y="28575"/>
                </a:cubicBezTo>
                <a:lnTo>
                  <a:pt x="313154" y="38100"/>
                </a:lnTo>
                <a:cubicBezTo>
                  <a:pt x="208941" y="72838"/>
                  <a:pt x="366791" y="17436"/>
                  <a:pt x="256004" y="66675"/>
                </a:cubicBezTo>
                <a:cubicBezTo>
                  <a:pt x="237654" y="74830"/>
                  <a:pt x="217904" y="79375"/>
                  <a:pt x="198854" y="85725"/>
                </a:cubicBezTo>
                <a:cubicBezTo>
                  <a:pt x="181291" y="91579"/>
                  <a:pt x="167788" y="106021"/>
                  <a:pt x="151229" y="114300"/>
                </a:cubicBezTo>
                <a:cubicBezTo>
                  <a:pt x="142249" y="118790"/>
                  <a:pt x="131634" y="119335"/>
                  <a:pt x="122654" y="123825"/>
                </a:cubicBezTo>
                <a:cubicBezTo>
                  <a:pt x="101247" y="134529"/>
                  <a:pt x="80551" y="153394"/>
                  <a:pt x="65504" y="171450"/>
                </a:cubicBezTo>
                <a:cubicBezTo>
                  <a:pt x="31382" y="212396"/>
                  <a:pt x="58408" y="185642"/>
                  <a:pt x="36929" y="228600"/>
                </a:cubicBezTo>
                <a:cubicBezTo>
                  <a:pt x="0" y="302458"/>
                  <a:pt x="32295" y="213926"/>
                  <a:pt x="8354" y="285750"/>
                </a:cubicBezTo>
                <a:cubicBezTo>
                  <a:pt x="11529" y="323850"/>
                  <a:pt x="12826" y="362153"/>
                  <a:pt x="17879" y="400050"/>
                </a:cubicBezTo>
                <a:cubicBezTo>
                  <a:pt x="19206" y="410002"/>
                  <a:pt x="24646" y="418971"/>
                  <a:pt x="27404" y="428625"/>
                </a:cubicBezTo>
                <a:cubicBezTo>
                  <a:pt x="31000" y="441212"/>
                  <a:pt x="34089" y="453946"/>
                  <a:pt x="36929" y="466725"/>
                </a:cubicBezTo>
                <a:cubicBezTo>
                  <a:pt x="40441" y="482529"/>
                  <a:pt x="42194" y="498731"/>
                  <a:pt x="46454" y="514350"/>
                </a:cubicBezTo>
                <a:cubicBezTo>
                  <a:pt x="51738" y="533723"/>
                  <a:pt x="62203" y="551693"/>
                  <a:pt x="65504" y="571500"/>
                </a:cubicBezTo>
                <a:cubicBezTo>
                  <a:pt x="69750" y="596976"/>
                  <a:pt x="77898" y="649650"/>
                  <a:pt x="84554" y="676275"/>
                </a:cubicBezTo>
                <a:cubicBezTo>
                  <a:pt x="86989" y="686015"/>
                  <a:pt x="90904" y="695325"/>
                  <a:pt x="94079" y="704850"/>
                </a:cubicBezTo>
                <a:cubicBezTo>
                  <a:pt x="97254" y="762000"/>
                  <a:pt x="98177" y="819320"/>
                  <a:pt x="103604" y="876300"/>
                </a:cubicBezTo>
                <a:cubicBezTo>
                  <a:pt x="104556" y="886295"/>
                  <a:pt x="113129" y="894835"/>
                  <a:pt x="113129" y="904875"/>
                </a:cubicBezTo>
                <a:cubicBezTo>
                  <a:pt x="113129" y="946272"/>
                  <a:pt x="106779" y="987425"/>
                  <a:pt x="103604" y="1028700"/>
                </a:cubicBezTo>
                <a:cubicBezTo>
                  <a:pt x="106779" y="1060450"/>
                  <a:pt x="103039" y="1093679"/>
                  <a:pt x="113129" y="1123950"/>
                </a:cubicBezTo>
                <a:cubicBezTo>
                  <a:pt x="116749" y="1134810"/>
                  <a:pt x="131243" y="1138351"/>
                  <a:pt x="141704" y="1143000"/>
                </a:cubicBezTo>
                <a:cubicBezTo>
                  <a:pt x="171519" y="1156251"/>
                  <a:pt x="205289" y="1163659"/>
                  <a:pt x="236954" y="1171575"/>
                </a:cubicBezTo>
                <a:cubicBezTo>
                  <a:pt x="245567" y="1197414"/>
                  <a:pt x="258174" y="1219482"/>
                  <a:pt x="236954" y="1247775"/>
                </a:cubicBezTo>
                <a:cubicBezTo>
                  <a:pt x="232694" y="1253455"/>
                  <a:pt x="221079" y="1208088"/>
                  <a:pt x="217904" y="1200150"/>
                </a:cubicBezTo>
                <a:close/>
              </a:path>
            </a:pathLst>
          </a:custGeom>
          <a:solidFill>
            <a:schemeClr val="bg1"/>
          </a:solid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dirty="0" smtClean="0">
              <a:solidFill>
                <a:srgbClr val="FF0000"/>
              </a:solidFill>
              <a:latin typeface="Comic Sans MS" pitchFamily="66" charset="0"/>
            </a:endParaRPr>
          </a:p>
          <a:p>
            <a:endParaRPr lang="fr-FR" sz="1400" b="1" dirty="0" smtClean="0">
              <a:solidFill>
                <a:srgbClr val="FF0000"/>
              </a:solidFill>
              <a:latin typeface="Comic Sans MS" pitchFamily="66" charset="0"/>
            </a:endParaRPr>
          </a:p>
          <a:p>
            <a:r>
              <a:rPr lang="fr-FR" sz="1400" b="1" dirty="0" smtClean="0">
                <a:solidFill>
                  <a:srgbClr val="FF0000"/>
                </a:solidFill>
                <a:latin typeface="Comic Sans MS" pitchFamily="66" charset="0"/>
              </a:rPr>
              <a:t>Etats</a:t>
            </a:r>
            <a:r>
              <a:rPr lang="fr-FR" sz="1400" b="1" dirty="0" smtClean="0">
                <a:latin typeface="Comic Sans MS" pitchFamily="66" charset="0"/>
              </a:rPr>
              <a:t> </a:t>
            </a:r>
            <a:r>
              <a:rPr lang="fr-FR" sz="1400" b="1" dirty="0" smtClean="0">
                <a:solidFill>
                  <a:srgbClr val="FF0000"/>
                </a:solidFill>
                <a:latin typeface="Comic Sans MS" pitchFamily="66" charset="0"/>
              </a:rPr>
              <a:t>du Languedoc</a:t>
            </a:r>
          </a:p>
          <a:p>
            <a:r>
              <a:rPr lang="fr-FR" sz="1400" dirty="0" smtClean="0">
                <a:solidFill>
                  <a:srgbClr val="FF0000"/>
                </a:solidFill>
                <a:latin typeface="Comic Sans MS" pitchFamily="66" charset="0"/>
              </a:rPr>
              <a:t>(Pays d’Etats)                                                                                       </a:t>
            </a:r>
            <a:r>
              <a:rPr lang="fr-FR" sz="1200" b="1" dirty="0" smtClean="0">
                <a:solidFill>
                  <a:schemeClr val="accent6">
                    <a:lumMod val="50000"/>
                  </a:schemeClr>
                </a:solidFill>
                <a:latin typeface="Comic Sans MS" pitchFamily="66" charset="0"/>
              </a:rPr>
              <a:t> </a:t>
            </a:r>
          </a:p>
          <a:p>
            <a:endParaRPr lang="fr-FR" sz="1200" b="1" dirty="0" smtClean="0">
              <a:solidFill>
                <a:schemeClr val="accent6">
                  <a:lumMod val="50000"/>
                </a:schemeClr>
              </a:solidFill>
              <a:latin typeface="Comic Sans MS" pitchFamily="66" charset="0"/>
            </a:endParaRPr>
          </a:p>
          <a:p>
            <a:endParaRPr lang="fr-FR" sz="1200" b="1" dirty="0" smtClean="0">
              <a:solidFill>
                <a:schemeClr val="accent6">
                  <a:lumMod val="50000"/>
                </a:schemeClr>
              </a:solidFill>
              <a:latin typeface="Comic Sans MS" pitchFamily="66" charset="0"/>
            </a:endParaRPr>
          </a:p>
          <a:p>
            <a:endParaRPr lang="fr-FR" sz="1200" b="1" dirty="0" smtClean="0">
              <a:solidFill>
                <a:schemeClr val="accent6">
                  <a:lumMod val="50000"/>
                </a:schemeClr>
              </a:solidFill>
              <a:latin typeface="Comic Sans MS" pitchFamily="66" charset="0"/>
            </a:endParaRPr>
          </a:p>
          <a:p>
            <a:endParaRPr lang="fr-FR" sz="1200" b="1" dirty="0" smtClean="0">
              <a:solidFill>
                <a:schemeClr val="accent6">
                  <a:lumMod val="50000"/>
                </a:schemeClr>
              </a:solidFill>
              <a:latin typeface="Comic Sans MS" pitchFamily="66" charset="0"/>
            </a:endParaRPr>
          </a:p>
          <a:p>
            <a:endParaRPr lang="fr-FR" sz="1200" b="1" dirty="0" smtClean="0">
              <a:solidFill>
                <a:schemeClr val="accent6">
                  <a:lumMod val="50000"/>
                </a:schemeClr>
              </a:solidFill>
              <a:latin typeface="Comic Sans MS" pitchFamily="66" charset="0"/>
            </a:endParaRPr>
          </a:p>
          <a:p>
            <a:r>
              <a:rPr lang="fr-FR" sz="1200" b="1" dirty="0" smtClean="0">
                <a:solidFill>
                  <a:schemeClr val="accent6">
                    <a:lumMod val="50000"/>
                  </a:schemeClr>
                </a:solidFill>
                <a:latin typeface="Comic Sans MS" pitchFamily="66" charset="0"/>
              </a:rPr>
              <a:t>                                                                     </a:t>
            </a:r>
            <a:r>
              <a:rPr lang="fr-FR" sz="1200" b="1" dirty="0" smtClean="0">
                <a:solidFill>
                  <a:srgbClr val="336600"/>
                </a:solidFill>
                <a:latin typeface="Comic Sans MS" pitchFamily="66" charset="0"/>
              </a:rPr>
              <a:t> </a:t>
            </a:r>
            <a:r>
              <a:rPr lang="fr-FR" dirty="0" smtClean="0">
                <a:latin typeface="Comic Sans MS" pitchFamily="66" charset="0"/>
              </a:rPr>
              <a:t>Languedoc</a:t>
            </a:r>
            <a:endParaRPr lang="fr-FR" dirty="0">
              <a:latin typeface="Comic Sans MS" pitchFamily="66" charset="0"/>
            </a:endParaRPr>
          </a:p>
        </p:txBody>
      </p:sp>
      <p:pic>
        <p:nvPicPr>
          <p:cNvPr id="23" name="Image 22" descr="generalites1788.jpg"/>
          <p:cNvPicPr>
            <a:picLocks noChangeAspect="1"/>
          </p:cNvPicPr>
          <p:nvPr/>
        </p:nvPicPr>
        <p:blipFill>
          <a:blip r:embed="rId2" cstate="print"/>
          <a:stretch>
            <a:fillRect/>
          </a:stretch>
        </p:blipFill>
        <p:spPr>
          <a:xfrm>
            <a:off x="-66675" y="4166322"/>
            <a:ext cx="6867525" cy="3887932"/>
          </a:xfrm>
          <a:prstGeom prst="rect">
            <a:avLst/>
          </a:prstGeom>
        </p:spPr>
      </p:pic>
      <p:sp>
        <p:nvSpPr>
          <p:cNvPr id="2" name="Espace réservé du numéro de diapositive 1"/>
          <p:cNvSpPr>
            <a:spLocks noGrp="1"/>
          </p:cNvSpPr>
          <p:nvPr>
            <p:ph type="sldNum" sz="quarter" idx="12"/>
          </p:nvPr>
        </p:nvSpPr>
        <p:spPr>
          <a:xfrm>
            <a:off x="4852988" y="8513236"/>
            <a:ext cx="1543050" cy="486833"/>
          </a:xfrm>
        </p:spPr>
        <p:txBody>
          <a:bodyPr/>
          <a:lstStyle/>
          <a:p>
            <a:fld id="{630E0FCE-2FF7-4C1A-9FFB-C7B632A12713}" type="slidenum">
              <a:rPr lang="fr-FR" sz="1200" b="1" smtClean="0">
                <a:solidFill>
                  <a:schemeClr val="tx1"/>
                </a:solidFill>
                <a:latin typeface="Comic Sans MS" pitchFamily="66" charset="0"/>
              </a:rPr>
              <a:pPr/>
              <a:t>4</a:t>
            </a:fld>
            <a:endParaRPr lang="fr-FR" sz="1200" b="1">
              <a:solidFill>
                <a:schemeClr val="tx1"/>
              </a:solidFill>
              <a:latin typeface="Comic Sans MS" pitchFamily="66" charset="0"/>
            </a:endParaRPr>
          </a:p>
        </p:txBody>
      </p:sp>
      <p:pic>
        <p:nvPicPr>
          <p:cNvPr id="3" name="Image 2" descr="page_25.jpg"/>
          <p:cNvPicPr>
            <a:picLocks noChangeAspect="1"/>
          </p:cNvPicPr>
          <p:nvPr/>
        </p:nvPicPr>
        <p:blipFill>
          <a:blip r:embed="rId3" cstate="print"/>
          <a:stretch>
            <a:fillRect/>
          </a:stretch>
        </p:blipFill>
        <p:spPr>
          <a:xfrm>
            <a:off x="-160308" y="0"/>
            <a:ext cx="5865783" cy="4145153"/>
          </a:xfrm>
          <a:prstGeom prst="rect">
            <a:avLst/>
          </a:prstGeom>
          <a:solidFill>
            <a:schemeClr val="accent6">
              <a:lumMod val="60000"/>
              <a:lumOff val="40000"/>
            </a:schemeClr>
          </a:solidFill>
          <a:ln>
            <a:noFill/>
          </a:ln>
        </p:spPr>
      </p:pic>
      <p:sp>
        <p:nvSpPr>
          <p:cNvPr id="6" name="Forme libre 5"/>
          <p:cNvSpPr/>
          <p:nvPr/>
        </p:nvSpPr>
        <p:spPr>
          <a:xfrm>
            <a:off x="3697757" y="2814637"/>
            <a:ext cx="2094646" cy="1266825"/>
          </a:xfrm>
          <a:custGeom>
            <a:avLst/>
            <a:gdLst>
              <a:gd name="connsiteX0" fmla="*/ 1893418 w 2094646"/>
              <a:gd name="connsiteY0" fmla="*/ 962025 h 1000125"/>
              <a:gd name="connsiteX1" fmla="*/ 1893418 w 2094646"/>
              <a:gd name="connsiteY1" fmla="*/ 962025 h 1000125"/>
              <a:gd name="connsiteX2" fmla="*/ 1540993 w 2094646"/>
              <a:gd name="connsiteY2" fmla="*/ 981075 h 1000125"/>
              <a:gd name="connsiteX3" fmla="*/ 1512418 w 2094646"/>
              <a:gd name="connsiteY3" fmla="*/ 990600 h 1000125"/>
              <a:gd name="connsiteX4" fmla="*/ 1274293 w 2094646"/>
              <a:gd name="connsiteY4" fmla="*/ 981075 h 1000125"/>
              <a:gd name="connsiteX5" fmla="*/ 1207618 w 2094646"/>
              <a:gd name="connsiteY5" fmla="*/ 971550 h 1000125"/>
              <a:gd name="connsiteX6" fmla="*/ 778993 w 2094646"/>
              <a:gd name="connsiteY6" fmla="*/ 981075 h 1000125"/>
              <a:gd name="connsiteX7" fmla="*/ 645643 w 2094646"/>
              <a:gd name="connsiteY7" fmla="*/ 990600 h 1000125"/>
              <a:gd name="connsiteX8" fmla="*/ 588493 w 2094646"/>
              <a:gd name="connsiteY8" fmla="*/ 1000125 h 1000125"/>
              <a:gd name="connsiteX9" fmla="*/ 283693 w 2094646"/>
              <a:gd name="connsiteY9" fmla="*/ 990600 h 1000125"/>
              <a:gd name="connsiteX10" fmla="*/ 159868 w 2094646"/>
              <a:gd name="connsiteY10" fmla="*/ 962025 h 1000125"/>
              <a:gd name="connsiteX11" fmla="*/ 131293 w 2094646"/>
              <a:gd name="connsiteY11" fmla="*/ 942975 h 1000125"/>
              <a:gd name="connsiteX12" fmla="*/ 112243 w 2094646"/>
              <a:gd name="connsiteY12" fmla="*/ 914400 h 1000125"/>
              <a:gd name="connsiteX13" fmla="*/ 64618 w 2094646"/>
              <a:gd name="connsiteY13" fmla="*/ 876300 h 1000125"/>
              <a:gd name="connsiteX14" fmla="*/ 45568 w 2094646"/>
              <a:gd name="connsiteY14" fmla="*/ 819150 h 1000125"/>
              <a:gd name="connsiteX15" fmla="*/ 36043 w 2094646"/>
              <a:gd name="connsiteY15" fmla="*/ 571500 h 1000125"/>
              <a:gd name="connsiteX16" fmla="*/ 16993 w 2094646"/>
              <a:gd name="connsiteY16" fmla="*/ 466725 h 1000125"/>
              <a:gd name="connsiteX17" fmla="*/ 64618 w 2094646"/>
              <a:gd name="connsiteY17" fmla="*/ 247650 h 1000125"/>
              <a:gd name="connsiteX18" fmla="*/ 93193 w 2094646"/>
              <a:gd name="connsiteY18" fmla="*/ 228600 h 1000125"/>
              <a:gd name="connsiteX19" fmla="*/ 131293 w 2094646"/>
              <a:gd name="connsiteY19" fmla="*/ 171450 h 1000125"/>
              <a:gd name="connsiteX20" fmla="*/ 188443 w 2094646"/>
              <a:gd name="connsiteY20" fmla="*/ 133350 h 1000125"/>
              <a:gd name="connsiteX21" fmla="*/ 236068 w 2094646"/>
              <a:gd name="connsiteY21" fmla="*/ 123825 h 1000125"/>
              <a:gd name="connsiteX22" fmla="*/ 274168 w 2094646"/>
              <a:gd name="connsiteY22" fmla="*/ 114300 h 1000125"/>
              <a:gd name="connsiteX23" fmla="*/ 636118 w 2094646"/>
              <a:gd name="connsiteY23" fmla="*/ 104775 h 1000125"/>
              <a:gd name="connsiteX24" fmla="*/ 750418 w 2094646"/>
              <a:gd name="connsiteY24" fmla="*/ 85725 h 1000125"/>
              <a:gd name="connsiteX25" fmla="*/ 826618 w 2094646"/>
              <a:gd name="connsiteY25" fmla="*/ 57150 h 1000125"/>
              <a:gd name="connsiteX26" fmla="*/ 893293 w 2094646"/>
              <a:gd name="connsiteY26" fmla="*/ 38100 h 1000125"/>
              <a:gd name="connsiteX27" fmla="*/ 921868 w 2094646"/>
              <a:gd name="connsiteY27" fmla="*/ 28575 h 1000125"/>
              <a:gd name="connsiteX28" fmla="*/ 1093318 w 2094646"/>
              <a:gd name="connsiteY28" fmla="*/ 9525 h 1000125"/>
              <a:gd name="connsiteX29" fmla="*/ 1150468 w 2094646"/>
              <a:gd name="connsiteY29" fmla="*/ 0 h 1000125"/>
              <a:gd name="connsiteX30" fmla="*/ 1531468 w 2094646"/>
              <a:gd name="connsiteY30" fmla="*/ 9525 h 1000125"/>
              <a:gd name="connsiteX31" fmla="*/ 1617193 w 2094646"/>
              <a:gd name="connsiteY31" fmla="*/ 38100 h 1000125"/>
              <a:gd name="connsiteX32" fmla="*/ 1683868 w 2094646"/>
              <a:gd name="connsiteY32" fmla="*/ 47625 h 1000125"/>
              <a:gd name="connsiteX33" fmla="*/ 1721968 w 2094646"/>
              <a:gd name="connsiteY33" fmla="*/ 57150 h 1000125"/>
              <a:gd name="connsiteX34" fmla="*/ 1779118 w 2094646"/>
              <a:gd name="connsiteY34" fmla="*/ 66675 h 1000125"/>
              <a:gd name="connsiteX35" fmla="*/ 1826743 w 2094646"/>
              <a:gd name="connsiteY35" fmla="*/ 76200 h 1000125"/>
              <a:gd name="connsiteX36" fmla="*/ 1864843 w 2094646"/>
              <a:gd name="connsiteY36" fmla="*/ 85725 h 1000125"/>
              <a:gd name="connsiteX37" fmla="*/ 1931518 w 2094646"/>
              <a:gd name="connsiteY37" fmla="*/ 95250 h 1000125"/>
              <a:gd name="connsiteX38" fmla="*/ 1950568 w 2094646"/>
              <a:gd name="connsiteY38" fmla="*/ 133350 h 1000125"/>
              <a:gd name="connsiteX39" fmla="*/ 2017243 w 2094646"/>
              <a:gd name="connsiteY39" fmla="*/ 190500 h 1000125"/>
              <a:gd name="connsiteX40" fmla="*/ 2055343 w 2094646"/>
              <a:gd name="connsiteY40" fmla="*/ 285750 h 1000125"/>
              <a:gd name="connsiteX41" fmla="*/ 2064868 w 2094646"/>
              <a:gd name="connsiteY41" fmla="*/ 314325 h 1000125"/>
              <a:gd name="connsiteX42" fmla="*/ 2074393 w 2094646"/>
              <a:gd name="connsiteY42" fmla="*/ 581025 h 1000125"/>
              <a:gd name="connsiteX43" fmla="*/ 2045818 w 2094646"/>
              <a:gd name="connsiteY43" fmla="*/ 638175 h 1000125"/>
              <a:gd name="connsiteX44" fmla="*/ 2036293 w 2094646"/>
              <a:gd name="connsiteY44" fmla="*/ 666750 h 1000125"/>
              <a:gd name="connsiteX45" fmla="*/ 1998193 w 2094646"/>
              <a:gd name="connsiteY45" fmla="*/ 723900 h 1000125"/>
              <a:gd name="connsiteX46" fmla="*/ 1988668 w 2094646"/>
              <a:gd name="connsiteY46" fmla="*/ 847725 h 1000125"/>
              <a:gd name="connsiteX47" fmla="*/ 1979143 w 2094646"/>
              <a:gd name="connsiteY47" fmla="*/ 885825 h 1000125"/>
              <a:gd name="connsiteX48" fmla="*/ 1893418 w 2094646"/>
              <a:gd name="connsiteY48" fmla="*/ 933450 h 1000125"/>
              <a:gd name="connsiteX49" fmla="*/ 1864843 w 2094646"/>
              <a:gd name="connsiteY49" fmla="*/ 942975 h 1000125"/>
              <a:gd name="connsiteX50" fmla="*/ 1893418 w 2094646"/>
              <a:gd name="connsiteY50" fmla="*/ 952500 h 1000125"/>
              <a:gd name="connsiteX51" fmla="*/ 1864843 w 2094646"/>
              <a:gd name="connsiteY51" fmla="*/ 971550 h 1000125"/>
              <a:gd name="connsiteX52" fmla="*/ 1845793 w 2094646"/>
              <a:gd name="connsiteY52" fmla="*/ 942975 h 1000125"/>
              <a:gd name="connsiteX53" fmla="*/ 1893418 w 2094646"/>
              <a:gd name="connsiteY53" fmla="*/ 962025 h 1000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094646" h="1000125">
                <a:moveTo>
                  <a:pt x="1893418" y="962025"/>
                </a:moveTo>
                <a:lnTo>
                  <a:pt x="1893418" y="962025"/>
                </a:lnTo>
                <a:cubicBezTo>
                  <a:pt x="1808916" y="964751"/>
                  <a:pt x="1650158" y="956816"/>
                  <a:pt x="1540993" y="981075"/>
                </a:cubicBezTo>
                <a:cubicBezTo>
                  <a:pt x="1531192" y="983253"/>
                  <a:pt x="1521943" y="987425"/>
                  <a:pt x="1512418" y="990600"/>
                </a:cubicBezTo>
                <a:cubicBezTo>
                  <a:pt x="1433043" y="987425"/>
                  <a:pt x="1353577" y="986030"/>
                  <a:pt x="1274293" y="981075"/>
                </a:cubicBezTo>
                <a:cubicBezTo>
                  <a:pt x="1251886" y="979675"/>
                  <a:pt x="1230069" y="971550"/>
                  <a:pt x="1207618" y="971550"/>
                </a:cubicBezTo>
                <a:cubicBezTo>
                  <a:pt x="1064708" y="971550"/>
                  <a:pt x="921868" y="977900"/>
                  <a:pt x="778993" y="981075"/>
                </a:cubicBezTo>
                <a:cubicBezTo>
                  <a:pt x="734543" y="984250"/>
                  <a:pt x="689985" y="986166"/>
                  <a:pt x="645643" y="990600"/>
                </a:cubicBezTo>
                <a:cubicBezTo>
                  <a:pt x="626426" y="992522"/>
                  <a:pt x="607806" y="1000125"/>
                  <a:pt x="588493" y="1000125"/>
                </a:cubicBezTo>
                <a:cubicBezTo>
                  <a:pt x="486843" y="1000125"/>
                  <a:pt x="385293" y="993775"/>
                  <a:pt x="283693" y="990600"/>
                </a:cubicBezTo>
                <a:cubicBezTo>
                  <a:pt x="252954" y="986209"/>
                  <a:pt x="188395" y="981043"/>
                  <a:pt x="159868" y="962025"/>
                </a:cubicBezTo>
                <a:lnTo>
                  <a:pt x="131293" y="942975"/>
                </a:lnTo>
                <a:cubicBezTo>
                  <a:pt x="124943" y="933450"/>
                  <a:pt x="121182" y="921551"/>
                  <a:pt x="112243" y="914400"/>
                </a:cubicBezTo>
                <a:cubicBezTo>
                  <a:pt x="71285" y="881633"/>
                  <a:pt x="90974" y="935601"/>
                  <a:pt x="64618" y="876300"/>
                </a:cubicBezTo>
                <a:cubicBezTo>
                  <a:pt x="56463" y="857950"/>
                  <a:pt x="45568" y="819150"/>
                  <a:pt x="45568" y="819150"/>
                </a:cubicBezTo>
                <a:cubicBezTo>
                  <a:pt x="42393" y="736600"/>
                  <a:pt x="40894" y="653968"/>
                  <a:pt x="36043" y="571500"/>
                </a:cubicBezTo>
                <a:cubicBezTo>
                  <a:pt x="32196" y="506109"/>
                  <a:pt x="31897" y="511437"/>
                  <a:pt x="16993" y="466725"/>
                </a:cubicBezTo>
                <a:cubicBezTo>
                  <a:pt x="19658" y="421415"/>
                  <a:pt x="0" y="290728"/>
                  <a:pt x="64618" y="247650"/>
                </a:cubicBezTo>
                <a:lnTo>
                  <a:pt x="93193" y="228600"/>
                </a:lnTo>
                <a:cubicBezTo>
                  <a:pt x="105893" y="209550"/>
                  <a:pt x="112243" y="184150"/>
                  <a:pt x="131293" y="171450"/>
                </a:cubicBezTo>
                <a:cubicBezTo>
                  <a:pt x="150343" y="158750"/>
                  <a:pt x="165992" y="137840"/>
                  <a:pt x="188443" y="133350"/>
                </a:cubicBezTo>
                <a:cubicBezTo>
                  <a:pt x="204318" y="130175"/>
                  <a:pt x="220264" y="127337"/>
                  <a:pt x="236068" y="123825"/>
                </a:cubicBezTo>
                <a:cubicBezTo>
                  <a:pt x="248847" y="120985"/>
                  <a:pt x="261092" y="114923"/>
                  <a:pt x="274168" y="114300"/>
                </a:cubicBezTo>
                <a:cubicBezTo>
                  <a:pt x="394723" y="108559"/>
                  <a:pt x="515468" y="107950"/>
                  <a:pt x="636118" y="104775"/>
                </a:cubicBezTo>
                <a:cubicBezTo>
                  <a:pt x="699926" y="83506"/>
                  <a:pt x="631928" y="103954"/>
                  <a:pt x="750418" y="85725"/>
                </a:cubicBezTo>
                <a:cubicBezTo>
                  <a:pt x="796076" y="78701"/>
                  <a:pt x="783552" y="75607"/>
                  <a:pt x="826618" y="57150"/>
                </a:cubicBezTo>
                <a:cubicBezTo>
                  <a:pt x="849456" y="47362"/>
                  <a:pt x="869126" y="45005"/>
                  <a:pt x="893293" y="38100"/>
                </a:cubicBezTo>
                <a:cubicBezTo>
                  <a:pt x="902947" y="35342"/>
                  <a:pt x="912023" y="30544"/>
                  <a:pt x="921868" y="28575"/>
                </a:cubicBezTo>
                <a:cubicBezTo>
                  <a:pt x="979331" y="17082"/>
                  <a:pt x="1034803" y="16409"/>
                  <a:pt x="1093318" y="9525"/>
                </a:cubicBezTo>
                <a:cubicBezTo>
                  <a:pt x="1112498" y="7268"/>
                  <a:pt x="1131418" y="3175"/>
                  <a:pt x="1150468" y="0"/>
                </a:cubicBezTo>
                <a:cubicBezTo>
                  <a:pt x="1277468" y="3175"/>
                  <a:pt x="1404559" y="3756"/>
                  <a:pt x="1531468" y="9525"/>
                </a:cubicBezTo>
                <a:cubicBezTo>
                  <a:pt x="1565032" y="11051"/>
                  <a:pt x="1585002" y="30052"/>
                  <a:pt x="1617193" y="38100"/>
                </a:cubicBezTo>
                <a:cubicBezTo>
                  <a:pt x="1638973" y="43545"/>
                  <a:pt x="1661779" y="43609"/>
                  <a:pt x="1683868" y="47625"/>
                </a:cubicBezTo>
                <a:cubicBezTo>
                  <a:pt x="1696748" y="49967"/>
                  <a:pt x="1709131" y="54583"/>
                  <a:pt x="1721968" y="57150"/>
                </a:cubicBezTo>
                <a:cubicBezTo>
                  <a:pt x="1740906" y="60938"/>
                  <a:pt x="1760117" y="63220"/>
                  <a:pt x="1779118" y="66675"/>
                </a:cubicBezTo>
                <a:cubicBezTo>
                  <a:pt x="1795046" y="69571"/>
                  <a:pt x="1810939" y="72688"/>
                  <a:pt x="1826743" y="76200"/>
                </a:cubicBezTo>
                <a:cubicBezTo>
                  <a:pt x="1839522" y="79040"/>
                  <a:pt x="1851963" y="83383"/>
                  <a:pt x="1864843" y="85725"/>
                </a:cubicBezTo>
                <a:cubicBezTo>
                  <a:pt x="1886932" y="89741"/>
                  <a:pt x="1909293" y="92075"/>
                  <a:pt x="1931518" y="95250"/>
                </a:cubicBezTo>
                <a:cubicBezTo>
                  <a:pt x="1937868" y="107950"/>
                  <a:pt x="1942315" y="121796"/>
                  <a:pt x="1950568" y="133350"/>
                </a:cubicBezTo>
                <a:cubicBezTo>
                  <a:pt x="1965876" y="154781"/>
                  <a:pt x="1997231" y="175491"/>
                  <a:pt x="2017243" y="190500"/>
                </a:cubicBezTo>
                <a:cubicBezTo>
                  <a:pt x="2045273" y="246561"/>
                  <a:pt x="2031803" y="215130"/>
                  <a:pt x="2055343" y="285750"/>
                </a:cubicBezTo>
                <a:lnTo>
                  <a:pt x="2064868" y="314325"/>
                </a:lnTo>
                <a:cubicBezTo>
                  <a:pt x="2079452" y="460166"/>
                  <a:pt x="2094646" y="469631"/>
                  <a:pt x="2074393" y="581025"/>
                </a:cubicBezTo>
                <a:cubicBezTo>
                  <a:pt x="2067553" y="618647"/>
                  <a:pt x="2063249" y="603313"/>
                  <a:pt x="2045818" y="638175"/>
                </a:cubicBezTo>
                <a:cubicBezTo>
                  <a:pt x="2041328" y="647155"/>
                  <a:pt x="2041169" y="657973"/>
                  <a:pt x="2036293" y="666750"/>
                </a:cubicBezTo>
                <a:cubicBezTo>
                  <a:pt x="2025174" y="686764"/>
                  <a:pt x="1998193" y="723900"/>
                  <a:pt x="1998193" y="723900"/>
                </a:cubicBezTo>
                <a:cubicBezTo>
                  <a:pt x="1995018" y="765175"/>
                  <a:pt x="1993505" y="806612"/>
                  <a:pt x="1988668" y="847725"/>
                </a:cubicBezTo>
                <a:cubicBezTo>
                  <a:pt x="1987138" y="860726"/>
                  <a:pt x="1985638" y="874459"/>
                  <a:pt x="1979143" y="885825"/>
                </a:cubicBezTo>
                <a:cubicBezTo>
                  <a:pt x="1959014" y="921051"/>
                  <a:pt x="1929590" y="921393"/>
                  <a:pt x="1893418" y="933450"/>
                </a:cubicBezTo>
                <a:lnTo>
                  <a:pt x="1864843" y="942975"/>
                </a:lnTo>
                <a:cubicBezTo>
                  <a:pt x="1874368" y="946150"/>
                  <a:pt x="1893418" y="942460"/>
                  <a:pt x="1893418" y="952500"/>
                </a:cubicBezTo>
                <a:cubicBezTo>
                  <a:pt x="1893418" y="963948"/>
                  <a:pt x="1876068" y="973795"/>
                  <a:pt x="1864843" y="971550"/>
                </a:cubicBezTo>
                <a:cubicBezTo>
                  <a:pt x="1853618" y="969305"/>
                  <a:pt x="1845793" y="954423"/>
                  <a:pt x="1845793" y="942975"/>
                </a:cubicBezTo>
                <a:lnTo>
                  <a:pt x="1893418" y="962025"/>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Forme libre 8"/>
          <p:cNvSpPr/>
          <p:nvPr/>
        </p:nvSpPr>
        <p:spPr>
          <a:xfrm>
            <a:off x="4377010" y="2428875"/>
            <a:ext cx="164041" cy="129540"/>
          </a:xfrm>
          <a:custGeom>
            <a:avLst/>
            <a:gdLst>
              <a:gd name="connsiteX0" fmla="*/ 128315 w 164041"/>
              <a:gd name="connsiteY0" fmla="*/ 114300 h 129540"/>
              <a:gd name="connsiteX1" fmla="*/ 137840 w 164041"/>
              <a:gd name="connsiteY1" fmla="*/ 66675 h 129540"/>
              <a:gd name="connsiteX2" fmla="*/ 156890 w 164041"/>
              <a:gd name="connsiteY2" fmla="*/ 38100 h 129540"/>
              <a:gd name="connsiteX3" fmla="*/ 52115 w 164041"/>
              <a:gd name="connsiteY3" fmla="*/ 9525 h 129540"/>
              <a:gd name="connsiteX4" fmla="*/ 23540 w 164041"/>
              <a:gd name="connsiteY4" fmla="*/ 0 h 129540"/>
              <a:gd name="connsiteX5" fmla="*/ 14015 w 164041"/>
              <a:gd name="connsiteY5" fmla="*/ 57150 h 129540"/>
              <a:gd name="connsiteX6" fmla="*/ 4490 w 164041"/>
              <a:gd name="connsiteY6" fmla="*/ 85725 h 129540"/>
              <a:gd name="connsiteX7" fmla="*/ 33065 w 164041"/>
              <a:gd name="connsiteY7" fmla="*/ 95250 h 129540"/>
              <a:gd name="connsiteX8" fmla="*/ 61640 w 164041"/>
              <a:gd name="connsiteY8" fmla="*/ 85725 h 129540"/>
              <a:gd name="connsiteX9" fmla="*/ 99740 w 164041"/>
              <a:gd name="connsiteY9" fmla="*/ 123825 h 129540"/>
              <a:gd name="connsiteX10" fmla="*/ 128315 w 164041"/>
              <a:gd name="connsiteY10" fmla="*/ 114300 h 12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041" h="129540">
                <a:moveTo>
                  <a:pt x="128315" y="114300"/>
                </a:moveTo>
                <a:cubicBezTo>
                  <a:pt x="134665" y="104775"/>
                  <a:pt x="132156" y="81834"/>
                  <a:pt x="137840" y="66675"/>
                </a:cubicBezTo>
                <a:cubicBezTo>
                  <a:pt x="141860" y="55956"/>
                  <a:pt x="164041" y="47039"/>
                  <a:pt x="156890" y="38100"/>
                </a:cubicBezTo>
                <a:cubicBezTo>
                  <a:pt x="146673" y="25329"/>
                  <a:pt x="69210" y="13799"/>
                  <a:pt x="52115" y="9525"/>
                </a:cubicBezTo>
                <a:cubicBezTo>
                  <a:pt x="42375" y="7090"/>
                  <a:pt x="33065" y="3175"/>
                  <a:pt x="23540" y="0"/>
                </a:cubicBezTo>
                <a:cubicBezTo>
                  <a:pt x="20365" y="19050"/>
                  <a:pt x="18205" y="38297"/>
                  <a:pt x="14015" y="57150"/>
                </a:cubicBezTo>
                <a:cubicBezTo>
                  <a:pt x="11837" y="66951"/>
                  <a:pt x="0" y="76745"/>
                  <a:pt x="4490" y="85725"/>
                </a:cubicBezTo>
                <a:cubicBezTo>
                  <a:pt x="8980" y="94705"/>
                  <a:pt x="23540" y="92075"/>
                  <a:pt x="33065" y="95250"/>
                </a:cubicBezTo>
                <a:cubicBezTo>
                  <a:pt x="42590" y="92075"/>
                  <a:pt x="51600" y="85725"/>
                  <a:pt x="61640" y="85725"/>
                </a:cubicBezTo>
                <a:cubicBezTo>
                  <a:pt x="120907" y="85725"/>
                  <a:pt x="65873" y="98425"/>
                  <a:pt x="99740" y="123825"/>
                </a:cubicBezTo>
                <a:cubicBezTo>
                  <a:pt x="107360" y="129540"/>
                  <a:pt x="121965" y="123825"/>
                  <a:pt x="128315" y="114300"/>
                </a:cubicBez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Arc 18"/>
          <p:cNvSpPr/>
          <p:nvPr/>
        </p:nvSpPr>
        <p:spPr>
          <a:xfrm>
            <a:off x="4629150" y="6677025"/>
            <a:ext cx="47625" cy="45719"/>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4" name="Forme libre 23"/>
          <p:cNvSpPr/>
          <p:nvPr/>
        </p:nvSpPr>
        <p:spPr>
          <a:xfrm>
            <a:off x="4305300" y="5595938"/>
            <a:ext cx="742950" cy="1847850"/>
          </a:xfrm>
          <a:custGeom>
            <a:avLst/>
            <a:gdLst>
              <a:gd name="connsiteX0" fmla="*/ 742950 w 742950"/>
              <a:gd name="connsiteY0" fmla="*/ 9399 h 1857249"/>
              <a:gd name="connsiteX1" fmla="*/ 666750 w 742950"/>
              <a:gd name="connsiteY1" fmla="*/ 47499 h 1857249"/>
              <a:gd name="connsiteX2" fmla="*/ 695325 w 742950"/>
              <a:gd name="connsiteY2" fmla="*/ 104649 h 1857249"/>
              <a:gd name="connsiteX3" fmla="*/ 714375 w 742950"/>
              <a:gd name="connsiteY3" fmla="*/ 161799 h 1857249"/>
              <a:gd name="connsiteX4" fmla="*/ 657225 w 742950"/>
              <a:gd name="connsiteY4" fmla="*/ 199899 h 1857249"/>
              <a:gd name="connsiteX5" fmla="*/ 609600 w 742950"/>
              <a:gd name="connsiteY5" fmla="*/ 276099 h 1857249"/>
              <a:gd name="connsiteX6" fmla="*/ 523875 w 742950"/>
              <a:gd name="connsiteY6" fmla="*/ 276099 h 1857249"/>
              <a:gd name="connsiteX7" fmla="*/ 466725 w 742950"/>
              <a:gd name="connsiteY7" fmla="*/ 314199 h 1857249"/>
              <a:gd name="connsiteX8" fmla="*/ 438150 w 742950"/>
              <a:gd name="connsiteY8" fmla="*/ 333249 h 1857249"/>
              <a:gd name="connsiteX9" fmla="*/ 409575 w 742950"/>
              <a:gd name="connsiteY9" fmla="*/ 466599 h 1857249"/>
              <a:gd name="connsiteX10" fmla="*/ 381000 w 742950"/>
              <a:gd name="connsiteY10" fmla="*/ 552324 h 1857249"/>
              <a:gd name="connsiteX11" fmla="*/ 361950 w 742950"/>
              <a:gd name="connsiteY11" fmla="*/ 647574 h 1857249"/>
              <a:gd name="connsiteX12" fmla="*/ 390525 w 742950"/>
              <a:gd name="connsiteY12" fmla="*/ 847599 h 1857249"/>
              <a:gd name="connsiteX13" fmla="*/ 419100 w 742950"/>
              <a:gd name="connsiteY13" fmla="*/ 876174 h 1857249"/>
              <a:gd name="connsiteX14" fmla="*/ 447675 w 742950"/>
              <a:gd name="connsiteY14" fmla="*/ 895224 h 1857249"/>
              <a:gd name="connsiteX15" fmla="*/ 476250 w 742950"/>
              <a:gd name="connsiteY15" fmla="*/ 999999 h 1857249"/>
              <a:gd name="connsiteX16" fmla="*/ 409575 w 742950"/>
              <a:gd name="connsiteY16" fmla="*/ 1009524 h 1857249"/>
              <a:gd name="connsiteX17" fmla="*/ 419100 w 742950"/>
              <a:gd name="connsiteY17" fmla="*/ 1038099 h 1857249"/>
              <a:gd name="connsiteX18" fmla="*/ 438150 w 742950"/>
              <a:gd name="connsiteY18" fmla="*/ 1066674 h 1857249"/>
              <a:gd name="connsiteX19" fmla="*/ 390525 w 742950"/>
              <a:gd name="connsiteY19" fmla="*/ 1114299 h 1857249"/>
              <a:gd name="connsiteX20" fmla="*/ 333375 w 742950"/>
              <a:gd name="connsiteY20" fmla="*/ 1171449 h 1857249"/>
              <a:gd name="connsiteX21" fmla="*/ 361950 w 742950"/>
              <a:gd name="connsiteY21" fmla="*/ 1190499 h 1857249"/>
              <a:gd name="connsiteX22" fmla="*/ 352425 w 742950"/>
              <a:gd name="connsiteY22" fmla="*/ 1266699 h 1857249"/>
              <a:gd name="connsiteX23" fmla="*/ 314325 w 742950"/>
              <a:gd name="connsiteY23" fmla="*/ 1285749 h 1857249"/>
              <a:gd name="connsiteX24" fmla="*/ 161925 w 742950"/>
              <a:gd name="connsiteY24" fmla="*/ 1314324 h 1857249"/>
              <a:gd name="connsiteX25" fmla="*/ 85725 w 742950"/>
              <a:gd name="connsiteY25" fmla="*/ 1333374 h 1857249"/>
              <a:gd name="connsiteX26" fmla="*/ 57150 w 742950"/>
              <a:gd name="connsiteY26" fmla="*/ 1390524 h 1857249"/>
              <a:gd name="connsiteX27" fmla="*/ 28575 w 742950"/>
              <a:gd name="connsiteY27" fmla="*/ 1504824 h 1857249"/>
              <a:gd name="connsiteX28" fmla="*/ 0 w 742950"/>
              <a:gd name="connsiteY28" fmla="*/ 1514349 h 1857249"/>
              <a:gd name="connsiteX29" fmla="*/ 38100 w 742950"/>
              <a:gd name="connsiteY29" fmla="*/ 1571499 h 1857249"/>
              <a:gd name="connsiteX30" fmla="*/ 95250 w 742950"/>
              <a:gd name="connsiteY30" fmla="*/ 1590549 h 1857249"/>
              <a:gd name="connsiteX31" fmla="*/ 104775 w 742950"/>
              <a:gd name="connsiteY31" fmla="*/ 1619124 h 1857249"/>
              <a:gd name="connsiteX32" fmla="*/ 123825 w 742950"/>
              <a:gd name="connsiteY32" fmla="*/ 1685799 h 1857249"/>
              <a:gd name="connsiteX33" fmla="*/ 85725 w 742950"/>
              <a:gd name="connsiteY33" fmla="*/ 1733424 h 1857249"/>
              <a:gd name="connsiteX34" fmla="*/ 38100 w 742950"/>
              <a:gd name="connsiteY34" fmla="*/ 1781049 h 1857249"/>
              <a:gd name="connsiteX35" fmla="*/ 19050 w 742950"/>
              <a:gd name="connsiteY35" fmla="*/ 1809624 h 1857249"/>
              <a:gd name="connsiteX36" fmla="*/ 104775 w 742950"/>
              <a:gd name="connsiteY36" fmla="*/ 1857249 h 1857249"/>
              <a:gd name="connsiteX37" fmla="*/ 142875 w 742950"/>
              <a:gd name="connsiteY37" fmla="*/ 1847724 h 1857249"/>
              <a:gd name="connsiteX38" fmla="*/ 200025 w 742950"/>
              <a:gd name="connsiteY38" fmla="*/ 1828674 h 1857249"/>
              <a:gd name="connsiteX39" fmla="*/ 257175 w 742950"/>
              <a:gd name="connsiteY39" fmla="*/ 1819149 h 1857249"/>
              <a:gd name="connsiteX40" fmla="*/ 295275 w 742950"/>
              <a:gd name="connsiteY40" fmla="*/ 1828674 h 1857249"/>
              <a:gd name="connsiteX41" fmla="*/ 352425 w 742950"/>
              <a:gd name="connsiteY41" fmla="*/ 1857249 h 1857249"/>
              <a:gd name="connsiteX42" fmla="*/ 390525 w 742950"/>
              <a:gd name="connsiteY42" fmla="*/ 1847724 h 1857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742950" h="1857249">
                <a:moveTo>
                  <a:pt x="742950" y="9399"/>
                </a:moveTo>
                <a:cubicBezTo>
                  <a:pt x="703509" y="15033"/>
                  <a:pt x="666750" y="0"/>
                  <a:pt x="666750" y="47499"/>
                </a:cubicBezTo>
                <a:cubicBezTo>
                  <a:pt x="666750" y="73552"/>
                  <a:pt x="685693" y="82978"/>
                  <a:pt x="695325" y="104649"/>
                </a:cubicBezTo>
                <a:cubicBezTo>
                  <a:pt x="703480" y="122999"/>
                  <a:pt x="714375" y="161799"/>
                  <a:pt x="714375" y="161799"/>
                </a:cubicBezTo>
                <a:cubicBezTo>
                  <a:pt x="695325" y="174499"/>
                  <a:pt x="664465" y="178179"/>
                  <a:pt x="657225" y="199899"/>
                </a:cubicBezTo>
                <a:cubicBezTo>
                  <a:pt x="634555" y="267909"/>
                  <a:pt x="654883" y="245910"/>
                  <a:pt x="609600" y="276099"/>
                </a:cubicBezTo>
                <a:cubicBezTo>
                  <a:pt x="572903" y="268760"/>
                  <a:pt x="558465" y="258804"/>
                  <a:pt x="523875" y="276099"/>
                </a:cubicBezTo>
                <a:cubicBezTo>
                  <a:pt x="503397" y="286338"/>
                  <a:pt x="485775" y="301499"/>
                  <a:pt x="466725" y="314199"/>
                </a:cubicBezTo>
                <a:lnTo>
                  <a:pt x="438150" y="333249"/>
                </a:lnTo>
                <a:cubicBezTo>
                  <a:pt x="395234" y="397623"/>
                  <a:pt x="433655" y="330145"/>
                  <a:pt x="409575" y="466599"/>
                </a:cubicBezTo>
                <a:cubicBezTo>
                  <a:pt x="381000" y="628524"/>
                  <a:pt x="400050" y="457074"/>
                  <a:pt x="381000" y="552324"/>
                </a:cubicBezTo>
                <a:lnTo>
                  <a:pt x="361950" y="647574"/>
                </a:lnTo>
                <a:cubicBezTo>
                  <a:pt x="367574" y="748811"/>
                  <a:pt x="340632" y="787728"/>
                  <a:pt x="390525" y="847599"/>
                </a:cubicBezTo>
                <a:cubicBezTo>
                  <a:pt x="399149" y="857947"/>
                  <a:pt x="408752" y="867550"/>
                  <a:pt x="419100" y="876174"/>
                </a:cubicBezTo>
                <a:cubicBezTo>
                  <a:pt x="427894" y="883503"/>
                  <a:pt x="438150" y="888874"/>
                  <a:pt x="447675" y="895224"/>
                </a:cubicBezTo>
                <a:cubicBezTo>
                  <a:pt x="457317" y="909687"/>
                  <a:pt x="516738" y="969633"/>
                  <a:pt x="476250" y="999999"/>
                </a:cubicBezTo>
                <a:cubicBezTo>
                  <a:pt x="458289" y="1013469"/>
                  <a:pt x="431800" y="1006349"/>
                  <a:pt x="409575" y="1009524"/>
                </a:cubicBezTo>
                <a:cubicBezTo>
                  <a:pt x="412750" y="1019049"/>
                  <a:pt x="414610" y="1029119"/>
                  <a:pt x="419100" y="1038099"/>
                </a:cubicBezTo>
                <a:cubicBezTo>
                  <a:pt x="424220" y="1048338"/>
                  <a:pt x="438150" y="1055226"/>
                  <a:pt x="438150" y="1066674"/>
                </a:cubicBezTo>
                <a:cubicBezTo>
                  <a:pt x="438150" y="1090663"/>
                  <a:pt x="403225" y="1103010"/>
                  <a:pt x="390525" y="1114299"/>
                </a:cubicBezTo>
                <a:cubicBezTo>
                  <a:pt x="370389" y="1132197"/>
                  <a:pt x="333375" y="1171449"/>
                  <a:pt x="333375" y="1171449"/>
                </a:cubicBezTo>
                <a:cubicBezTo>
                  <a:pt x="342900" y="1177799"/>
                  <a:pt x="359705" y="1179274"/>
                  <a:pt x="361950" y="1190499"/>
                </a:cubicBezTo>
                <a:cubicBezTo>
                  <a:pt x="366970" y="1215600"/>
                  <a:pt x="363873" y="1243804"/>
                  <a:pt x="352425" y="1266699"/>
                </a:cubicBezTo>
                <a:cubicBezTo>
                  <a:pt x="346075" y="1279399"/>
                  <a:pt x="327508" y="1280476"/>
                  <a:pt x="314325" y="1285749"/>
                </a:cubicBezTo>
                <a:cubicBezTo>
                  <a:pt x="239695" y="1315601"/>
                  <a:pt x="256831" y="1301670"/>
                  <a:pt x="161925" y="1314324"/>
                </a:cubicBezTo>
                <a:cubicBezTo>
                  <a:pt x="123611" y="1319432"/>
                  <a:pt x="117778" y="1322690"/>
                  <a:pt x="85725" y="1333374"/>
                </a:cubicBezTo>
                <a:cubicBezTo>
                  <a:pt x="71097" y="1355315"/>
                  <a:pt x="61532" y="1364234"/>
                  <a:pt x="57150" y="1390524"/>
                </a:cubicBezTo>
                <a:cubicBezTo>
                  <a:pt x="51969" y="1421612"/>
                  <a:pt x="61340" y="1478612"/>
                  <a:pt x="28575" y="1504824"/>
                </a:cubicBezTo>
                <a:cubicBezTo>
                  <a:pt x="20735" y="1511096"/>
                  <a:pt x="9525" y="1511174"/>
                  <a:pt x="0" y="1514349"/>
                </a:cubicBezTo>
                <a:cubicBezTo>
                  <a:pt x="12700" y="1533399"/>
                  <a:pt x="16380" y="1564259"/>
                  <a:pt x="38100" y="1571499"/>
                </a:cubicBezTo>
                <a:lnTo>
                  <a:pt x="95250" y="1590549"/>
                </a:lnTo>
                <a:cubicBezTo>
                  <a:pt x="98425" y="1600074"/>
                  <a:pt x="102017" y="1609470"/>
                  <a:pt x="104775" y="1619124"/>
                </a:cubicBezTo>
                <a:cubicBezTo>
                  <a:pt x="128695" y="1702845"/>
                  <a:pt x="100987" y="1617286"/>
                  <a:pt x="123825" y="1685799"/>
                </a:cubicBezTo>
                <a:cubicBezTo>
                  <a:pt x="105282" y="1741429"/>
                  <a:pt x="128809" y="1690340"/>
                  <a:pt x="85725" y="1733424"/>
                </a:cubicBezTo>
                <a:cubicBezTo>
                  <a:pt x="22225" y="1796924"/>
                  <a:pt x="114300" y="1730249"/>
                  <a:pt x="38100" y="1781049"/>
                </a:cubicBezTo>
                <a:cubicBezTo>
                  <a:pt x="31750" y="1790574"/>
                  <a:pt x="13370" y="1799685"/>
                  <a:pt x="19050" y="1809624"/>
                </a:cubicBezTo>
                <a:cubicBezTo>
                  <a:pt x="34463" y="1836596"/>
                  <a:pt x="76446" y="1847806"/>
                  <a:pt x="104775" y="1857249"/>
                </a:cubicBezTo>
                <a:cubicBezTo>
                  <a:pt x="117475" y="1854074"/>
                  <a:pt x="130336" y="1851486"/>
                  <a:pt x="142875" y="1847724"/>
                </a:cubicBezTo>
                <a:cubicBezTo>
                  <a:pt x="162109" y="1841954"/>
                  <a:pt x="200025" y="1828674"/>
                  <a:pt x="200025" y="1828674"/>
                </a:cubicBezTo>
                <a:cubicBezTo>
                  <a:pt x="275088" y="1853695"/>
                  <a:pt x="179624" y="1830228"/>
                  <a:pt x="257175" y="1819149"/>
                </a:cubicBezTo>
                <a:cubicBezTo>
                  <a:pt x="270134" y="1817298"/>
                  <a:pt x="282688" y="1825078"/>
                  <a:pt x="295275" y="1828674"/>
                </a:cubicBezTo>
                <a:cubicBezTo>
                  <a:pt x="329781" y="1838533"/>
                  <a:pt x="321116" y="1836377"/>
                  <a:pt x="352425" y="1857249"/>
                </a:cubicBezTo>
                <a:lnTo>
                  <a:pt x="390525" y="1847724"/>
                </a:lnTo>
              </a:path>
            </a:pathLst>
          </a:custGeom>
          <a:ln w="1905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7" name="Forme libre 26"/>
          <p:cNvSpPr/>
          <p:nvPr/>
        </p:nvSpPr>
        <p:spPr>
          <a:xfrm>
            <a:off x="5043487" y="5619751"/>
            <a:ext cx="189587" cy="100012"/>
          </a:xfrm>
          <a:custGeom>
            <a:avLst/>
            <a:gdLst>
              <a:gd name="connsiteX0" fmla="*/ 0 w 194350"/>
              <a:gd name="connsiteY0" fmla="*/ 0 h 114300"/>
              <a:gd name="connsiteX1" fmla="*/ 47625 w 194350"/>
              <a:gd name="connsiteY1" fmla="*/ 19050 h 114300"/>
              <a:gd name="connsiteX2" fmla="*/ 85725 w 194350"/>
              <a:gd name="connsiteY2" fmla="*/ 9525 h 114300"/>
              <a:gd name="connsiteX3" fmla="*/ 142875 w 194350"/>
              <a:gd name="connsiteY3" fmla="*/ 19050 h 114300"/>
              <a:gd name="connsiteX4" fmla="*/ 190500 w 194350"/>
              <a:gd name="connsiteY4" fmla="*/ 66675 h 114300"/>
              <a:gd name="connsiteX5" fmla="*/ 190500 w 194350"/>
              <a:gd name="connsiteY5" fmla="*/ 114300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4350" h="114300">
                <a:moveTo>
                  <a:pt x="0" y="0"/>
                </a:moveTo>
                <a:cubicBezTo>
                  <a:pt x="15875" y="6350"/>
                  <a:pt x="30632" y="17162"/>
                  <a:pt x="47625" y="19050"/>
                </a:cubicBezTo>
                <a:cubicBezTo>
                  <a:pt x="60636" y="20496"/>
                  <a:pt x="72634" y="9525"/>
                  <a:pt x="85725" y="9525"/>
                </a:cubicBezTo>
                <a:cubicBezTo>
                  <a:pt x="105038" y="9525"/>
                  <a:pt x="123825" y="15875"/>
                  <a:pt x="142875" y="19050"/>
                </a:cubicBezTo>
                <a:cubicBezTo>
                  <a:pt x="161925" y="31750"/>
                  <a:pt x="184150" y="41275"/>
                  <a:pt x="190500" y="66675"/>
                </a:cubicBezTo>
                <a:cubicBezTo>
                  <a:pt x="194350" y="82076"/>
                  <a:pt x="190500" y="98425"/>
                  <a:pt x="190500" y="114300"/>
                </a:cubicBezTo>
              </a:path>
            </a:pathLst>
          </a:custGeom>
          <a:ln w="1905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8" name="Forme libre 27"/>
          <p:cNvSpPr/>
          <p:nvPr/>
        </p:nvSpPr>
        <p:spPr>
          <a:xfrm>
            <a:off x="5248275" y="5595938"/>
            <a:ext cx="247650" cy="138113"/>
          </a:xfrm>
          <a:custGeom>
            <a:avLst/>
            <a:gdLst>
              <a:gd name="connsiteX0" fmla="*/ 0 w 257175"/>
              <a:gd name="connsiteY0" fmla="*/ 114300 h 123825"/>
              <a:gd name="connsiteX1" fmla="*/ 47625 w 257175"/>
              <a:gd name="connsiteY1" fmla="*/ 104775 h 123825"/>
              <a:gd name="connsiteX2" fmla="*/ 104775 w 257175"/>
              <a:gd name="connsiteY2" fmla="*/ 123825 h 123825"/>
              <a:gd name="connsiteX3" fmla="*/ 171450 w 257175"/>
              <a:gd name="connsiteY3" fmla="*/ 104775 h 123825"/>
              <a:gd name="connsiteX4" fmla="*/ 200025 w 257175"/>
              <a:gd name="connsiteY4" fmla="*/ 85725 h 123825"/>
              <a:gd name="connsiteX5" fmla="*/ 238125 w 257175"/>
              <a:gd name="connsiteY5" fmla="*/ 28575 h 123825"/>
              <a:gd name="connsiteX6" fmla="*/ 257175 w 257175"/>
              <a:gd name="connsiteY6" fmla="*/ 0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175" h="123825">
                <a:moveTo>
                  <a:pt x="0" y="114300"/>
                </a:moveTo>
                <a:cubicBezTo>
                  <a:pt x="15875" y="111125"/>
                  <a:pt x="31502" y="103309"/>
                  <a:pt x="47625" y="104775"/>
                </a:cubicBezTo>
                <a:cubicBezTo>
                  <a:pt x="67623" y="106593"/>
                  <a:pt x="104775" y="123825"/>
                  <a:pt x="104775" y="123825"/>
                </a:cubicBezTo>
                <a:cubicBezTo>
                  <a:pt x="116982" y="120773"/>
                  <a:pt x="157785" y="111607"/>
                  <a:pt x="171450" y="104775"/>
                </a:cubicBezTo>
                <a:cubicBezTo>
                  <a:pt x="181689" y="99655"/>
                  <a:pt x="190500" y="92075"/>
                  <a:pt x="200025" y="85725"/>
                </a:cubicBezTo>
                <a:lnTo>
                  <a:pt x="238125" y="28575"/>
                </a:lnTo>
                <a:lnTo>
                  <a:pt x="257175" y="0"/>
                </a:lnTo>
              </a:path>
            </a:pathLst>
          </a:custGeom>
          <a:ln w="1905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pic>
        <p:nvPicPr>
          <p:cNvPr id="29" name="Image 28" descr="senechaussee.jpg"/>
          <p:cNvPicPr>
            <a:picLocks noChangeAspect="1"/>
          </p:cNvPicPr>
          <p:nvPr/>
        </p:nvPicPr>
        <p:blipFill>
          <a:blip r:embed="rId4" cstate="print"/>
          <a:stretch>
            <a:fillRect/>
          </a:stretch>
        </p:blipFill>
        <p:spPr>
          <a:xfrm>
            <a:off x="0" y="5905500"/>
            <a:ext cx="4307190" cy="3036569"/>
          </a:xfrm>
          <a:prstGeom prst="rect">
            <a:avLst/>
          </a:prstGeom>
        </p:spPr>
      </p:pic>
      <p:sp>
        <p:nvSpPr>
          <p:cNvPr id="38" name="Rectangle 37"/>
          <p:cNvSpPr/>
          <p:nvPr/>
        </p:nvSpPr>
        <p:spPr>
          <a:xfrm>
            <a:off x="0" y="4095751"/>
            <a:ext cx="3867150"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0" y="8491538"/>
            <a:ext cx="1447800" cy="3428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Rectangle 39"/>
          <p:cNvSpPr/>
          <p:nvPr/>
        </p:nvSpPr>
        <p:spPr>
          <a:xfrm>
            <a:off x="142875" y="6638925"/>
            <a:ext cx="1076325" cy="1809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Forme libre 41"/>
          <p:cNvSpPr/>
          <p:nvPr/>
        </p:nvSpPr>
        <p:spPr>
          <a:xfrm>
            <a:off x="8016" y="7603812"/>
            <a:ext cx="514688" cy="435288"/>
          </a:xfrm>
          <a:custGeom>
            <a:avLst/>
            <a:gdLst>
              <a:gd name="connsiteX0" fmla="*/ 77709 w 514688"/>
              <a:gd name="connsiteY0" fmla="*/ 35238 h 435288"/>
              <a:gd name="connsiteX1" fmla="*/ 77709 w 514688"/>
              <a:gd name="connsiteY1" fmla="*/ 35238 h 435288"/>
              <a:gd name="connsiteX2" fmla="*/ 306309 w 514688"/>
              <a:gd name="connsiteY2" fmla="*/ 25713 h 435288"/>
              <a:gd name="connsiteX3" fmla="*/ 363459 w 514688"/>
              <a:gd name="connsiteY3" fmla="*/ 63813 h 435288"/>
              <a:gd name="connsiteX4" fmla="*/ 430134 w 514688"/>
              <a:gd name="connsiteY4" fmla="*/ 73338 h 435288"/>
              <a:gd name="connsiteX5" fmla="*/ 468234 w 514688"/>
              <a:gd name="connsiteY5" fmla="*/ 120963 h 435288"/>
              <a:gd name="connsiteX6" fmla="*/ 506334 w 514688"/>
              <a:gd name="connsiteY6" fmla="*/ 178113 h 435288"/>
              <a:gd name="connsiteX7" fmla="*/ 477759 w 514688"/>
              <a:gd name="connsiteY7" fmla="*/ 235263 h 435288"/>
              <a:gd name="connsiteX8" fmla="*/ 468234 w 514688"/>
              <a:gd name="connsiteY8" fmla="*/ 263838 h 435288"/>
              <a:gd name="connsiteX9" fmla="*/ 458709 w 514688"/>
              <a:gd name="connsiteY9" fmla="*/ 349563 h 435288"/>
              <a:gd name="connsiteX10" fmla="*/ 401559 w 514688"/>
              <a:gd name="connsiteY10" fmla="*/ 368613 h 435288"/>
              <a:gd name="connsiteX11" fmla="*/ 315834 w 514688"/>
              <a:gd name="connsiteY11" fmla="*/ 387663 h 435288"/>
              <a:gd name="connsiteX12" fmla="*/ 258684 w 514688"/>
              <a:gd name="connsiteY12" fmla="*/ 406713 h 435288"/>
              <a:gd name="connsiteX13" fmla="*/ 220584 w 514688"/>
              <a:gd name="connsiteY13" fmla="*/ 416238 h 435288"/>
              <a:gd name="connsiteX14" fmla="*/ 163434 w 514688"/>
              <a:gd name="connsiteY14" fmla="*/ 435288 h 435288"/>
              <a:gd name="connsiteX15" fmla="*/ 96759 w 514688"/>
              <a:gd name="connsiteY15" fmla="*/ 397188 h 435288"/>
              <a:gd name="connsiteX16" fmla="*/ 49134 w 514688"/>
              <a:gd name="connsiteY16" fmla="*/ 330513 h 435288"/>
              <a:gd name="connsiteX17" fmla="*/ 1509 w 514688"/>
              <a:gd name="connsiteY17" fmla="*/ 273363 h 435288"/>
              <a:gd name="connsiteX18" fmla="*/ 20559 w 514688"/>
              <a:gd name="connsiteY18" fmla="*/ 159063 h 435288"/>
              <a:gd name="connsiteX19" fmla="*/ 39609 w 514688"/>
              <a:gd name="connsiteY19" fmla="*/ 130488 h 435288"/>
              <a:gd name="connsiteX20" fmla="*/ 49134 w 514688"/>
              <a:gd name="connsiteY20" fmla="*/ 73338 h 435288"/>
              <a:gd name="connsiteX21" fmla="*/ 77709 w 514688"/>
              <a:gd name="connsiteY21" fmla="*/ 35238 h 435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4688" h="435288">
                <a:moveTo>
                  <a:pt x="77709" y="35238"/>
                </a:moveTo>
                <a:lnTo>
                  <a:pt x="77709" y="35238"/>
                </a:lnTo>
                <a:cubicBezTo>
                  <a:pt x="170726" y="14568"/>
                  <a:pt x="198313" y="0"/>
                  <a:pt x="306309" y="25713"/>
                </a:cubicBezTo>
                <a:cubicBezTo>
                  <a:pt x="328582" y="31016"/>
                  <a:pt x="340794" y="60575"/>
                  <a:pt x="363459" y="63813"/>
                </a:cubicBezTo>
                <a:lnTo>
                  <a:pt x="430134" y="73338"/>
                </a:lnTo>
                <a:cubicBezTo>
                  <a:pt x="482932" y="108537"/>
                  <a:pt x="441171" y="72249"/>
                  <a:pt x="468234" y="120963"/>
                </a:cubicBezTo>
                <a:cubicBezTo>
                  <a:pt x="479353" y="140977"/>
                  <a:pt x="506334" y="178113"/>
                  <a:pt x="506334" y="178113"/>
                </a:cubicBezTo>
                <a:cubicBezTo>
                  <a:pt x="482393" y="249937"/>
                  <a:pt x="514688" y="161405"/>
                  <a:pt x="477759" y="235263"/>
                </a:cubicBezTo>
                <a:cubicBezTo>
                  <a:pt x="473269" y="244243"/>
                  <a:pt x="471409" y="254313"/>
                  <a:pt x="468234" y="263838"/>
                </a:cubicBezTo>
                <a:cubicBezTo>
                  <a:pt x="465059" y="292413"/>
                  <a:pt x="474145" y="325307"/>
                  <a:pt x="458709" y="349563"/>
                </a:cubicBezTo>
                <a:cubicBezTo>
                  <a:pt x="447928" y="366504"/>
                  <a:pt x="420609" y="362263"/>
                  <a:pt x="401559" y="368613"/>
                </a:cubicBezTo>
                <a:cubicBezTo>
                  <a:pt x="319803" y="395865"/>
                  <a:pt x="449941" y="354136"/>
                  <a:pt x="315834" y="387663"/>
                </a:cubicBezTo>
                <a:cubicBezTo>
                  <a:pt x="296353" y="392533"/>
                  <a:pt x="278165" y="401843"/>
                  <a:pt x="258684" y="406713"/>
                </a:cubicBezTo>
                <a:cubicBezTo>
                  <a:pt x="245984" y="409888"/>
                  <a:pt x="233123" y="412476"/>
                  <a:pt x="220584" y="416238"/>
                </a:cubicBezTo>
                <a:cubicBezTo>
                  <a:pt x="201350" y="422008"/>
                  <a:pt x="163434" y="435288"/>
                  <a:pt x="163434" y="435288"/>
                </a:cubicBezTo>
                <a:cubicBezTo>
                  <a:pt x="131242" y="427240"/>
                  <a:pt x="115065" y="430138"/>
                  <a:pt x="96759" y="397188"/>
                </a:cubicBezTo>
                <a:cubicBezTo>
                  <a:pt x="56350" y="324452"/>
                  <a:pt x="105851" y="349419"/>
                  <a:pt x="49134" y="330513"/>
                </a:cubicBezTo>
                <a:cubicBezTo>
                  <a:pt x="42254" y="323633"/>
                  <a:pt x="2715" y="287830"/>
                  <a:pt x="1509" y="273363"/>
                </a:cubicBezTo>
                <a:cubicBezTo>
                  <a:pt x="0" y="255255"/>
                  <a:pt x="6183" y="187816"/>
                  <a:pt x="20559" y="159063"/>
                </a:cubicBezTo>
                <a:cubicBezTo>
                  <a:pt x="25679" y="148824"/>
                  <a:pt x="33259" y="140013"/>
                  <a:pt x="39609" y="130488"/>
                </a:cubicBezTo>
                <a:cubicBezTo>
                  <a:pt x="42784" y="111438"/>
                  <a:pt x="44944" y="92191"/>
                  <a:pt x="49134" y="73338"/>
                </a:cubicBezTo>
                <a:cubicBezTo>
                  <a:pt x="59663" y="25957"/>
                  <a:pt x="72947" y="41588"/>
                  <a:pt x="77709" y="35238"/>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3" name="Forme libre 42"/>
          <p:cNvSpPr/>
          <p:nvPr/>
        </p:nvSpPr>
        <p:spPr>
          <a:xfrm>
            <a:off x="2714625" y="7905751"/>
            <a:ext cx="1638300" cy="1019174"/>
          </a:xfrm>
          <a:custGeom>
            <a:avLst/>
            <a:gdLst>
              <a:gd name="connsiteX0" fmla="*/ 1524000 w 1543050"/>
              <a:gd name="connsiteY0" fmla="*/ 55872 h 1024169"/>
              <a:gd name="connsiteX1" fmla="*/ 1524000 w 1543050"/>
              <a:gd name="connsiteY1" fmla="*/ 55872 h 1024169"/>
              <a:gd name="connsiteX2" fmla="*/ 1343025 w 1543050"/>
              <a:gd name="connsiteY2" fmla="*/ 46347 h 1024169"/>
              <a:gd name="connsiteX3" fmla="*/ 1295400 w 1543050"/>
              <a:gd name="connsiteY3" fmla="*/ 36822 h 1024169"/>
              <a:gd name="connsiteX4" fmla="*/ 885825 w 1543050"/>
              <a:gd name="connsiteY4" fmla="*/ 27297 h 1024169"/>
              <a:gd name="connsiteX5" fmla="*/ 542925 w 1543050"/>
              <a:gd name="connsiteY5" fmla="*/ 27297 h 1024169"/>
              <a:gd name="connsiteX6" fmla="*/ 523875 w 1543050"/>
              <a:gd name="connsiteY6" fmla="*/ 55872 h 1024169"/>
              <a:gd name="connsiteX7" fmla="*/ 466725 w 1543050"/>
              <a:gd name="connsiteY7" fmla="*/ 93972 h 1024169"/>
              <a:gd name="connsiteX8" fmla="*/ 438150 w 1543050"/>
              <a:gd name="connsiteY8" fmla="*/ 113022 h 1024169"/>
              <a:gd name="connsiteX9" fmla="*/ 409575 w 1543050"/>
              <a:gd name="connsiteY9" fmla="*/ 132072 h 1024169"/>
              <a:gd name="connsiteX10" fmla="*/ 381000 w 1543050"/>
              <a:gd name="connsiteY10" fmla="*/ 141597 h 1024169"/>
              <a:gd name="connsiteX11" fmla="*/ 295275 w 1543050"/>
              <a:gd name="connsiteY11" fmla="*/ 93972 h 1024169"/>
              <a:gd name="connsiteX12" fmla="*/ 266700 w 1543050"/>
              <a:gd name="connsiteY12" fmla="*/ 103497 h 1024169"/>
              <a:gd name="connsiteX13" fmla="*/ 209550 w 1543050"/>
              <a:gd name="connsiteY13" fmla="*/ 65397 h 1024169"/>
              <a:gd name="connsiteX14" fmla="*/ 180975 w 1543050"/>
              <a:gd name="connsiteY14" fmla="*/ 74922 h 1024169"/>
              <a:gd name="connsiteX15" fmla="*/ 133350 w 1543050"/>
              <a:gd name="connsiteY15" fmla="*/ 122547 h 1024169"/>
              <a:gd name="connsiteX16" fmla="*/ 76200 w 1543050"/>
              <a:gd name="connsiteY16" fmla="*/ 141597 h 1024169"/>
              <a:gd name="connsiteX17" fmla="*/ 47625 w 1543050"/>
              <a:gd name="connsiteY17" fmla="*/ 151122 h 1024169"/>
              <a:gd name="connsiteX18" fmla="*/ 47625 w 1543050"/>
              <a:gd name="connsiteY18" fmla="*/ 236847 h 1024169"/>
              <a:gd name="connsiteX19" fmla="*/ 66675 w 1543050"/>
              <a:gd name="connsiteY19" fmla="*/ 293997 h 1024169"/>
              <a:gd name="connsiteX20" fmla="*/ 76200 w 1543050"/>
              <a:gd name="connsiteY20" fmla="*/ 398772 h 1024169"/>
              <a:gd name="connsiteX21" fmla="*/ 85725 w 1543050"/>
              <a:gd name="connsiteY21" fmla="*/ 474972 h 1024169"/>
              <a:gd name="connsiteX22" fmla="*/ 66675 w 1543050"/>
              <a:gd name="connsiteY22" fmla="*/ 541647 h 1024169"/>
              <a:gd name="connsiteX23" fmla="*/ 47625 w 1543050"/>
              <a:gd name="connsiteY23" fmla="*/ 570222 h 1024169"/>
              <a:gd name="connsiteX24" fmla="*/ 28575 w 1543050"/>
              <a:gd name="connsiteY24" fmla="*/ 627372 h 1024169"/>
              <a:gd name="connsiteX25" fmla="*/ 0 w 1543050"/>
              <a:gd name="connsiteY25" fmla="*/ 684522 h 1024169"/>
              <a:gd name="connsiteX26" fmla="*/ 28575 w 1543050"/>
              <a:gd name="connsiteY26" fmla="*/ 694047 h 1024169"/>
              <a:gd name="connsiteX27" fmla="*/ 76200 w 1543050"/>
              <a:gd name="connsiteY27" fmla="*/ 779772 h 1024169"/>
              <a:gd name="connsiteX28" fmla="*/ 85725 w 1543050"/>
              <a:gd name="connsiteY28" fmla="*/ 989322 h 1024169"/>
              <a:gd name="connsiteX29" fmla="*/ 95250 w 1543050"/>
              <a:gd name="connsiteY29" fmla="*/ 1017897 h 1024169"/>
              <a:gd name="connsiteX30" fmla="*/ 876300 w 1543050"/>
              <a:gd name="connsiteY30" fmla="*/ 1008372 h 1024169"/>
              <a:gd name="connsiteX31" fmla="*/ 981075 w 1543050"/>
              <a:gd name="connsiteY31" fmla="*/ 998847 h 1024169"/>
              <a:gd name="connsiteX32" fmla="*/ 1009650 w 1543050"/>
              <a:gd name="connsiteY32" fmla="*/ 989322 h 1024169"/>
              <a:gd name="connsiteX33" fmla="*/ 1314450 w 1543050"/>
              <a:gd name="connsiteY33" fmla="*/ 1008372 h 1024169"/>
              <a:gd name="connsiteX34" fmla="*/ 1371600 w 1543050"/>
              <a:gd name="connsiteY34" fmla="*/ 998847 h 1024169"/>
              <a:gd name="connsiteX35" fmla="*/ 1381125 w 1543050"/>
              <a:gd name="connsiteY35" fmla="*/ 970272 h 1024169"/>
              <a:gd name="connsiteX36" fmla="*/ 1447800 w 1543050"/>
              <a:gd name="connsiteY36" fmla="*/ 922647 h 1024169"/>
              <a:gd name="connsiteX37" fmla="*/ 1485900 w 1543050"/>
              <a:gd name="connsiteY37" fmla="*/ 865497 h 1024169"/>
              <a:gd name="connsiteX38" fmla="*/ 1504950 w 1543050"/>
              <a:gd name="connsiteY38" fmla="*/ 789297 h 1024169"/>
              <a:gd name="connsiteX39" fmla="*/ 1524000 w 1543050"/>
              <a:gd name="connsiteY39" fmla="*/ 732147 h 1024169"/>
              <a:gd name="connsiteX40" fmla="*/ 1543050 w 1543050"/>
              <a:gd name="connsiteY40" fmla="*/ 646422 h 1024169"/>
              <a:gd name="connsiteX41" fmla="*/ 1533525 w 1543050"/>
              <a:gd name="connsiteY41" fmla="*/ 560697 h 1024169"/>
              <a:gd name="connsiteX42" fmla="*/ 1504950 w 1543050"/>
              <a:gd name="connsiteY42" fmla="*/ 532122 h 1024169"/>
              <a:gd name="connsiteX43" fmla="*/ 1457325 w 1543050"/>
              <a:gd name="connsiteY43" fmla="*/ 446397 h 1024169"/>
              <a:gd name="connsiteX44" fmla="*/ 1466850 w 1543050"/>
              <a:gd name="connsiteY44" fmla="*/ 351147 h 1024169"/>
              <a:gd name="connsiteX45" fmla="*/ 1485900 w 1543050"/>
              <a:gd name="connsiteY45" fmla="*/ 293997 h 1024169"/>
              <a:gd name="connsiteX46" fmla="*/ 1495425 w 1543050"/>
              <a:gd name="connsiteY46" fmla="*/ 265422 h 1024169"/>
              <a:gd name="connsiteX47" fmla="*/ 1504950 w 1543050"/>
              <a:gd name="connsiteY47" fmla="*/ 236847 h 1024169"/>
              <a:gd name="connsiteX48" fmla="*/ 1524000 w 1543050"/>
              <a:gd name="connsiteY48" fmla="*/ 141597 h 1024169"/>
              <a:gd name="connsiteX49" fmla="*/ 1524000 w 1543050"/>
              <a:gd name="connsiteY49" fmla="*/ 55872 h 102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543050" h="1024169">
                <a:moveTo>
                  <a:pt x="1524000" y="55872"/>
                </a:moveTo>
                <a:lnTo>
                  <a:pt x="1524000" y="55872"/>
                </a:lnTo>
                <a:cubicBezTo>
                  <a:pt x="1463675" y="52697"/>
                  <a:pt x="1403225" y="51364"/>
                  <a:pt x="1343025" y="46347"/>
                </a:cubicBezTo>
                <a:cubicBezTo>
                  <a:pt x="1326892" y="45003"/>
                  <a:pt x="1311575" y="37496"/>
                  <a:pt x="1295400" y="36822"/>
                </a:cubicBezTo>
                <a:cubicBezTo>
                  <a:pt x="1158956" y="31137"/>
                  <a:pt x="1022350" y="30472"/>
                  <a:pt x="885825" y="27297"/>
                </a:cubicBezTo>
                <a:cubicBezTo>
                  <a:pt x="755816" y="1295"/>
                  <a:pt x="768129" y="0"/>
                  <a:pt x="542925" y="27297"/>
                </a:cubicBezTo>
                <a:cubicBezTo>
                  <a:pt x="531561" y="28675"/>
                  <a:pt x="532490" y="48334"/>
                  <a:pt x="523875" y="55872"/>
                </a:cubicBezTo>
                <a:cubicBezTo>
                  <a:pt x="506645" y="70949"/>
                  <a:pt x="485775" y="81272"/>
                  <a:pt x="466725" y="93972"/>
                </a:cubicBezTo>
                <a:lnTo>
                  <a:pt x="438150" y="113022"/>
                </a:lnTo>
                <a:cubicBezTo>
                  <a:pt x="428625" y="119372"/>
                  <a:pt x="420435" y="128452"/>
                  <a:pt x="409575" y="132072"/>
                </a:cubicBezTo>
                <a:lnTo>
                  <a:pt x="381000" y="141597"/>
                </a:lnTo>
                <a:cubicBezTo>
                  <a:pt x="315496" y="97928"/>
                  <a:pt x="345570" y="110737"/>
                  <a:pt x="295275" y="93972"/>
                </a:cubicBezTo>
                <a:cubicBezTo>
                  <a:pt x="285750" y="97147"/>
                  <a:pt x="276740" y="103497"/>
                  <a:pt x="266700" y="103497"/>
                </a:cubicBezTo>
                <a:cubicBezTo>
                  <a:pt x="239131" y="103497"/>
                  <a:pt x="226730" y="82577"/>
                  <a:pt x="209550" y="65397"/>
                </a:cubicBezTo>
                <a:cubicBezTo>
                  <a:pt x="200025" y="68572"/>
                  <a:pt x="188815" y="68650"/>
                  <a:pt x="180975" y="74922"/>
                </a:cubicBezTo>
                <a:cubicBezTo>
                  <a:pt x="129381" y="116197"/>
                  <a:pt x="197644" y="93972"/>
                  <a:pt x="133350" y="122547"/>
                </a:cubicBezTo>
                <a:cubicBezTo>
                  <a:pt x="115000" y="130702"/>
                  <a:pt x="95250" y="135247"/>
                  <a:pt x="76200" y="141597"/>
                </a:cubicBezTo>
                <a:lnTo>
                  <a:pt x="47625" y="151122"/>
                </a:lnTo>
                <a:cubicBezTo>
                  <a:pt x="33653" y="193039"/>
                  <a:pt x="33256" y="179372"/>
                  <a:pt x="47625" y="236847"/>
                </a:cubicBezTo>
                <a:cubicBezTo>
                  <a:pt x="52495" y="256328"/>
                  <a:pt x="66675" y="293997"/>
                  <a:pt x="66675" y="293997"/>
                </a:cubicBezTo>
                <a:cubicBezTo>
                  <a:pt x="69850" y="328922"/>
                  <a:pt x="72529" y="363896"/>
                  <a:pt x="76200" y="398772"/>
                </a:cubicBezTo>
                <a:cubicBezTo>
                  <a:pt x="78880" y="424229"/>
                  <a:pt x="85725" y="449374"/>
                  <a:pt x="85725" y="474972"/>
                </a:cubicBezTo>
                <a:cubicBezTo>
                  <a:pt x="85725" y="481076"/>
                  <a:pt x="71167" y="532664"/>
                  <a:pt x="66675" y="541647"/>
                </a:cubicBezTo>
                <a:cubicBezTo>
                  <a:pt x="61555" y="551886"/>
                  <a:pt x="52274" y="559761"/>
                  <a:pt x="47625" y="570222"/>
                </a:cubicBezTo>
                <a:cubicBezTo>
                  <a:pt x="39470" y="588572"/>
                  <a:pt x="39714" y="610664"/>
                  <a:pt x="28575" y="627372"/>
                </a:cubicBezTo>
                <a:cubicBezTo>
                  <a:pt x="3956" y="664301"/>
                  <a:pt x="13145" y="645087"/>
                  <a:pt x="0" y="684522"/>
                </a:cubicBezTo>
                <a:cubicBezTo>
                  <a:pt x="9525" y="687697"/>
                  <a:pt x="21475" y="686947"/>
                  <a:pt x="28575" y="694047"/>
                </a:cubicBezTo>
                <a:cubicBezTo>
                  <a:pt x="61327" y="726799"/>
                  <a:pt x="64222" y="743839"/>
                  <a:pt x="76200" y="779772"/>
                </a:cubicBezTo>
                <a:cubicBezTo>
                  <a:pt x="79375" y="849622"/>
                  <a:pt x="80149" y="919623"/>
                  <a:pt x="85725" y="989322"/>
                </a:cubicBezTo>
                <a:cubicBezTo>
                  <a:pt x="86526" y="999330"/>
                  <a:pt x="85213" y="1017655"/>
                  <a:pt x="95250" y="1017897"/>
                </a:cubicBezTo>
                <a:cubicBezTo>
                  <a:pt x="355544" y="1024169"/>
                  <a:pt x="615950" y="1011547"/>
                  <a:pt x="876300" y="1008372"/>
                </a:cubicBezTo>
                <a:cubicBezTo>
                  <a:pt x="911225" y="1005197"/>
                  <a:pt x="946358" y="1003807"/>
                  <a:pt x="981075" y="998847"/>
                </a:cubicBezTo>
                <a:cubicBezTo>
                  <a:pt x="991014" y="997427"/>
                  <a:pt x="999610" y="989322"/>
                  <a:pt x="1009650" y="989322"/>
                </a:cubicBezTo>
                <a:cubicBezTo>
                  <a:pt x="1034306" y="989322"/>
                  <a:pt x="1280869" y="1006133"/>
                  <a:pt x="1314450" y="1008372"/>
                </a:cubicBezTo>
                <a:cubicBezTo>
                  <a:pt x="1333500" y="1005197"/>
                  <a:pt x="1354832" y="1008429"/>
                  <a:pt x="1371600" y="998847"/>
                </a:cubicBezTo>
                <a:cubicBezTo>
                  <a:pt x="1380317" y="993866"/>
                  <a:pt x="1374697" y="977985"/>
                  <a:pt x="1381125" y="970272"/>
                </a:cubicBezTo>
                <a:cubicBezTo>
                  <a:pt x="1388509" y="961411"/>
                  <a:pt x="1434770" y="931334"/>
                  <a:pt x="1447800" y="922647"/>
                </a:cubicBezTo>
                <a:cubicBezTo>
                  <a:pt x="1460500" y="903597"/>
                  <a:pt x="1478660" y="887217"/>
                  <a:pt x="1485900" y="865497"/>
                </a:cubicBezTo>
                <a:cubicBezTo>
                  <a:pt x="1514801" y="778794"/>
                  <a:pt x="1470468" y="915732"/>
                  <a:pt x="1504950" y="789297"/>
                </a:cubicBezTo>
                <a:cubicBezTo>
                  <a:pt x="1510234" y="769924"/>
                  <a:pt x="1519130" y="751628"/>
                  <a:pt x="1524000" y="732147"/>
                </a:cubicBezTo>
                <a:cubicBezTo>
                  <a:pt x="1537452" y="678341"/>
                  <a:pt x="1530958" y="706884"/>
                  <a:pt x="1543050" y="646422"/>
                </a:cubicBezTo>
                <a:cubicBezTo>
                  <a:pt x="1539875" y="617847"/>
                  <a:pt x="1542617" y="587972"/>
                  <a:pt x="1533525" y="560697"/>
                </a:cubicBezTo>
                <a:cubicBezTo>
                  <a:pt x="1529265" y="547918"/>
                  <a:pt x="1513220" y="542755"/>
                  <a:pt x="1504950" y="532122"/>
                </a:cubicBezTo>
                <a:cubicBezTo>
                  <a:pt x="1466739" y="482994"/>
                  <a:pt x="1471696" y="489511"/>
                  <a:pt x="1457325" y="446397"/>
                </a:cubicBezTo>
                <a:cubicBezTo>
                  <a:pt x="1460500" y="414647"/>
                  <a:pt x="1460970" y="382509"/>
                  <a:pt x="1466850" y="351147"/>
                </a:cubicBezTo>
                <a:cubicBezTo>
                  <a:pt x="1470551" y="331410"/>
                  <a:pt x="1479550" y="313047"/>
                  <a:pt x="1485900" y="293997"/>
                </a:cubicBezTo>
                <a:lnTo>
                  <a:pt x="1495425" y="265422"/>
                </a:lnTo>
                <a:cubicBezTo>
                  <a:pt x="1498600" y="255897"/>
                  <a:pt x="1502515" y="246587"/>
                  <a:pt x="1504950" y="236847"/>
                </a:cubicBezTo>
                <a:cubicBezTo>
                  <a:pt x="1519159" y="180011"/>
                  <a:pt x="1512323" y="211660"/>
                  <a:pt x="1524000" y="141597"/>
                </a:cubicBezTo>
                <a:lnTo>
                  <a:pt x="1524000" y="5587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200" dirty="0" smtClean="0">
              <a:solidFill>
                <a:srgbClr val="800000"/>
              </a:solidFill>
              <a:latin typeface="Comic Sans MS" pitchFamily="66" charset="0"/>
            </a:endParaRPr>
          </a:p>
          <a:p>
            <a:r>
              <a:rPr lang="fr-FR" sz="1200" dirty="0" smtClean="0">
                <a:solidFill>
                  <a:srgbClr val="800000"/>
                </a:solidFill>
                <a:latin typeface="Comic Sans MS" pitchFamily="66" charset="0"/>
              </a:rPr>
              <a:t>Sénéchaussée de Beaucaire et Nîmes</a:t>
            </a:r>
            <a:endParaRPr lang="fr-FR" sz="1200" dirty="0">
              <a:solidFill>
                <a:srgbClr val="800000"/>
              </a:solidFill>
              <a:latin typeface="Comic Sans MS" pitchFamily="66" charset="0"/>
            </a:endParaRPr>
          </a:p>
        </p:txBody>
      </p:sp>
      <p:sp>
        <p:nvSpPr>
          <p:cNvPr id="47" name="ZoneTexte 46"/>
          <p:cNvSpPr txBox="1"/>
          <p:nvPr/>
        </p:nvSpPr>
        <p:spPr>
          <a:xfrm>
            <a:off x="-114300" y="4090988"/>
            <a:ext cx="4429125" cy="1969770"/>
          </a:xfrm>
          <a:prstGeom prst="rect">
            <a:avLst/>
          </a:prstGeom>
          <a:solidFill>
            <a:schemeClr val="bg1"/>
          </a:solidFill>
        </p:spPr>
        <p:txBody>
          <a:bodyPr wrap="square" rtlCol="0">
            <a:spAutoFit/>
          </a:bodyPr>
          <a:lstStyle/>
          <a:p>
            <a:pPr algn="just"/>
            <a:r>
              <a:rPr lang="fr-FR" sz="1300" b="1" dirty="0" smtClean="0">
                <a:latin typeface="Comic Sans MS" pitchFamily="66" charset="0"/>
              </a:rPr>
              <a:t>          Complexité de l’administration </a:t>
            </a:r>
          </a:p>
          <a:p>
            <a:pPr algn="just"/>
            <a:r>
              <a:rPr lang="fr-FR" sz="1300" b="1" dirty="0" smtClean="0">
                <a:latin typeface="Comic Sans MS" pitchFamily="66" charset="0"/>
              </a:rPr>
              <a:t>                d’Ancien  Régime</a:t>
            </a:r>
          </a:p>
          <a:p>
            <a:pPr algn="just"/>
            <a:r>
              <a:rPr lang="fr-FR" sz="1200" dirty="0" smtClean="0">
                <a:latin typeface="Comic Sans MS" pitchFamily="66" charset="0"/>
              </a:rPr>
              <a:t>St André appartient à </a:t>
            </a:r>
            <a:r>
              <a:rPr lang="fr-FR" sz="1200" b="1" dirty="0" smtClean="0">
                <a:solidFill>
                  <a:srgbClr val="FF0000"/>
                </a:solidFill>
                <a:latin typeface="Comic Sans MS" pitchFamily="66" charset="0"/>
              </a:rPr>
              <a:t>la Province du Languedoc </a:t>
            </a:r>
          </a:p>
          <a:p>
            <a:pPr algn="just"/>
            <a:r>
              <a:rPr lang="fr-FR" sz="1200" dirty="0" smtClean="0">
                <a:latin typeface="Comic Sans MS" pitchFamily="66" charset="0"/>
              </a:rPr>
              <a:t>qui possède des Etats  provinciaux (Pays d’Etats).</a:t>
            </a:r>
            <a:br>
              <a:rPr lang="fr-FR" sz="1200" dirty="0" smtClean="0">
                <a:latin typeface="Comic Sans MS" pitchFamily="66" charset="0"/>
              </a:rPr>
            </a:br>
            <a:r>
              <a:rPr lang="fr-FR" sz="1200" dirty="0" smtClean="0">
                <a:latin typeface="Comic Sans MS" pitchFamily="66" charset="0"/>
              </a:rPr>
              <a:t>St André ressort du </a:t>
            </a:r>
            <a:r>
              <a:rPr lang="fr-FR" sz="1200" b="1" dirty="0" smtClean="0">
                <a:solidFill>
                  <a:srgbClr val="7030A0"/>
                </a:solidFill>
                <a:latin typeface="Comic Sans MS" pitchFamily="66" charset="0"/>
              </a:rPr>
              <a:t>Parlement de Toulouse </a:t>
            </a:r>
            <a:r>
              <a:rPr lang="fr-FR" sz="1200" dirty="0" smtClean="0">
                <a:latin typeface="Comic Sans MS" pitchFamily="66" charset="0"/>
              </a:rPr>
              <a:t>et </a:t>
            </a:r>
          </a:p>
          <a:p>
            <a:pPr algn="just"/>
            <a:r>
              <a:rPr lang="fr-FR" sz="1200" dirty="0" smtClean="0">
                <a:latin typeface="Comic Sans MS" pitchFamily="66" charset="0"/>
              </a:rPr>
              <a:t>de la </a:t>
            </a:r>
            <a:r>
              <a:rPr lang="fr-FR" sz="1200" b="1" dirty="0" smtClean="0">
                <a:solidFill>
                  <a:srgbClr val="800000"/>
                </a:solidFill>
                <a:latin typeface="Comic Sans MS" pitchFamily="66" charset="0"/>
              </a:rPr>
              <a:t>sénéchaussée de Beaucaire/ Nîmes.</a:t>
            </a:r>
          </a:p>
          <a:p>
            <a:pPr algn="just"/>
            <a:r>
              <a:rPr lang="fr-FR" sz="1200" dirty="0" smtClean="0">
                <a:latin typeface="Comic Sans MS" pitchFamily="66" charset="0"/>
              </a:rPr>
              <a:t>St André relève d</a:t>
            </a:r>
            <a:r>
              <a:rPr lang="fr-FR" sz="1200" b="1" dirty="0" smtClean="0">
                <a:latin typeface="Comic Sans MS" pitchFamily="66" charset="0"/>
              </a:rPr>
              <a:t>e</a:t>
            </a:r>
            <a:r>
              <a:rPr lang="fr-FR" sz="1200" b="1" dirty="0" smtClean="0">
                <a:solidFill>
                  <a:srgbClr val="009900"/>
                </a:solidFill>
                <a:latin typeface="Comic Sans MS" pitchFamily="66" charset="0"/>
              </a:rPr>
              <a:t> la Généralité de Montpellier </a:t>
            </a:r>
          </a:p>
          <a:p>
            <a:pPr algn="just"/>
            <a:r>
              <a:rPr lang="fr-FR" sz="1200" dirty="0" smtClean="0">
                <a:latin typeface="Comic Sans MS" pitchFamily="66" charset="0"/>
              </a:rPr>
              <a:t>gouvernée par l’Intendant.</a:t>
            </a:r>
          </a:p>
          <a:p>
            <a:pPr algn="just"/>
            <a:r>
              <a:rPr lang="fr-FR" sz="1200" dirty="0" smtClean="0">
                <a:latin typeface="Comic Sans MS" pitchFamily="66" charset="0"/>
              </a:rPr>
              <a:t>St André est situé dans le </a:t>
            </a:r>
            <a:r>
              <a:rPr lang="fr-FR" sz="1200" b="1" dirty="0" smtClean="0">
                <a:latin typeface="Comic Sans MS" pitchFamily="66" charset="0"/>
              </a:rPr>
              <a:t>Gouvernement de Montpellier</a:t>
            </a:r>
          </a:p>
          <a:p>
            <a:pPr algn="just"/>
            <a:r>
              <a:rPr lang="fr-FR" sz="1200" dirty="0" smtClean="0">
                <a:latin typeface="Comic Sans MS" pitchFamily="66" charset="0"/>
              </a:rPr>
              <a:t>St André appartient au </a:t>
            </a:r>
            <a:r>
              <a:rPr lang="fr-FR" sz="1200" b="1" dirty="0" smtClean="0">
                <a:solidFill>
                  <a:srgbClr val="236325"/>
                </a:solidFill>
                <a:latin typeface="Comic Sans MS" pitchFamily="66" charset="0"/>
              </a:rPr>
              <a:t>Diocèse d’Uzès</a:t>
            </a:r>
            <a:r>
              <a:rPr lang="fr-FR" sz="1200" b="1" dirty="0" smtClean="0">
                <a:latin typeface="Comic Sans MS" pitchFamily="66" charset="0"/>
              </a:rPr>
              <a:t>.</a:t>
            </a:r>
            <a:endParaRPr lang="fr-FR" sz="1200" b="1" dirty="0">
              <a:latin typeface="Comic Sans MS" pitchFamily="66" charset="0"/>
            </a:endParaRPr>
          </a:p>
        </p:txBody>
      </p:sp>
      <p:sp>
        <p:nvSpPr>
          <p:cNvPr id="48" name="Rectangle 47"/>
          <p:cNvSpPr/>
          <p:nvPr/>
        </p:nvSpPr>
        <p:spPr>
          <a:xfrm>
            <a:off x="1247775" y="114300"/>
            <a:ext cx="2895600" cy="323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4" name="Forme libre 43"/>
          <p:cNvSpPr/>
          <p:nvPr/>
        </p:nvSpPr>
        <p:spPr>
          <a:xfrm>
            <a:off x="-234950" y="415925"/>
            <a:ext cx="2279650" cy="1293813"/>
          </a:xfrm>
          <a:custGeom>
            <a:avLst/>
            <a:gdLst>
              <a:gd name="connsiteX0" fmla="*/ 206375 w 2279650"/>
              <a:gd name="connsiteY0" fmla="*/ 403225 h 1293813"/>
              <a:gd name="connsiteX1" fmla="*/ 215900 w 2279650"/>
              <a:gd name="connsiteY1" fmla="*/ 60325 h 1293813"/>
              <a:gd name="connsiteX2" fmla="*/ 1501775 w 2279650"/>
              <a:gd name="connsiteY2" fmla="*/ 41275 h 1293813"/>
              <a:gd name="connsiteX3" fmla="*/ 2187575 w 2279650"/>
              <a:gd name="connsiteY3" fmla="*/ 165100 h 1293813"/>
              <a:gd name="connsiteX4" fmla="*/ 2054225 w 2279650"/>
              <a:gd name="connsiteY4" fmla="*/ 527050 h 1293813"/>
              <a:gd name="connsiteX5" fmla="*/ 1987550 w 2279650"/>
              <a:gd name="connsiteY5" fmla="*/ 898525 h 1293813"/>
              <a:gd name="connsiteX6" fmla="*/ 1835150 w 2279650"/>
              <a:gd name="connsiteY6" fmla="*/ 1127125 h 1293813"/>
              <a:gd name="connsiteX7" fmla="*/ 1206500 w 2279650"/>
              <a:gd name="connsiteY7" fmla="*/ 1165225 h 1293813"/>
              <a:gd name="connsiteX8" fmla="*/ 425450 w 2279650"/>
              <a:gd name="connsiteY8" fmla="*/ 1165225 h 1293813"/>
              <a:gd name="connsiteX9" fmla="*/ 206375 w 2279650"/>
              <a:gd name="connsiteY9" fmla="*/ 403225 h 1293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9650" h="1293813">
                <a:moveTo>
                  <a:pt x="206375" y="403225"/>
                </a:moveTo>
                <a:cubicBezTo>
                  <a:pt x="171450" y="219075"/>
                  <a:pt x="0" y="120650"/>
                  <a:pt x="215900" y="60325"/>
                </a:cubicBezTo>
                <a:cubicBezTo>
                  <a:pt x="431800" y="0"/>
                  <a:pt x="1173163" y="23813"/>
                  <a:pt x="1501775" y="41275"/>
                </a:cubicBezTo>
                <a:cubicBezTo>
                  <a:pt x="1830388" y="58738"/>
                  <a:pt x="2095500" y="84138"/>
                  <a:pt x="2187575" y="165100"/>
                </a:cubicBezTo>
                <a:cubicBezTo>
                  <a:pt x="2279650" y="246062"/>
                  <a:pt x="2087563" y="404813"/>
                  <a:pt x="2054225" y="527050"/>
                </a:cubicBezTo>
                <a:cubicBezTo>
                  <a:pt x="2020888" y="649288"/>
                  <a:pt x="2024062" y="798513"/>
                  <a:pt x="1987550" y="898525"/>
                </a:cubicBezTo>
                <a:cubicBezTo>
                  <a:pt x="1951038" y="998537"/>
                  <a:pt x="1965325" y="1082675"/>
                  <a:pt x="1835150" y="1127125"/>
                </a:cubicBezTo>
                <a:cubicBezTo>
                  <a:pt x="1704975" y="1171575"/>
                  <a:pt x="1441450" y="1158875"/>
                  <a:pt x="1206500" y="1165225"/>
                </a:cubicBezTo>
                <a:cubicBezTo>
                  <a:pt x="971550" y="1171575"/>
                  <a:pt x="592138" y="1293813"/>
                  <a:pt x="425450" y="1165225"/>
                </a:cubicBezTo>
                <a:cubicBezTo>
                  <a:pt x="258763" y="1036638"/>
                  <a:pt x="241300" y="587375"/>
                  <a:pt x="206375" y="403225"/>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Etats du Languedoc</a:t>
            </a:r>
            <a:endParaRPr lang="fr-FR" dirty="0"/>
          </a:p>
        </p:txBody>
      </p:sp>
      <p:sp>
        <p:nvSpPr>
          <p:cNvPr id="50" name="ZoneTexte 49"/>
          <p:cNvSpPr txBox="1"/>
          <p:nvPr/>
        </p:nvSpPr>
        <p:spPr>
          <a:xfrm flipH="1">
            <a:off x="588645" y="1073468"/>
            <a:ext cx="1035368" cy="492443"/>
          </a:xfrm>
          <a:prstGeom prst="rect">
            <a:avLst/>
          </a:prstGeom>
          <a:solidFill>
            <a:srgbClr val="00FF00"/>
          </a:solidFill>
          <a:ln w="19050">
            <a:solidFill>
              <a:srgbClr val="FF0000"/>
            </a:solidFill>
          </a:ln>
        </p:spPr>
        <p:txBody>
          <a:bodyPr wrap="square" rtlCol="0">
            <a:spAutoFit/>
          </a:bodyPr>
          <a:lstStyle/>
          <a:p>
            <a:r>
              <a:rPr lang="fr-FR" sz="1300" b="1" dirty="0" smtClean="0">
                <a:solidFill>
                  <a:srgbClr val="FF0000"/>
                </a:solidFill>
                <a:latin typeface="Comic Sans MS" pitchFamily="66" charset="0"/>
              </a:rPr>
              <a:t> Etats du Languedoc</a:t>
            </a:r>
            <a:endParaRPr lang="fr-FR" sz="1300" b="1" dirty="0">
              <a:solidFill>
                <a:srgbClr val="FF0000"/>
              </a:solidFill>
              <a:latin typeface="Comic Sans MS" pitchFamily="66" charset="0"/>
            </a:endParaRPr>
          </a:p>
        </p:txBody>
      </p:sp>
      <p:sp>
        <p:nvSpPr>
          <p:cNvPr id="51" name="ZoneTexte 50"/>
          <p:cNvSpPr txBox="1"/>
          <p:nvPr/>
        </p:nvSpPr>
        <p:spPr>
          <a:xfrm>
            <a:off x="76201" y="6362700"/>
            <a:ext cx="1157287" cy="492443"/>
          </a:xfrm>
          <a:prstGeom prst="rect">
            <a:avLst/>
          </a:prstGeom>
          <a:noFill/>
          <a:ln w="19050">
            <a:solidFill>
              <a:srgbClr val="7030A0"/>
            </a:solidFill>
          </a:ln>
        </p:spPr>
        <p:txBody>
          <a:bodyPr wrap="square" rtlCol="0">
            <a:spAutoFit/>
          </a:bodyPr>
          <a:lstStyle/>
          <a:p>
            <a:r>
              <a:rPr lang="fr-FR" sz="1300" b="1" dirty="0" smtClean="0">
                <a:solidFill>
                  <a:srgbClr val="7030A0"/>
                </a:solidFill>
                <a:latin typeface="Comic Sans MS" pitchFamily="66" charset="0"/>
              </a:rPr>
              <a:t>Parlement de Toulouse</a:t>
            </a:r>
            <a:endParaRPr lang="fr-FR" sz="1300" b="1" dirty="0">
              <a:solidFill>
                <a:srgbClr val="7030A0"/>
              </a:solidFill>
              <a:latin typeface="Comic Sans MS" pitchFamily="66" charset="0"/>
            </a:endParaRPr>
          </a:p>
        </p:txBody>
      </p:sp>
      <p:sp>
        <p:nvSpPr>
          <p:cNvPr id="52" name="Rectangle 51"/>
          <p:cNvSpPr/>
          <p:nvPr/>
        </p:nvSpPr>
        <p:spPr>
          <a:xfrm>
            <a:off x="2724150" y="8239125"/>
            <a:ext cx="1504950" cy="514350"/>
          </a:xfrm>
          <a:prstGeom prst="rect">
            <a:avLst/>
          </a:prstGeom>
          <a:noFill/>
          <a:ln w="19050">
            <a:solidFill>
              <a:srgbClr val="99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latin typeface="Comic Sans MS" pitchFamily="66" charset="0"/>
            </a:endParaRPr>
          </a:p>
        </p:txBody>
      </p:sp>
      <p:sp>
        <p:nvSpPr>
          <p:cNvPr id="53" name="Forme libre 52"/>
          <p:cNvSpPr/>
          <p:nvPr/>
        </p:nvSpPr>
        <p:spPr>
          <a:xfrm>
            <a:off x="2357438" y="8672513"/>
            <a:ext cx="342900" cy="142875"/>
          </a:xfrm>
          <a:custGeom>
            <a:avLst/>
            <a:gdLst>
              <a:gd name="connsiteX0" fmla="*/ 334962 w 334962"/>
              <a:gd name="connsiteY0" fmla="*/ 25399 h 125412"/>
              <a:gd name="connsiteX1" fmla="*/ 273049 w 334962"/>
              <a:gd name="connsiteY1" fmla="*/ 34924 h 125412"/>
              <a:gd name="connsiteX2" fmla="*/ 239712 w 334962"/>
              <a:gd name="connsiteY2" fmla="*/ 6349 h 125412"/>
              <a:gd name="connsiteX3" fmla="*/ 211137 w 334962"/>
              <a:gd name="connsiteY3" fmla="*/ 1587 h 125412"/>
              <a:gd name="connsiteX4" fmla="*/ 187324 w 334962"/>
              <a:gd name="connsiteY4" fmla="*/ 1587 h 125412"/>
              <a:gd name="connsiteX5" fmla="*/ 134937 w 334962"/>
              <a:gd name="connsiteY5" fmla="*/ 11112 h 125412"/>
              <a:gd name="connsiteX6" fmla="*/ 87312 w 334962"/>
              <a:gd name="connsiteY6" fmla="*/ 58737 h 125412"/>
              <a:gd name="connsiteX7" fmla="*/ 63499 w 334962"/>
              <a:gd name="connsiteY7" fmla="*/ 58737 h 125412"/>
              <a:gd name="connsiteX8" fmla="*/ 34924 w 334962"/>
              <a:gd name="connsiteY8" fmla="*/ 53974 h 125412"/>
              <a:gd name="connsiteX9" fmla="*/ 15874 w 334962"/>
              <a:gd name="connsiteY9" fmla="*/ 58737 h 125412"/>
              <a:gd name="connsiteX10" fmla="*/ 1587 w 334962"/>
              <a:gd name="connsiteY10" fmla="*/ 87312 h 125412"/>
              <a:gd name="connsiteX11" fmla="*/ 6349 w 334962"/>
              <a:gd name="connsiteY11" fmla="*/ 125412 h 12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4962" h="125412">
                <a:moveTo>
                  <a:pt x="334962" y="25399"/>
                </a:moveTo>
                <a:cubicBezTo>
                  <a:pt x="311943" y="31749"/>
                  <a:pt x="288924" y="38099"/>
                  <a:pt x="273049" y="34924"/>
                </a:cubicBezTo>
                <a:cubicBezTo>
                  <a:pt x="257174" y="31749"/>
                  <a:pt x="250031" y="11905"/>
                  <a:pt x="239712" y="6349"/>
                </a:cubicBezTo>
                <a:cubicBezTo>
                  <a:pt x="229393" y="793"/>
                  <a:pt x="219868" y="2381"/>
                  <a:pt x="211137" y="1587"/>
                </a:cubicBezTo>
                <a:cubicBezTo>
                  <a:pt x="202406" y="793"/>
                  <a:pt x="200024" y="0"/>
                  <a:pt x="187324" y="1587"/>
                </a:cubicBezTo>
                <a:cubicBezTo>
                  <a:pt x="174624" y="3174"/>
                  <a:pt x="151606" y="1587"/>
                  <a:pt x="134937" y="11112"/>
                </a:cubicBezTo>
                <a:cubicBezTo>
                  <a:pt x="118268" y="20637"/>
                  <a:pt x="99218" y="50800"/>
                  <a:pt x="87312" y="58737"/>
                </a:cubicBezTo>
                <a:cubicBezTo>
                  <a:pt x="75406" y="66674"/>
                  <a:pt x="72230" y="59531"/>
                  <a:pt x="63499" y="58737"/>
                </a:cubicBezTo>
                <a:cubicBezTo>
                  <a:pt x="54768" y="57943"/>
                  <a:pt x="42861" y="53974"/>
                  <a:pt x="34924" y="53974"/>
                </a:cubicBezTo>
                <a:cubicBezTo>
                  <a:pt x="26987" y="53974"/>
                  <a:pt x="21430" y="53181"/>
                  <a:pt x="15874" y="58737"/>
                </a:cubicBezTo>
                <a:cubicBezTo>
                  <a:pt x="10318" y="64293"/>
                  <a:pt x="3174" y="76200"/>
                  <a:pt x="1587" y="87312"/>
                </a:cubicBezTo>
                <a:cubicBezTo>
                  <a:pt x="0" y="98424"/>
                  <a:pt x="3174" y="111918"/>
                  <a:pt x="6349" y="125412"/>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solidFill>
                <a:srgbClr val="682300"/>
              </a:solidFill>
            </a:endParaRPr>
          </a:p>
        </p:txBody>
      </p:sp>
      <p:sp>
        <p:nvSpPr>
          <p:cNvPr id="54" name="Forme libre 53"/>
          <p:cNvSpPr/>
          <p:nvPr/>
        </p:nvSpPr>
        <p:spPr>
          <a:xfrm>
            <a:off x="1909763" y="8548688"/>
            <a:ext cx="457200" cy="288925"/>
          </a:xfrm>
          <a:custGeom>
            <a:avLst/>
            <a:gdLst>
              <a:gd name="connsiteX0" fmla="*/ 457200 w 457200"/>
              <a:gd name="connsiteY0" fmla="*/ 280987 h 288925"/>
              <a:gd name="connsiteX1" fmla="*/ 414337 w 457200"/>
              <a:gd name="connsiteY1" fmla="*/ 252412 h 288925"/>
              <a:gd name="connsiteX2" fmla="*/ 395287 w 457200"/>
              <a:gd name="connsiteY2" fmla="*/ 252412 h 288925"/>
              <a:gd name="connsiteX3" fmla="*/ 381000 w 457200"/>
              <a:gd name="connsiteY3" fmla="*/ 285750 h 288925"/>
              <a:gd name="connsiteX4" fmla="*/ 347662 w 457200"/>
              <a:gd name="connsiteY4" fmla="*/ 271462 h 288925"/>
              <a:gd name="connsiteX5" fmla="*/ 338137 w 457200"/>
              <a:gd name="connsiteY5" fmla="*/ 261937 h 288925"/>
              <a:gd name="connsiteX6" fmla="*/ 314325 w 457200"/>
              <a:gd name="connsiteY6" fmla="*/ 238125 h 288925"/>
              <a:gd name="connsiteX7" fmla="*/ 300037 w 457200"/>
              <a:gd name="connsiteY7" fmla="*/ 228600 h 288925"/>
              <a:gd name="connsiteX8" fmla="*/ 257175 w 457200"/>
              <a:gd name="connsiteY8" fmla="*/ 204787 h 288925"/>
              <a:gd name="connsiteX9" fmla="*/ 252412 w 457200"/>
              <a:gd name="connsiteY9" fmla="*/ 195262 h 288925"/>
              <a:gd name="connsiteX10" fmla="*/ 223837 w 457200"/>
              <a:gd name="connsiteY10" fmla="*/ 195262 h 288925"/>
              <a:gd name="connsiteX11" fmla="*/ 185737 w 457200"/>
              <a:gd name="connsiteY11" fmla="*/ 190500 h 288925"/>
              <a:gd name="connsiteX12" fmla="*/ 157162 w 457200"/>
              <a:gd name="connsiteY12" fmla="*/ 209550 h 288925"/>
              <a:gd name="connsiteX13" fmla="*/ 80962 w 457200"/>
              <a:gd name="connsiteY13" fmla="*/ 147637 h 288925"/>
              <a:gd name="connsiteX14" fmla="*/ 71437 w 457200"/>
              <a:gd name="connsiteY14" fmla="*/ 123825 h 288925"/>
              <a:gd name="connsiteX15" fmla="*/ 47625 w 457200"/>
              <a:gd name="connsiteY15" fmla="*/ 100012 h 288925"/>
              <a:gd name="connsiteX16" fmla="*/ 0 w 457200"/>
              <a:gd name="connsiteY16"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288925">
                <a:moveTo>
                  <a:pt x="457200" y="280987"/>
                </a:moveTo>
                <a:cubicBezTo>
                  <a:pt x="440928" y="269080"/>
                  <a:pt x="424656" y="257174"/>
                  <a:pt x="414337" y="252412"/>
                </a:cubicBezTo>
                <a:cubicBezTo>
                  <a:pt x="404018" y="247650"/>
                  <a:pt x="400843" y="246856"/>
                  <a:pt x="395287" y="252412"/>
                </a:cubicBezTo>
                <a:cubicBezTo>
                  <a:pt x="389731" y="257968"/>
                  <a:pt x="388938" y="282575"/>
                  <a:pt x="381000" y="285750"/>
                </a:cubicBezTo>
                <a:cubicBezTo>
                  <a:pt x="373062" y="288925"/>
                  <a:pt x="354806" y="275431"/>
                  <a:pt x="347662" y="271462"/>
                </a:cubicBezTo>
                <a:cubicBezTo>
                  <a:pt x="340518" y="267493"/>
                  <a:pt x="338137" y="261937"/>
                  <a:pt x="338137" y="261937"/>
                </a:cubicBezTo>
                <a:cubicBezTo>
                  <a:pt x="332581" y="256381"/>
                  <a:pt x="320675" y="243681"/>
                  <a:pt x="314325" y="238125"/>
                </a:cubicBezTo>
                <a:cubicBezTo>
                  <a:pt x="307975" y="232569"/>
                  <a:pt x="309562" y="234156"/>
                  <a:pt x="300037" y="228600"/>
                </a:cubicBezTo>
                <a:cubicBezTo>
                  <a:pt x="290512" y="223044"/>
                  <a:pt x="265113" y="210343"/>
                  <a:pt x="257175" y="204787"/>
                </a:cubicBezTo>
                <a:cubicBezTo>
                  <a:pt x="249238" y="199231"/>
                  <a:pt x="257968" y="196849"/>
                  <a:pt x="252412" y="195262"/>
                </a:cubicBezTo>
                <a:cubicBezTo>
                  <a:pt x="246856" y="193675"/>
                  <a:pt x="234949" y="196056"/>
                  <a:pt x="223837" y="195262"/>
                </a:cubicBezTo>
                <a:cubicBezTo>
                  <a:pt x="212725" y="194468"/>
                  <a:pt x="196849" y="188119"/>
                  <a:pt x="185737" y="190500"/>
                </a:cubicBezTo>
                <a:cubicBezTo>
                  <a:pt x="174625" y="192881"/>
                  <a:pt x="174624" y="216694"/>
                  <a:pt x="157162" y="209550"/>
                </a:cubicBezTo>
                <a:cubicBezTo>
                  <a:pt x="139700" y="202406"/>
                  <a:pt x="95249" y="161924"/>
                  <a:pt x="80962" y="147637"/>
                </a:cubicBezTo>
                <a:cubicBezTo>
                  <a:pt x="66675" y="133350"/>
                  <a:pt x="76993" y="131763"/>
                  <a:pt x="71437" y="123825"/>
                </a:cubicBezTo>
                <a:cubicBezTo>
                  <a:pt x="65881" y="115887"/>
                  <a:pt x="59531" y="120650"/>
                  <a:pt x="47625" y="100012"/>
                </a:cubicBezTo>
                <a:cubicBezTo>
                  <a:pt x="35719" y="79374"/>
                  <a:pt x="17859" y="39687"/>
                  <a:pt x="0" y="0"/>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5" name="Forme libre 54"/>
          <p:cNvSpPr/>
          <p:nvPr/>
        </p:nvSpPr>
        <p:spPr>
          <a:xfrm>
            <a:off x="1081088" y="8315325"/>
            <a:ext cx="823912" cy="271463"/>
          </a:xfrm>
          <a:custGeom>
            <a:avLst/>
            <a:gdLst>
              <a:gd name="connsiteX0" fmla="*/ 819150 w 819150"/>
              <a:gd name="connsiteY0" fmla="*/ 223837 h 280194"/>
              <a:gd name="connsiteX1" fmla="*/ 762000 w 819150"/>
              <a:gd name="connsiteY1" fmla="*/ 252412 h 280194"/>
              <a:gd name="connsiteX2" fmla="*/ 738188 w 819150"/>
              <a:gd name="connsiteY2" fmla="*/ 252412 h 280194"/>
              <a:gd name="connsiteX3" fmla="*/ 723900 w 819150"/>
              <a:gd name="connsiteY3" fmla="*/ 276225 h 280194"/>
              <a:gd name="connsiteX4" fmla="*/ 695325 w 819150"/>
              <a:gd name="connsiteY4" fmla="*/ 276225 h 280194"/>
              <a:gd name="connsiteX5" fmla="*/ 676275 w 819150"/>
              <a:gd name="connsiteY5" fmla="*/ 257175 h 280194"/>
              <a:gd name="connsiteX6" fmla="*/ 657225 w 819150"/>
              <a:gd name="connsiteY6" fmla="*/ 257175 h 280194"/>
              <a:gd name="connsiteX7" fmla="*/ 657225 w 819150"/>
              <a:gd name="connsiteY7" fmla="*/ 247650 h 280194"/>
              <a:gd name="connsiteX8" fmla="*/ 628650 w 819150"/>
              <a:gd name="connsiteY8" fmla="*/ 228600 h 280194"/>
              <a:gd name="connsiteX9" fmla="*/ 604838 w 819150"/>
              <a:gd name="connsiteY9" fmla="*/ 219075 h 280194"/>
              <a:gd name="connsiteX10" fmla="*/ 595313 w 819150"/>
              <a:gd name="connsiteY10" fmla="*/ 214312 h 280194"/>
              <a:gd name="connsiteX11" fmla="*/ 566738 w 819150"/>
              <a:gd name="connsiteY11" fmla="*/ 214312 h 280194"/>
              <a:gd name="connsiteX12" fmla="*/ 547688 w 819150"/>
              <a:gd name="connsiteY12" fmla="*/ 195262 h 280194"/>
              <a:gd name="connsiteX13" fmla="*/ 495300 w 819150"/>
              <a:gd name="connsiteY13" fmla="*/ 195262 h 280194"/>
              <a:gd name="connsiteX14" fmla="*/ 481013 w 819150"/>
              <a:gd name="connsiteY14" fmla="*/ 242887 h 280194"/>
              <a:gd name="connsiteX15" fmla="*/ 461963 w 819150"/>
              <a:gd name="connsiteY15" fmla="*/ 238125 h 280194"/>
              <a:gd name="connsiteX16" fmla="*/ 447675 w 819150"/>
              <a:gd name="connsiteY16" fmla="*/ 195262 h 280194"/>
              <a:gd name="connsiteX17" fmla="*/ 433388 w 819150"/>
              <a:gd name="connsiteY17" fmla="*/ 176212 h 280194"/>
              <a:gd name="connsiteX18" fmla="*/ 433388 w 819150"/>
              <a:gd name="connsiteY18" fmla="*/ 157162 h 280194"/>
              <a:gd name="connsiteX19" fmla="*/ 419100 w 819150"/>
              <a:gd name="connsiteY19" fmla="*/ 157162 h 280194"/>
              <a:gd name="connsiteX20" fmla="*/ 414338 w 819150"/>
              <a:gd name="connsiteY20" fmla="*/ 133350 h 280194"/>
              <a:gd name="connsiteX21" fmla="*/ 409575 w 819150"/>
              <a:gd name="connsiteY21" fmla="*/ 133350 h 280194"/>
              <a:gd name="connsiteX22" fmla="*/ 381000 w 819150"/>
              <a:gd name="connsiteY22" fmla="*/ 142875 h 280194"/>
              <a:gd name="connsiteX23" fmla="*/ 376238 w 819150"/>
              <a:gd name="connsiteY23" fmla="*/ 152400 h 280194"/>
              <a:gd name="connsiteX24" fmla="*/ 347663 w 819150"/>
              <a:gd name="connsiteY24" fmla="*/ 142875 h 280194"/>
              <a:gd name="connsiteX25" fmla="*/ 314325 w 819150"/>
              <a:gd name="connsiteY25" fmla="*/ 133350 h 280194"/>
              <a:gd name="connsiteX26" fmla="*/ 271463 w 819150"/>
              <a:gd name="connsiteY26" fmla="*/ 128587 h 280194"/>
              <a:gd name="connsiteX27" fmla="*/ 261938 w 819150"/>
              <a:gd name="connsiteY27" fmla="*/ 95250 h 280194"/>
              <a:gd name="connsiteX28" fmla="*/ 233363 w 819150"/>
              <a:gd name="connsiteY28" fmla="*/ 71437 h 280194"/>
              <a:gd name="connsiteX29" fmla="*/ 185738 w 819150"/>
              <a:gd name="connsiteY29" fmla="*/ 71437 h 280194"/>
              <a:gd name="connsiteX30" fmla="*/ 157163 w 819150"/>
              <a:gd name="connsiteY30" fmla="*/ 52387 h 280194"/>
              <a:gd name="connsiteX31" fmla="*/ 138113 w 819150"/>
              <a:gd name="connsiteY31" fmla="*/ 57150 h 280194"/>
              <a:gd name="connsiteX32" fmla="*/ 123825 w 819150"/>
              <a:gd name="connsiteY32" fmla="*/ 66675 h 280194"/>
              <a:gd name="connsiteX33" fmla="*/ 76200 w 819150"/>
              <a:gd name="connsiteY33" fmla="*/ 33337 h 280194"/>
              <a:gd name="connsiteX34" fmla="*/ 85725 w 819150"/>
              <a:gd name="connsiteY34" fmla="*/ 19050 h 280194"/>
              <a:gd name="connsiteX35" fmla="*/ 66675 w 819150"/>
              <a:gd name="connsiteY35" fmla="*/ 23812 h 280194"/>
              <a:gd name="connsiteX36" fmla="*/ 57150 w 819150"/>
              <a:gd name="connsiteY36" fmla="*/ 19050 h 280194"/>
              <a:gd name="connsiteX37" fmla="*/ 23813 w 819150"/>
              <a:gd name="connsiteY37" fmla="*/ 9525 h 280194"/>
              <a:gd name="connsiteX38" fmla="*/ 0 w 819150"/>
              <a:gd name="connsiteY38" fmla="*/ 0 h 280194"/>
              <a:gd name="connsiteX39" fmla="*/ 0 w 819150"/>
              <a:gd name="connsiteY39" fmla="*/ 0 h 28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19150" h="280194">
                <a:moveTo>
                  <a:pt x="819150" y="223837"/>
                </a:moveTo>
                <a:cubicBezTo>
                  <a:pt x="797322" y="235743"/>
                  <a:pt x="775494" y="247649"/>
                  <a:pt x="762000" y="252412"/>
                </a:cubicBezTo>
                <a:cubicBezTo>
                  <a:pt x="748506" y="257175"/>
                  <a:pt x="744538" y="248443"/>
                  <a:pt x="738188" y="252412"/>
                </a:cubicBezTo>
                <a:cubicBezTo>
                  <a:pt x="731838" y="256381"/>
                  <a:pt x="731044" y="272256"/>
                  <a:pt x="723900" y="276225"/>
                </a:cubicBezTo>
                <a:cubicBezTo>
                  <a:pt x="716756" y="280194"/>
                  <a:pt x="703263" y="279400"/>
                  <a:pt x="695325" y="276225"/>
                </a:cubicBezTo>
                <a:cubicBezTo>
                  <a:pt x="687387" y="273050"/>
                  <a:pt x="682625" y="260350"/>
                  <a:pt x="676275" y="257175"/>
                </a:cubicBezTo>
                <a:cubicBezTo>
                  <a:pt x="669925" y="254000"/>
                  <a:pt x="660400" y="258762"/>
                  <a:pt x="657225" y="257175"/>
                </a:cubicBezTo>
                <a:cubicBezTo>
                  <a:pt x="654050" y="255588"/>
                  <a:pt x="661987" y="252412"/>
                  <a:pt x="657225" y="247650"/>
                </a:cubicBezTo>
                <a:cubicBezTo>
                  <a:pt x="652463" y="242888"/>
                  <a:pt x="637381" y="233362"/>
                  <a:pt x="628650" y="228600"/>
                </a:cubicBezTo>
                <a:cubicBezTo>
                  <a:pt x="619919" y="223838"/>
                  <a:pt x="610394" y="221456"/>
                  <a:pt x="604838" y="219075"/>
                </a:cubicBezTo>
                <a:cubicBezTo>
                  <a:pt x="599282" y="216694"/>
                  <a:pt x="601663" y="215106"/>
                  <a:pt x="595313" y="214312"/>
                </a:cubicBezTo>
                <a:cubicBezTo>
                  <a:pt x="588963" y="213518"/>
                  <a:pt x="574676" y="217487"/>
                  <a:pt x="566738" y="214312"/>
                </a:cubicBezTo>
                <a:cubicBezTo>
                  <a:pt x="558800" y="211137"/>
                  <a:pt x="559594" y="198437"/>
                  <a:pt x="547688" y="195262"/>
                </a:cubicBezTo>
                <a:cubicBezTo>
                  <a:pt x="535782" y="192087"/>
                  <a:pt x="506413" y="187325"/>
                  <a:pt x="495300" y="195262"/>
                </a:cubicBezTo>
                <a:cubicBezTo>
                  <a:pt x="484188" y="203200"/>
                  <a:pt x="486569" y="235743"/>
                  <a:pt x="481013" y="242887"/>
                </a:cubicBezTo>
                <a:cubicBezTo>
                  <a:pt x="475457" y="250031"/>
                  <a:pt x="467519" y="246063"/>
                  <a:pt x="461963" y="238125"/>
                </a:cubicBezTo>
                <a:cubicBezTo>
                  <a:pt x="456407" y="230188"/>
                  <a:pt x="452437" y="205581"/>
                  <a:pt x="447675" y="195262"/>
                </a:cubicBezTo>
                <a:cubicBezTo>
                  <a:pt x="442913" y="184943"/>
                  <a:pt x="435769" y="182562"/>
                  <a:pt x="433388" y="176212"/>
                </a:cubicBezTo>
                <a:cubicBezTo>
                  <a:pt x="431007" y="169862"/>
                  <a:pt x="435769" y="160337"/>
                  <a:pt x="433388" y="157162"/>
                </a:cubicBezTo>
                <a:cubicBezTo>
                  <a:pt x="431007" y="153987"/>
                  <a:pt x="422275" y="161131"/>
                  <a:pt x="419100" y="157162"/>
                </a:cubicBezTo>
                <a:cubicBezTo>
                  <a:pt x="415925" y="153193"/>
                  <a:pt x="415925" y="137319"/>
                  <a:pt x="414338" y="133350"/>
                </a:cubicBezTo>
                <a:cubicBezTo>
                  <a:pt x="412751" y="129381"/>
                  <a:pt x="415131" y="131763"/>
                  <a:pt x="409575" y="133350"/>
                </a:cubicBezTo>
                <a:cubicBezTo>
                  <a:pt x="404019" y="134937"/>
                  <a:pt x="386556" y="139700"/>
                  <a:pt x="381000" y="142875"/>
                </a:cubicBezTo>
                <a:cubicBezTo>
                  <a:pt x="375444" y="146050"/>
                  <a:pt x="381794" y="152400"/>
                  <a:pt x="376238" y="152400"/>
                </a:cubicBezTo>
                <a:cubicBezTo>
                  <a:pt x="370682" y="152400"/>
                  <a:pt x="357982" y="146050"/>
                  <a:pt x="347663" y="142875"/>
                </a:cubicBezTo>
                <a:cubicBezTo>
                  <a:pt x="337344" y="139700"/>
                  <a:pt x="327025" y="135731"/>
                  <a:pt x="314325" y="133350"/>
                </a:cubicBezTo>
                <a:cubicBezTo>
                  <a:pt x="301625" y="130969"/>
                  <a:pt x="280194" y="134937"/>
                  <a:pt x="271463" y="128587"/>
                </a:cubicBezTo>
                <a:cubicBezTo>
                  <a:pt x="262732" y="122237"/>
                  <a:pt x="268288" y="104775"/>
                  <a:pt x="261938" y="95250"/>
                </a:cubicBezTo>
                <a:cubicBezTo>
                  <a:pt x="255588" y="85725"/>
                  <a:pt x="246063" y="75406"/>
                  <a:pt x="233363" y="71437"/>
                </a:cubicBezTo>
                <a:cubicBezTo>
                  <a:pt x="220663" y="67468"/>
                  <a:pt x="198438" y="74612"/>
                  <a:pt x="185738" y="71437"/>
                </a:cubicBezTo>
                <a:cubicBezTo>
                  <a:pt x="173038" y="68262"/>
                  <a:pt x="165100" y="54768"/>
                  <a:pt x="157163" y="52387"/>
                </a:cubicBezTo>
                <a:cubicBezTo>
                  <a:pt x="149226" y="50006"/>
                  <a:pt x="143669" y="54769"/>
                  <a:pt x="138113" y="57150"/>
                </a:cubicBezTo>
                <a:cubicBezTo>
                  <a:pt x="132557" y="59531"/>
                  <a:pt x="134144" y="70644"/>
                  <a:pt x="123825" y="66675"/>
                </a:cubicBezTo>
                <a:cubicBezTo>
                  <a:pt x="113506" y="62706"/>
                  <a:pt x="82550" y="41274"/>
                  <a:pt x="76200" y="33337"/>
                </a:cubicBezTo>
                <a:cubicBezTo>
                  <a:pt x="69850" y="25400"/>
                  <a:pt x="87312" y="20637"/>
                  <a:pt x="85725" y="19050"/>
                </a:cubicBezTo>
                <a:cubicBezTo>
                  <a:pt x="84138" y="17463"/>
                  <a:pt x="71437" y="23812"/>
                  <a:pt x="66675" y="23812"/>
                </a:cubicBezTo>
                <a:cubicBezTo>
                  <a:pt x="61913" y="23812"/>
                  <a:pt x="64294" y="21431"/>
                  <a:pt x="57150" y="19050"/>
                </a:cubicBezTo>
                <a:cubicBezTo>
                  <a:pt x="50006" y="16669"/>
                  <a:pt x="33338" y="12700"/>
                  <a:pt x="23813" y="9525"/>
                </a:cubicBezTo>
                <a:cubicBezTo>
                  <a:pt x="14288" y="6350"/>
                  <a:pt x="0" y="0"/>
                  <a:pt x="0" y="0"/>
                </a:cubicBezTo>
                <a:lnTo>
                  <a:pt x="0" y="0"/>
                </a:ln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7" name="Forme libre 56"/>
          <p:cNvSpPr/>
          <p:nvPr/>
        </p:nvSpPr>
        <p:spPr>
          <a:xfrm>
            <a:off x="404813" y="8291513"/>
            <a:ext cx="690562" cy="172243"/>
          </a:xfrm>
          <a:custGeom>
            <a:avLst/>
            <a:gdLst>
              <a:gd name="connsiteX0" fmla="*/ 0 w 690562"/>
              <a:gd name="connsiteY0" fmla="*/ 0 h 172243"/>
              <a:gd name="connsiteX1" fmla="*/ 80962 w 690562"/>
              <a:gd name="connsiteY1" fmla="*/ 52387 h 172243"/>
              <a:gd name="connsiteX2" fmla="*/ 80962 w 690562"/>
              <a:gd name="connsiteY2" fmla="*/ 52387 h 172243"/>
              <a:gd name="connsiteX3" fmla="*/ 104775 w 690562"/>
              <a:gd name="connsiteY3" fmla="*/ 52387 h 172243"/>
              <a:gd name="connsiteX4" fmla="*/ 147637 w 690562"/>
              <a:gd name="connsiteY4" fmla="*/ 138112 h 172243"/>
              <a:gd name="connsiteX5" fmla="*/ 204787 w 690562"/>
              <a:gd name="connsiteY5" fmla="*/ 152400 h 172243"/>
              <a:gd name="connsiteX6" fmla="*/ 290512 w 690562"/>
              <a:gd name="connsiteY6" fmla="*/ 119062 h 172243"/>
              <a:gd name="connsiteX7" fmla="*/ 338137 w 690562"/>
              <a:gd name="connsiteY7" fmla="*/ 114300 h 172243"/>
              <a:gd name="connsiteX8" fmla="*/ 371475 w 690562"/>
              <a:gd name="connsiteY8" fmla="*/ 142875 h 172243"/>
              <a:gd name="connsiteX9" fmla="*/ 385762 w 690562"/>
              <a:gd name="connsiteY9" fmla="*/ 166687 h 172243"/>
              <a:gd name="connsiteX10" fmla="*/ 414337 w 690562"/>
              <a:gd name="connsiteY10" fmla="*/ 166687 h 172243"/>
              <a:gd name="connsiteX11" fmla="*/ 438150 w 690562"/>
              <a:gd name="connsiteY11" fmla="*/ 133350 h 172243"/>
              <a:gd name="connsiteX12" fmla="*/ 481012 w 690562"/>
              <a:gd name="connsiteY12" fmla="*/ 157162 h 172243"/>
              <a:gd name="connsiteX13" fmla="*/ 523875 w 690562"/>
              <a:gd name="connsiteY13" fmla="*/ 157162 h 172243"/>
              <a:gd name="connsiteX14" fmla="*/ 595312 w 690562"/>
              <a:gd name="connsiteY14" fmla="*/ 152400 h 172243"/>
              <a:gd name="connsiteX15" fmla="*/ 633412 w 690562"/>
              <a:gd name="connsiteY15" fmla="*/ 152400 h 172243"/>
              <a:gd name="connsiteX16" fmla="*/ 647700 w 690562"/>
              <a:gd name="connsiteY16" fmla="*/ 147637 h 172243"/>
              <a:gd name="connsiteX17" fmla="*/ 638175 w 690562"/>
              <a:gd name="connsiteY17" fmla="*/ 128587 h 172243"/>
              <a:gd name="connsiteX18" fmla="*/ 633412 w 690562"/>
              <a:gd name="connsiteY18" fmla="*/ 90487 h 172243"/>
              <a:gd name="connsiteX19" fmla="*/ 638175 w 690562"/>
              <a:gd name="connsiteY19" fmla="*/ 47625 h 172243"/>
              <a:gd name="connsiteX20" fmla="*/ 633412 w 690562"/>
              <a:gd name="connsiteY20" fmla="*/ 38100 h 172243"/>
              <a:gd name="connsiteX21" fmla="*/ 676275 w 690562"/>
              <a:gd name="connsiteY21" fmla="*/ 23812 h 172243"/>
              <a:gd name="connsiteX22" fmla="*/ 690562 w 690562"/>
              <a:gd name="connsiteY22" fmla="*/ 19050 h 172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0562" h="172243">
                <a:moveTo>
                  <a:pt x="0" y="0"/>
                </a:moveTo>
                <a:lnTo>
                  <a:pt x="80962" y="52387"/>
                </a:lnTo>
                <a:lnTo>
                  <a:pt x="80962" y="52387"/>
                </a:lnTo>
                <a:cubicBezTo>
                  <a:pt x="84931" y="52387"/>
                  <a:pt x="93663" y="38100"/>
                  <a:pt x="104775" y="52387"/>
                </a:cubicBezTo>
                <a:cubicBezTo>
                  <a:pt x="115888" y="66675"/>
                  <a:pt x="130968" y="121443"/>
                  <a:pt x="147637" y="138112"/>
                </a:cubicBezTo>
                <a:cubicBezTo>
                  <a:pt x="164306" y="154781"/>
                  <a:pt x="180975" y="155575"/>
                  <a:pt x="204787" y="152400"/>
                </a:cubicBezTo>
                <a:cubicBezTo>
                  <a:pt x="228600" y="149225"/>
                  <a:pt x="268287" y="125412"/>
                  <a:pt x="290512" y="119062"/>
                </a:cubicBezTo>
                <a:cubicBezTo>
                  <a:pt x="312737" y="112712"/>
                  <a:pt x="324643" y="110331"/>
                  <a:pt x="338137" y="114300"/>
                </a:cubicBezTo>
                <a:cubicBezTo>
                  <a:pt x="351631" y="118269"/>
                  <a:pt x="363538" y="134144"/>
                  <a:pt x="371475" y="142875"/>
                </a:cubicBezTo>
                <a:cubicBezTo>
                  <a:pt x="379412" y="151606"/>
                  <a:pt x="378618" y="162718"/>
                  <a:pt x="385762" y="166687"/>
                </a:cubicBezTo>
                <a:cubicBezTo>
                  <a:pt x="392906" y="170656"/>
                  <a:pt x="405606" y="172243"/>
                  <a:pt x="414337" y="166687"/>
                </a:cubicBezTo>
                <a:cubicBezTo>
                  <a:pt x="423068" y="161131"/>
                  <a:pt x="427038" y="134937"/>
                  <a:pt x="438150" y="133350"/>
                </a:cubicBezTo>
                <a:cubicBezTo>
                  <a:pt x="449262" y="131763"/>
                  <a:pt x="466725" y="153193"/>
                  <a:pt x="481012" y="157162"/>
                </a:cubicBezTo>
                <a:cubicBezTo>
                  <a:pt x="495299" y="161131"/>
                  <a:pt x="504825" y="157956"/>
                  <a:pt x="523875" y="157162"/>
                </a:cubicBezTo>
                <a:cubicBezTo>
                  <a:pt x="542925" y="156368"/>
                  <a:pt x="577056" y="153194"/>
                  <a:pt x="595312" y="152400"/>
                </a:cubicBezTo>
                <a:cubicBezTo>
                  <a:pt x="613568" y="151606"/>
                  <a:pt x="624681" y="153194"/>
                  <a:pt x="633412" y="152400"/>
                </a:cubicBezTo>
                <a:cubicBezTo>
                  <a:pt x="642143" y="151606"/>
                  <a:pt x="646906" y="151606"/>
                  <a:pt x="647700" y="147637"/>
                </a:cubicBezTo>
                <a:cubicBezTo>
                  <a:pt x="648494" y="143668"/>
                  <a:pt x="640556" y="138112"/>
                  <a:pt x="638175" y="128587"/>
                </a:cubicBezTo>
                <a:cubicBezTo>
                  <a:pt x="635794" y="119062"/>
                  <a:pt x="633412" y="103981"/>
                  <a:pt x="633412" y="90487"/>
                </a:cubicBezTo>
                <a:cubicBezTo>
                  <a:pt x="633412" y="76993"/>
                  <a:pt x="638175" y="56356"/>
                  <a:pt x="638175" y="47625"/>
                </a:cubicBezTo>
                <a:cubicBezTo>
                  <a:pt x="638175" y="38894"/>
                  <a:pt x="627062" y="42069"/>
                  <a:pt x="633412" y="38100"/>
                </a:cubicBezTo>
                <a:cubicBezTo>
                  <a:pt x="639762" y="34131"/>
                  <a:pt x="676275" y="23812"/>
                  <a:pt x="676275" y="23812"/>
                </a:cubicBezTo>
                <a:lnTo>
                  <a:pt x="690562" y="19050"/>
                </a:ln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58" name="Forme libre 57"/>
          <p:cNvSpPr/>
          <p:nvPr/>
        </p:nvSpPr>
        <p:spPr>
          <a:xfrm>
            <a:off x="401638" y="7051676"/>
            <a:ext cx="867569" cy="1239837"/>
          </a:xfrm>
          <a:custGeom>
            <a:avLst/>
            <a:gdLst>
              <a:gd name="connsiteX0" fmla="*/ 7937 w 867569"/>
              <a:gd name="connsiteY0" fmla="*/ 1239837 h 1239837"/>
              <a:gd name="connsiteX1" fmla="*/ 3175 w 867569"/>
              <a:gd name="connsiteY1" fmla="*/ 1173162 h 1239837"/>
              <a:gd name="connsiteX2" fmla="*/ 26987 w 867569"/>
              <a:gd name="connsiteY2" fmla="*/ 1163637 h 1239837"/>
              <a:gd name="connsiteX3" fmla="*/ 31750 w 867569"/>
              <a:gd name="connsiteY3" fmla="*/ 1092199 h 1239837"/>
              <a:gd name="connsiteX4" fmla="*/ 50800 w 867569"/>
              <a:gd name="connsiteY4" fmla="*/ 1087437 h 1239837"/>
              <a:gd name="connsiteX5" fmla="*/ 50800 w 867569"/>
              <a:gd name="connsiteY5" fmla="*/ 1063624 h 1239837"/>
              <a:gd name="connsiteX6" fmla="*/ 65087 w 867569"/>
              <a:gd name="connsiteY6" fmla="*/ 1077912 h 1239837"/>
              <a:gd name="connsiteX7" fmla="*/ 93662 w 867569"/>
              <a:gd name="connsiteY7" fmla="*/ 1063624 h 1239837"/>
              <a:gd name="connsiteX8" fmla="*/ 98425 w 867569"/>
              <a:gd name="connsiteY8" fmla="*/ 1006474 h 1239837"/>
              <a:gd name="connsiteX9" fmla="*/ 127000 w 867569"/>
              <a:gd name="connsiteY9" fmla="*/ 996949 h 1239837"/>
              <a:gd name="connsiteX10" fmla="*/ 146050 w 867569"/>
              <a:gd name="connsiteY10" fmla="*/ 958849 h 1239837"/>
              <a:gd name="connsiteX11" fmla="*/ 174625 w 867569"/>
              <a:gd name="connsiteY11" fmla="*/ 958849 h 1239837"/>
              <a:gd name="connsiteX12" fmla="*/ 169862 w 867569"/>
              <a:gd name="connsiteY12" fmla="*/ 944562 h 1239837"/>
              <a:gd name="connsiteX13" fmla="*/ 174625 w 867569"/>
              <a:gd name="connsiteY13" fmla="*/ 911224 h 1239837"/>
              <a:gd name="connsiteX14" fmla="*/ 193675 w 867569"/>
              <a:gd name="connsiteY14" fmla="*/ 906462 h 1239837"/>
              <a:gd name="connsiteX15" fmla="*/ 212725 w 867569"/>
              <a:gd name="connsiteY15" fmla="*/ 868362 h 1239837"/>
              <a:gd name="connsiteX16" fmla="*/ 198437 w 867569"/>
              <a:gd name="connsiteY16" fmla="*/ 858837 h 1239837"/>
              <a:gd name="connsiteX17" fmla="*/ 217487 w 867569"/>
              <a:gd name="connsiteY17" fmla="*/ 820737 h 1239837"/>
              <a:gd name="connsiteX18" fmla="*/ 236537 w 867569"/>
              <a:gd name="connsiteY18" fmla="*/ 815974 h 1239837"/>
              <a:gd name="connsiteX19" fmla="*/ 236537 w 867569"/>
              <a:gd name="connsiteY19" fmla="*/ 787399 h 1239837"/>
              <a:gd name="connsiteX20" fmla="*/ 217487 w 867569"/>
              <a:gd name="connsiteY20" fmla="*/ 768349 h 1239837"/>
              <a:gd name="connsiteX21" fmla="*/ 227012 w 867569"/>
              <a:gd name="connsiteY21" fmla="*/ 720724 h 1239837"/>
              <a:gd name="connsiteX22" fmla="*/ 212725 w 867569"/>
              <a:gd name="connsiteY22" fmla="*/ 725487 h 1239837"/>
              <a:gd name="connsiteX23" fmla="*/ 198437 w 867569"/>
              <a:gd name="connsiteY23" fmla="*/ 735012 h 1239837"/>
              <a:gd name="connsiteX24" fmla="*/ 184150 w 867569"/>
              <a:gd name="connsiteY24" fmla="*/ 715962 h 1239837"/>
              <a:gd name="connsiteX25" fmla="*/ 188912 w 867569"/>
              <a:gd name="connsiteY25" fmla="*/ 692149 h 1239837"/>
              <a:gd name="connsiteX26" fmla="*/ 212725 w 867569"/>
              <a:gd name="connsiteY26" fmla="*/ 692149 h 1239837"/>
              <a:gd name="connsiteX27" fmla="*/ 198437 w 867569"/>
              <a:gd name="connsiteY27" fmla="*/ 663574 h 1239837"/>
              <a:gd name="connsiteX28" fmla="*/ 207962 w 867569"/>
              <a:gd name="connsiteY28" fmla="*/ 639762 h 1239837"/>
              <a:gd name="connsiteX29" fmla="*/ 179387 w 867569"/>
              <a:gd name="connsiteY29" fmla="*/ 611187 h 1239837"/>
              <a:gd name="connsiteX30" fmla="*/ 160337 w 867569"/>
              <a:gd name="connsiteY30" fmla="*/ 582612 h 1239837"/>
              <a:gd name="connsiteX31" fmla="*/ 141287 w 867569"/>
              <a:gd name="connsiteY31" fmla="*/ 582612 h 1239837"/>
              <a:gd name="connsiteX32" fmla="*/ 107950 w 867569"/>
              <a:gd name="connsiteY32" fmla="*/ 573087 h 1239837"/>
              <a:gd name="connsiteX33" fmla="*/ 84137 w 867569"/>
              <a:gd name="connsiteY33" fmla="*/ 592137 h 1239837"/>
              <a:gd name="connsiteX34" fmla="*/ 60325 w 867569"/>
              <a:gd name="connsiteY34" fmla="*/ 582612 h 1239837"/>
              <a:gd name="connsiteX35" fmla="*/ 65087 w 867569"/>
              <a:gd name="connsiteY35" fmla="*/ 568324 h 1239837"/>
              <a:gd name="connsiteX36" fmla="*/ 50800 w 867569"/>
              <a:gd name="connsiteY36" fmla="*/ 554037 h 1239837"/>
              <a:gd name="connsiteX37" fmla="*/ 65087 w 867569"/>
              <a:gd name="connsiteY37" fmla="*/ 520699 h 1239837"/>
              <a:gd name="connsiteX38" fmla="*/ 74612 w 867569"/>
              <a:gd name="connsiteY38" fmla="*/ 463549 h 1239837"/>
              <a:gd name="connsiteX39" fmla="*/ 98425 w 867569"/>
              <a:gd name="connsiteY39" fmla="*/ 454024 h 1239837"/>
              <a:gd name="connsiteX40" fmla="*/ 98425 w 867569"/>
              <a:gd name="connsiteY40" fmla="*/ 377824 h 1239837"/>
              <a:gd name="connsiteX41" fmla="*/ 117475 w 867569"/>
              <a:gd name="connsiteY41" fmla="*/ 377824 h 1239837"/>
              <a:gd name="connsiteX42" fmla="*/ 112712 w 867569"/>
              <a:gd name="connsiteY42" fmla="*/ 339724 h 1239837"/>
              <a:gd name="connsiteX43" fmla="*/ 107950 w 867569"/>
              <a:gd name="connsiteY43" fmla="*/ 330199 h 1239837"/>
              <a:gd name="connsiteX44" fmla="*/ 117475 w 867569"/>
              <a:gd name="connsiteY44" fmla="*/ 330199 h 1239837"/>
              <a:gd name="connsiteX45" fmla="*/ 117475 w 867569"/>
              <a:gd name="connsiteY45" fmla="*/ 311149 h 1239837"/>
              <a:gd name="connsiteX46" fmla="*/ 93662 w 867569"/>
              <a:gd name="connsiteY46" fmla="*/ 306387 h 1239837"/>
              <a:gd name="connsiteX47" fmla="*/ 93662 w 867569"/>
              <a:gd name="connsiteY47" fmla="*/ 287337 h 1239837"/>
              <a:gd name="connsiteX48" fmla="*/ 122237 w 867569"/>
              <a:gd name="connsiteY48" fmla="*/ 277812 h 1239837"/>
              <a:gd name="connsiteX49" fmla="*/ 122237 w 867569"/>
              <a:gd name="connsiteY49" fmla="*/ 268287 h 1239837"/>
              <a:gd name="connsiteX50" fmla="*/ 146050 w 867569"/>
              <a:gd name="connsiteY50" fmla="*/ 268287 h 1239837"/>
              <a:gd name="connsiteX51" fmla="*/ 150812 w 867569"/>
              <a:gd name="connsiteY51" fmla="*/ 277812 h 1239837"/>
              <a:gd name="connsiteX52" fmla="*/ 179387 w 867569"/>
              <a:gd name="connsiteY52" fmla="*/ 273049 h 1239837"/>
              <a:gd name="connsiteX53" fmla="*/ 207962 w 867569"/>
              <a:gd name="connsiteY53" fmla="*/ 253999 h 1239837"/>
              <a:gd name="connsiteX54" fmla="*/ 222250 w 867569"/>
              <a:gd name="connsiteY54" fmla="*/ 249237 h 1239837"/>
              <a:gd name="connsiteX55" fmla="*/ 227012 w 867569"/>
              <a:gd name="connsiteY55" fmla="*/ 225424 h 1239837"/>
              <a:gd name="connsiteX56" fmla="*/ 246062 w 867569"/>
              <a:gd name="connsiteY56" fmla="*/ 258762 h 1239837"/>
              <a:gd name="connsiteX57" fmla="*/ 231775 w 867569"/>
              <a:gd name="connsiteY57" fmla="*/ 292099 h 1239837"/>
              <a:gd name="connsiteX58" fmla="*/ 274637 w 867569"/>
              <a:gd name="connsiteY58" fmla="*/ 306387 h 1239837"/>
              <a:gd name="connsiteX59" fmla="*/ 293687 w 867569"/>
              <a:gd name="connsiteY59" fmla="*/ 296862 h 1239837"/>
              <a:gd name="connsiteX60" fmla="*/ 288925 w 867569"/>
              <a:gd name="connsiteY60" fmla="*/ 277812 h 1239837"/>
              <a:gd name="connsiteX61" fmla="*/ 288925 w 867569"/>
              <a:gd name="connsiteY61" fmla="*/ 230187 h 1239837"/>
              <a:gd name="connsiteX62" fmla="*/ 312737 w 867569"/>
              <a:gd name="connsiteY62" fmla="*/ 234949 h 1239837"/>
              <a:gd name="connsiteX63" fmla="*/ 331787 w 867569"/>
              <a:gd name="connsiteY63" fmla="*/ 230187 h 1239837"/>
              <a:gd name="connsiteX64" fmla="*/ 346075 w 867569"/>
              <a:gd name="connsiteY64" fmla="*/ 244474 h 1239837"/>
              <a:gd name="connsiteX65" fmla="*/ 341312 w 867569"/>
              <a:gd name="connsiteY65" fmla="*/ 273049 h 1239837"/>
              <a:gd name="connsiteX66" fmla="*/ 374650 w 867569"/>
              <a:gd name="connsiteY66" fmla="*/ 277812 h 1239837"/>
              <a:gd name="connsiteX67" fmla="*/ 398462 w 867569"/>
              <a:gd name="connsiteY67" fmla="*/ 277812 h 1239837"/>
              <a:gd name="connsiteX68" fmla="*/ 407987 w 867569"/>
              <a:gd name="connsiteY68" fmla="*/ 277812 h 1239837"/>
              <a:gd name="connsiteX69" fmla="*/ 417512 w 867569"/>
              <a:gd name="connsiteY69" fmla="*/ 287337 h 1239837"/>
              <a:gd name="connsiteX70" fmla="*/ 455612 w 867569"/>
              <a:gd name="connsiteY70" fmla="*/ 296862 h 1239837"/>
              <a:gd name="connsiteX71" fmla="*/ 465137 w 867569"/>
              <a:gd name="connsiteY71" fmla="*/ 315912 h 1239837"/>
              <a:gd name="connsiteX72" fmla="*/ 493712 w 867569"/>
              <a:gd name="connsiteY72" fmla="*/ 311149 h 1239837"/>
              <a:gd name="connsiteX73" fmla="*/ 488950 w 867569"/>
              <a:gd name="connsiteY73" fmla="*/ 282574 h 1239837"/>
              <a:gd name="connsiteX74" fmla="*/ 522287 w 867569"/>
              <a:gd name="connsiteY74" fmla="*/ 258762 h 1239837"/>
              <a:gd name="connsiteX75" fmla="*/ 541337 w 867569"/>
              <a:gd name="connsiteY75" fmla="*/ 273049 h 1239837"/>
              <a:gd name="connsiteX76" fmla="*/ 508000 w 867569"/>
              <a:gd name="connsiteY76" fmla="*/ 325437 h 1239837"/>
              <a:gd name="connsiteX77" fmla="*/ 527050 w 867569"/>
              <a:gd name="connsiteY77" fmla="*/ 325437 h 1239837"/>
              <a:gd name="connsiteX78" fmla="*/ 569912 w 867569"/>
              <a:gd name="connsiteY78" fmla="*/ 330199 h 1239837"/>
              <a:gd name="connsiteX79" fmla="*/ 588962 w 867569"/>
              <a:gd name="connsiteY79" fmla="*/ 339724 h 1239837"/>
              <a:gd name="connsiteX80" fmla="*/ 598487 w 867569"/>
              <a:gd name="connsiteY80" fmla="*/ 358774 h 1239837"/>
              <a:gd name="connsiteX81" fmla="*/ 617537 w 867569"/>
              <a:gd name="connsiteY81" fmla="*/ 358774 h 1239837"/>
              <a:gd name="connsiteX82" fmla="*/ 617537 w 867569"/>
              <a:gd name="connsiteY82" fmla="*/ 315912 h 1239837"/>
              <a:gd name="connsiteX83" fmla="*/ 622300 w 867569"/>
              <a:gd name="connsiteY83" fmla="*/ 273049 h 1239837"/>
              <a:gd name="connsiteX84" fmla="*/ 608012 w 867569"/>
              <a:gd name="connsiteY84" fmla="*/ 263524 h 1239837"/>
              <a:gd name="connsiteX85" fmla="*/ 598487 w 867569"/>
              <a:gd name="connsiteY85" fmla="*/ 239712 h 1239837"/>
              <a:gd name="connsiteX86" fmla="*/ 636587 w 867569"/>
              <a:gd name="connsiteY86" fmla="*/ 211137 h 1239837"/>
              <a:gd name="connsiteX87" fmla="*/ 636587 w 867569"/>
              <a:gd name="connsiteY87" fmla="*/ 196849 h 1239837"/>
              <a:gd name="connsiteX88" fmla="*/ 608012 w 867569"/>
              <a:gd name="connsiteY88" fmla="*/ 196849 h 1239837"/>
              <a:gd name="connsiteX89" fmla="*/ 608012 w 867569"/>
              <a:gd name="connsiteY89" fmla="*/ 182562 h 1239837"/>
              <a:gd name="connsiteX90" fmla="*/ 622300 w 867569"/>
              <a:gd name="connsiteY90" fmla="*/ 177799 h 1239837"/>
              <a:gd name="connsiteX91" fmla="*/ 627062 w 867569"/>
              <a:gd name="connsiteY91" fmla="*/ 149224 h 1239837"/>
              <a:gd name="connsiteX92" fmla="*/ 631825 w 867569"/>
              <a:gd name="connsiteY92" fmla="*/ 149224 h 1239837"/>
              <a:gd name="connsiteX93" fmla="*/ 608012 w 867569"/>
              <a:gd name="connsiteY93" fmla="*/ 144462 h 1239837"/>
              <a:gd name="connsiteX94" fmla="*/ 569912 w 867569"/>
              <a:gd name="connsiteY94" fmla="*/ 130174 h 1239837"/>
              <a:gd name="connsiteX95" fmla="*/ 560387 w 867569"/>
              <a:gd name="connsiteY95" fmla="*/ 144462 h 1239837"/>
              <a:gd name="connsiteX96" fmla="*/ 560387 w 867569"/>
              <a:gd name="connsiteY96" fmla="*/ 177799 h 1239837"/>
              <a:gd name="connsiteX97" fmla="*/ 541337 w 867569"/>
              <a:gd name="connsiteY97" fmla="*/ 182562 h 1239837"/>
              <a:gd name="connsiteX98" fmla="*/ 536575 w 867569"/>
              <a:gd name="connsiteY98" fmla="*/ 163512 h 1239837"/>
              <a:gd name="connsiteX99" fmla="*/ 536575 w 867569"/>
              <a:gd name="connsiteY99" fmla="*/ 111124 h 1239837"/>
              <a:gd name="connsiteX100" fmla="*/ 522287 w 867569"/>
              <a:gd name="connsiteY100" fmla="*/ 63499 h 1239837"/>
              <a:gd name="connsiteX101" fmla="*/ 527050 w 867569"/>
              <a:gd name="connsiteY101" fmla="*/ 49212 h 1239837"/>
              <a:gd name="connsiteX102" fmla="*/ 536575 w 867569"/>
              <a:gd name="connsiteY102" fmla="*/ 20637 h 1239837"/>
              <a:gd name="connsiteX103" fmla="*/ 522287 w 867569"/>
              <a:gd name="connsiteY103" fmla="*/ 1587 h 1239837"/>
              <a:gd name="connsiteX104" fmla="*/ 560387 w 867569"/>
              <a:gd name="connsiteY104" fmla="*/ 11112 h 1239837"/>
              <a:gd name="connsiteX105" fmla="*/ 584200 w 867569"/>
              <a:gd name="connsiteY105" fmla="*/ 25399 h 1239837"/>
              <a:gd name="connsiteX106" fmla="*/ 617537 w 867569"/>
              <a:gd name="connsiteY106" fmla="*/ 39687 h 1239837"/>
              <a:gd name="connsiteX107" fmla="*/ 641350 w 867569"/>
              <a:gd name="connsiteY107" fmla="*/ 58737 h 1239837"/>
              <a:gd name="connsiteX108" fmla="*/ 641350 w 867569"/>
              <a:gd name="connsiteY108" fmla="*/ 77787 h 1239837"/>
              <a:gd name="connsiteX109" fmla="*/ 660400 w 867569"/>
              <a:gd name="connsiteY109" fmla="*/ 101599 h 1239837"/>
              <a:gd name="connsiteX110" fmla="*/ 698500 w 867569"/>
              <a:gd name="connsiteY110" fmla="*/ 96837 h 1239837"/>
              <a:gd name="connsiteX111" fmla="*/ 750887 w 867569"/>
              <a:gd name="connsiteY111" fmla="*/ 111124 h 1239837"/>
              <a:gd name="connsiteX112" fmla="*/ 774700 w 867569"/>
              <a:gd name="connsiteY112" fmla="*/ 125412 h 1239837"/>
              <a:gd name="connsiteX113" fmla="*/ 798512 w 867569"/>
              <a:gd name="connsiteY113" fmla="*/ 139699 h 1239837"/>
              <a:gd name="connsiteX114" fmla="*/ 798512 w 867569"/>
              <a:gd name="connsiteY114" fmla="*/ 144462 h 1239837"/>
              <a:gd name="connsiteX115" fmla="*/ 798512 w 867569"/>
              <a:gd name="connsiteY115" fmla="*/ 153987 h 1239837"/>
              <a:gd name="connsiteX116" fmla="*/ 808037 w 867569"/>
              <a:gd name="connsiteY116" fmla="*/ 153987 h 1239837"/>
              <a:gd name="connsiteX117" fmla="*/ 817562 w 867569"/>
              <a:gd name="connsiteY117" fmla="*/ 158749 h 1239837"/>
              <a:gd name="connsiteX118" fmla="*/ 860425 w 867569"/>
              <a:gd name="connsiteY118" fmla="*/ 173037 h 1239837"/>
              <a:gd name="connsiteX119" fmla="*/ 860425 w 867569"/>
              <a:gd name="connsiteY119" fmla="*/ 149224 h 1239837"/>
              <a:gd name="connsiteX120" fmla="*/ 855662 w 867569"/>
              <a:gd name="connsiteY120" fmla="*/ 120649 h 1239837"/>
              <a:gd name="connsiteX121" fmla="*/ 841375 w 867569"/>
              <a:gd name="connsiteY121" fmla="*/ 120649 h 123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867569" h="1239837">
                <a:moveTo>
                  <a:pt x="7937" y="1239837"/>
                </a:moveTo>
                <a:cubicBezTo>
                  <a:pt x="3968" y="1212849"/>
                  <a:pt x="0" y="1185862"/>
                  <a:pt x="3175" y="1173162"/>
                </a:cubicBezTo>
                <a:cubicBezTo>
                  <a:pt x="6350" y="1160462"/>
                  <a:pt x="22225" y="1177131"/>
                  <a:pt x="26987" y="1163637"/>
                </a:cubicBezTo>
                <a:cubicBezTo>
                  <a:pt x="31749" y="1150143"/>
                  <a:pt x="27781" y="1104899"/>
                  <a:pt x="31750" y="1092199"/>
                </a:cubicBezTo>
                <a:cubicBezTo>
                  <a:pt x="35719" y="1079499"/>
                  <a:pt x="47625" y="1092199"/>
                  <a:pt x="50800" y="1087437"/>
                </a:cubicBezTo>
                <a:cubicBezTo>
                  <a:pt x="53975" y="1082675"/>
                  <a:pt x="48419" y="1065212"/>
                  <a:pt x="50800" y="1063624"/>
                </a:cubicBezTo>
                <a:cubicBezTo>
                  <a:pt x="53181" y="1062037"/>
                  <a:pt x="57943" y="1077912"/>
                  <a:pt x="65087" y="1077912"/>
                </a:cubicBezTo>
                <a:cubicBezTo>
                  <a:pt x="72231" y="1077912"/>
                  <a:pt x="88106" y="1075530"/>
                  <a:pt x="93662" y="1063624"/>
                </a:cubicBezTo>
                <a:cubicBezTo>
                  <a:pt x="99218" y="1051718"/>
                  <a:pt x="92869" y="1017587"/>
                  <a:pt x="98425" y="1006474"/>
                </a:cubicBezTo>
                <a:cubicBezTo>
                  <a:pt x="103981" y="995362"/>
                  <a:pt x="119063" y="1004886"/>
                  <a:pt x="127000" y="996949"/>
                </a:cubicBezTo>
                <a:cubicBezTo>
                  <a:pt x="134937" y="989012"/>
                  <a:pt x="138113" y="965199"/>
                  <a:pt x="146050" y="958849"/>
                </a:cubicBezTo>
                <a:cubicBezTo>
                  <a:pt x="153987" y="952499"/>
                  <a:pt x="170656" y="961230"/>
                  <a:pt x="174625" y="958849"/>
                </a:cubicBezTo>
                <a:cubicBezTo>
                  <a:pt x="178594" y="956468"/>
                  <a:pt x="169862" y="952499"/>
                  <a:pt x="169862" y="944562"/>
                </a:cubicBezTo>
                <a:cubicBezTo>
                  <a:pt x="169862" y="936625"/>
                  <a:pt x="170656" y="917574"/>
                  <a:pt x="174625" y="911224"/>
                </a:cubicBezTo>
                <a:cubicBezTo>
                  <a:pt x="178594" y="904874"/>
                  <a:pt x="187325" y="913606"/>
                  <a:pt x="193675" y="906462"/>
                </a:cubicBezTo>
                <a:cubicBezTo>
                  <a:pt x="200025" y="899318"/>
                  <a:pt x="211931" y="876299"/>
                  <a:pt x="212725" y="868362"/>
                </a:cubicBezTo>
                <a:cubicBezTo>
                  <a:pt x="213519" y="860425"/>
                  <a:pt x="197643" y="866774"/>
                  <a:pt x="198437" y="858837"/>
                </a:cubicBezTo>
                <a:cubicBezTo>
                  <a:pt x="199231" y="850900"/>
                  <a:pt x="211137" y="827881"/>
                  <a:pt x="217487" y="820737"/>
                </a:cubicBezTo>
                <a:cubicBezTo>
                  <a:pt x="223837" y="813593"/>
                  <a:pt x="233362" y="821530"/>
                  <a:pt x="236537" y="815974"/>
                </a:cubicBezTo>
                <a:cubicBezTo>
                  <a:pt x="239712" y="810418"/>
                  <a:pt x="239712" y="795337"/>
                  <a:pt x="236537" y="787399"/>
                </a:cubicBezTo>
                <a:cubicBezTo>
                  <a:pt x="233362" y="779461"/>
                  <a:pt x="219074" y="779461"/>
                  <a:pt x="217487" y="768349"/>
                </a:cubicBezTo>
                <a:cubicBezTo>
                  <a:pt x="215900" y="757237"/>
                  <a:pt x="227806" y="727868"/>
                  <a:pt x="227012" y="720724"/>
                </a:cubicBezTo>
                <a:cubicBezTo>
                  <a:pt x="226218" y="713580"/>
                  <a:pt x="217487" y="723106"/>
                  <a:pt x="212725" y="725487"/>
                </a:cubicBezTo>
                <a:cubicBezTo>
                  <a:pt x="207963" y="727868"/>
                  <a:pt x="203199" y="736599"/>
                  <a:pt x="198437" y="735012"/>
                </a:cubicBezTo>
                <a:cubicBezTo>
                  <a:pt x="193675" y="733425"/>
                  <a:pt x="185738" y="723106"/>
                  <a:pt x="184150" y="715962"/>
                </a:cubicBezTo>
                <a:cubicBezTo>
                  <a:pt x="182563" y="708818"/>
                  <a:pt x="184150" y="696118"/>
                  <a:pt x="188912" y="692149"/>
                </a:cubicBezTo>
                <a:cubicBezTo>
                  <a:pt x="193674" y="688180"/>
                  <a:pt x="211138" y="696911"/>
                  <a:pt x="212725" y="692149"/>
                </a:cubicBezTo>
                <a:cubicBezTo>
                  <a:pt x="214312" y="687387"/>
                  <a:pt x="199231" y="672305"/>
                  <a:pt x="198437" y="663574"/>
                </a:cubicBezTo>
                <a:cubicBezTo>
                  <a:pt x="197643" y="654843"/>
                  <a:pt x="211137" y="648493"/>
                  <a:pt x="207962" y="639762"/>
                </a:cubicBezTo>
                <a:cubicBezTo>
                  <a:pt x="204787" y="631031"/>
                  <a:pt x="187324" y="620712"/>
                  <a:pt x="179387" y="611187"/>
                </a:cubicBezTo>
                <a:cubicBezTo>
                  <a:pt x="171450" y="601662"/>
                  <a:pt x="166687" y="587374"/>
                  <a:pt x="160337" y="582612"/>
                </a:cubicBezTo>
                <a:cubicBezTo>
                  <a:pt x="153987" y="577850"/>
                  <a:pt x="150018" y="584200"/>
                  <a:pt x="141287" y="582612"/>
                </a:cubicBezTo>
                <a:cubicBezTo>
                  <a:pt x="132556" y="581024"/>
                  <a:pt x="117475" y="571500"/>
                  <a:pt x="107950" y="573087"/>
                </a:cubicBezTo>
                <a:cubicBezTo>
                  <a:pt x="98425" y="574675"/>
                  <a:pt x="92075" y="590549"/>
                  <a:pt x="84137" y="592137"/>
                </a:cubicBezTo>
                <a:cubicBezTo>
                  <a:pt x="76199" y="593725"/>
                  <a:pt x="63500" y="586581"/>
                  <a:pt x="60325" y="582612"/>
                </a:cubicBezTo>
                <a:cubicBezTo>
                  <a:pt x="57150" y="578643"/>
                  <a:pt x="66674" y="573086"/>
                  <a:pt x="65087" y="568324"/>
                </a:cubicBezTo>
                <a:cubicBezTo>
                  <a:pt x="63500" y="563562"/>
                  <a:pt x="50800" y="561974"/>
                  <a:pt x="50800" y="554037"/>
                </a:cubicBezTo>
                <a:cubicBezTo>
                  <a:pt x="50800" y="546100"/>
                  <a:pt x="61118" y="535780"/>
                  <a:pt x="65087" y="520699"/>
                </a:cubicBezTo>
                <a:cubicBezTo>
                  <a:pt x="69056" y="505618"/>
                  <a:pt x="69056" y="474662"/>
                  <a:pt x="74612" y="463549"/>
                </a:cubicBezTo>
                <a:cubicBezTo>
                  <a:pt x="80168" y="452437"/>
                  <a:pt x="94456" y="468311"/>
                  <a:pt x="98425" y="454024"/>
                </a:cubicBezTo>
                <a:cubicBezTo>
                  <a:pt x="102394" y="439737"/>
                  <a:pt x="95250" y="390524"/>
                  <a:pt x="98425" y="377824"/>
                </a:cubicBezTo>
                <a:cubicBezTo>
                  <a:pt x="101600" y="365124"/>
                  <a:pt x="115094" y="384174"/>
                  <a:pt x="117475" y="377824"/>
                </a:cubicBezTo>
                <a:cubicBezTo>
                  <a:pt x="119856" y="371474"/>
                  <a:pt x="114300" y="347662"/>
                  <a:pt x="112712" y="339724"/>
                </a:cubicBezTo>
                <a:cubicBezTo>
                  <a:pt x="111124" y="331786"/>
                  <a:pt x="107156" y="331786"/>
                  <a:pt x="107950" y="330199"/>
                </a:cubicBezTo>
                <a:cubicBezTo>
                  <a:pt x="108744" y="328612"/>
                  <a:pt x="115888" y="333374"/>
                  <a:pt x="117475" y="330199"/>
                </a:cubicBezTo>
                <a:cubicBezTo>
                  <a:pt x="119062" y="327024"/>
                  <a:pt x="121444" y="315118"/>
                  <a:pt x="117475" y="311149"/>
                </a:cubicBezTo>
                <a:cubicBezTo>
                  <a:pt x="113506" y="307180"/>
                  <a:pt x="97631" y="310356"/>
                  <a:pt x="93662" y="306387"/>
                </a:cubicBezTo>
                <a:cubicBezTo>
                  <a:pt x="89693" y="302418"/>
                  <a:pt x="88900" y="292099"/>
                  <a:pt x="93662" y="287337"/>
                </a:cubicBezTo>
                <a:cubicBezTo>
                  <a:pt x="98424" y="282575"/>
                  <a:pt x="117475" y="280987"/>
                  <a:pt x="122237" y="277812"/>
                </a:cubicBezTo>
                <a:cubicBezTo>
                  <a:pt x="126999" y="274637"/>
                  <a:pt x="118268" y="269875"/>
                  <a:pt x="122237" y="268287"/>
                </a:cubicBezTo>
                <a:cubicBezTo>
                  <a:pt x="126206" y="266700"/>
                  <a:pt x="141288" y="266700"/>
                  <a:pt x="146050" y="268287"/>
                </a:cubicBezTo>
                <a:cubicBezTo>
                  <a:pt x="150812" y="269874"/>
                  <a:pt x="145256" y="277018"/>
                  <a:pt x="150812" y="277812"/>
                </a:cubicBezTo>
                <a:cubicBezTo>
                  <a:pt x="156368" y="278606"/>
                  <a:pt x="169862" y="277018"/>
                  <a:pt x="179387" y="273049"/>
                </a:cubicBezTo>
                <a:cubicBezTo>
                  <a:pt x="188912" y="269080"/>
                  <a:pt x="200818" y="257968"/>
                  <a:pt x="207962" y="253999"/>
                </a:cubicBezTo>
                <a:cubicBezTo>
                  <a:pt x="215106" y="250030"/>
                  <a:pt x="219075" y="253999"/>
                  <a:pt x="222250" y="249237"/>
                </a:cubicBezTo>
                <a:cubicBezTo>
                  <a:pt x="225425" y="244475"/>
                  <a:pt x="223043" y="223837"/>
                  <a:pt x="227012" y="225424"/>
                </a:cubicBezTo>
                <a:cubicBezTo>
                  <a:pt x="230981" y="227011"/>
                  <a:pt x="245268" y="247650"/>
                  <a:pt x="246062" y="258762"/>
                </a:cubicBezTo>
                <a:cubicBezTo>
                  <a:pt x="246856" y="269874"/>
                  <a:pt x="227013" y="284162"/>
                  <a:pt x="231775" y="292099"/>
                </a:cubicBezTo>
                <a:cubicBezTo>
                  <a:pt x="236538" y="300037"/>
                  <a:pt x="264318" y="305593"/>
                  <a:pt x="274637" y="306387"/>
                </a:cubicBezTo>
                <a:cubicBezTo>
                  <a:pt x="284956" y="307181"/>
                  <a:pt x="291306" y="301624"/>
                  <a:pt x="293687" y="296862"/>
                </a:cubicBezTo>
                <a:cubicBezTo>
                  <a:pt x="296068" y="292100"/>
                  <a:pt x="289719" y="288924"/>
                  <a:pt x="288925" y="277812"/>
                </a:cubicBezTo>
                <a:cubicBezTo>
                  <a:pt x="288131" y="266700"/>
                  <a:pt x="284956" y="237331"/>
                  <a:pt x="288925" y="230187"/>
                </a:cubicBezTo>
                <a:cubicBezTo>
                  <a:pt x="292894" y="223043"/>
                  <a:pt x="305593" y="234949"/>
                  <a:pt x="312737" y="234949"/>
                </a:cubicBezTo>
                <a:cubicBezTo>
                  <a:pt x="319881" y="234949"/>
                  <a:pt x="326231" y="228600"/>
                  <a:pt x="331787" y="230187"/>
                </a:cubicBezTo>
                <a:cubicBezTo>
                  <a:pt x="337343" y="231774"/>
                  <a:pt x="344488" y="237330"/>
                  <a:pt x="346075" y="244474"/>
                </a:cubicBezTo>
                <a:cubicBezTo>
                  <a:pt x="347663" y="251618"/>
                  <a:pt x="336550" y="267493"/>
                  <a:pt x="341312" y="273049"/>
                </a:cubicBezTo>
                <a:cubicBezTo>
                  <a:pt x="346075" y="278605"/>
                  <a:pt x="365125" y="277018"/>
                  <a:pt x="374650" y="277812"/>
                </a:cubicBezTo>
                <a:cubicBezTo>
                  <a:pt x="384175" y="278606"/>
                  <a:pt x="398462" y="277812"/>
                  <a:pt x="398462" y="277812"/>
                </a:cubicBezTo>
                <a:cubicBezTo>
                  <a:pt x="404018" y="277812"/>
                  <a:pt x="404812" y="276225"/>
                  <a:pt x="407987" y="277812"/>
                </a:cubicBezTo>
                <a:cubicBezTo>
                  <a:pt x="411162" y="279399"/>
                  <a:pt x="409574" y="284162"/>
                  <a:pt x="417512" y="287337"/>
                </a:cubicBezTo>
                <a:cubicBezTo>
                  <a:pt x="425450" y="290512"/>
                  <a:pt x="447675" y="292100"/>
                  <a:pt x="455612" y="296862"/>
                </a:cubicBezTo>
                <a:cubicBezTo>
                  <a:pt x="463550" y="301625"/>
                  <a:pt x="458787" y="313531"/>
                  <a:pt x="465137" y="315912"/>
                </a:cubicBezTo>
                <a:cubicBezTo>
                  <a:pt x="471487" y="318293"/>
                  <a:pt x="489743" y="316705"/>
                  <a:pt x="493712" y="311149"/>
                </a:cubicBezTo>
                <a:cubicBezTo>
                  <a:pt x="497681" y="305593"/>
                  <a:pt x="484188" y="291305"/>
                  <a:pt x="488950" y="282574"/>
                </a:cubicBezTo>
                <a:cubicBezTo>
                  <a:pt x="493712" y="273843"/>
                  <a:pt x="513556" y="260350"/>
                  <a:pt x="522287" y="258762"/>
                </a:cubicBezTo>
                <a:cubicBezTo>
                  <a:pt x="531018" y="257174"/>
                  <a:pt x="543718" y="261937"/>
                  <a:pt x="541337" y="273049"/>
                </a:cubicBezTo>
                <a:cubicBezTo>
                  <a:pt x="538956" y="284162"/>
                  <a:pt x="510381" y="316706"/>
                  <a:pt x="508000" y="325437"/>
                </a:cubicBezTo>
                <a:cubicBezTo>
                  <a:pt x="505619" y="334168"/>
                  <a:pt x="516731" y="324643"/>
                  <a:pt x="527050" y="325437"/>
                </a:cubicBezTo>
                <a:cubicBezTo>
                  <a:pt x="537369" y="326231"/>
                  <a:pt x="559593" y="327818"/>
                  <a:pt x="569912" y="330199"/>
                </a:cubicBezTo>
                <a:cubicBezTo>
                  <a:pt x="580231" y="332580"/>
                  <a:pt x="584200" y="334962"/>
                  <a:pt x="588962" y="339724"/>
                </a:cubicBezTo>
                <a:cubicBezTo>
                  <a:pt x="593724" y="344486"/>
                  <a:pt x="593725" y="355599"/>
                  <a:pt x="598487" y="358774"/>
                </a:cubicBezTo>
                <a:cubicBezTo>
                  <a:pt x="603249" y="361949"/>
                  <a:pt x="614362" y="365918"/>
                  <a:pt x="617537" y="358774"/>
                </a:cubicBezTo>
                <a:cubicBezTo>
                  <a:pt x="620712" y="351630"/>
                  <a:pt x="616743" y="330199"/>
                  <a:pt x="617537" y="315912"/>
                </a:cubicBezTo>
                <a:cubicBezTo>
                  <a:pt x="618331" y="301625"/>
                  <a:pt x="623888" y="281780"/>
                  <a:pt x="622300" y="273049"/>
                </a:cubicBezTo>
                <a:cubicBezTo>
                  <a:pt x="620712" y="264318"/>
                  <a:pt x="611981" y="269080"/>
                  <a:pt x="608012" y="263524"/>
                </a:cubicBezTo>
                <a:cubicBezTo>
                  <a:pt x="604043" y="257968"/>
                  <a:pt x="593725" y="248443"/>
                  <a:pt x="598487" y="239712"/>
                </a:cubicBezTo>
                <a:cubicBezTo>
                  <a:pt x="603249" y="230981"/>
                  <a:pt x="630237" y="218281"/>
                  <a:pt x="636587" y="211137"/>
                </a:cubicBezTo>
                <a:cubicBezTo>
                  <a:pt x="642937" y="203993"/>
                  <a:pt x="641349" y="199230"/>
                  <a:pt x="636587" y="196849"/>
                </a:cubicBezTo>
                <a:cubicBezTo>
                  <a:pt x="631825" y="194468"/>
                  <a:pt x="612774" y="199230"/>
                  <a:pt x="608012" y="196849"/>
                </a:cubicBezTo>
                <a:cubicBezTo>
                  <a:pt x="603250" y="194468"/>
                  <a:pt x="605631" y="185737"/>
                  <a:pt x="608012" y="182562"/>
                </a:cubicBezTo>
                <a:cubicBezTo>
                  <a:pt x="610393" y="179387"/>
                  <a:pt x="619125" y="183355"/>
                  <a:pt x="622300" y="177799"/>
                </a:cubicBezTo>
                <a:cubicBezTo>
                  <a:pt x="625475" y="172243"/>
                  <a:pt x="625475" y="153986"/>
                  <a:pt x="627062" y="149224"/>
                </a:cubicBezTo>
                <a:cubicBezTo>
                  <a:pt x="628649" y="144462"/>
                  <a:pt x="635000" y="150018"/>
                  <a:pt x="631825" y="149224"/>
                </a:cubicBezTo>
                <a:cubicBezTo>
                  <a:pt x="628650" y="148430"/>
                  <a:pt x="618331" y="147637"/>
                  <a:pt x="608012" y="144462"/>
                </a:cubicBezTo>
                <a:cubicBezTo>
                  <a:pt x="597693" y="141287"/>
                  <a:pt x="577849" y="130174"/>
                  <a:pt x="569912" y="130174"/>
                </a:cubicBezTo>
                <a:cubicBezTo>
                  <a:pt x="561975" y="130174"/>
                  <a:pt x="561975" y="136524"/>
                  <a:pt x="560387" y="144462"/>
                </a:cubicBezTo>
                <a:cubicBezTo>
                  <a:pt x="558799" y="152400"/>
                  <a:pt x="563562" y="171449"/>
                  <a:pt x="560387" y="177799"/>
                </a:cubicBezTo>
                <a:cubicBezTo>
                  <a:pt x="557212" y="184149"/>
                  <a:pt x="545306" y="184943"/>
                  <a:pt x="541337" y="182562"/>
                </a:cubicBezTo>
                <a:cubicBezTo>
                  <a:pt x="537368" y="180181"/>
                  <a:pt x="537369" y="175418"/>
                  <a:pt x="536575" y="163512"/>
                </a:cubicBezTo>
                <a:cubicBezTo>
                  <a:pt x="535781" y="151606"/>
                  <a:pt x="538956" y="127793"/>
                  <a:pt x="536575" y="111124"/>
                </a:cubicBezTo>
                <a:cubicBezTo>
                  <a:pt x="534194" y="94455"/>
                  <a:pt x="523875" y="73818"/>
                  <a:pt x="522287" y="63499"/>
                </a:cubicBezTo>
                <a:cubicBezTo>
                  <a:pt x="520700" y="53180"/>
                  <a:pt x="527050" y="49212"/>
                  <a:pt x="527050" y="49212"/>
                </a:cubicBezTo>
                <a:cubicBezTo>
                  <a:pt x="529431" y="42068"/>
                  <a:pt x="537369" y="28574"/>
                  <a:pt x="536575" y="20637"/>
                </a:cubicBezTo>
                <a:cubicBezTo>
                  <a:pt x="535781" y="12700"/>
                  <a:pt x="518318" y="3174"/>
                  <a:pt x="522287" y="1587"/>
                </a:cubicBezTo>
                <a:cubicBezTo>
                  <a:pt x="526256" y="0"/>
                  <a:pt x="550068" y="7143"/>
                  <a:pt x="560387" y="11112"/>
                </a:cubicBezTo>
                <a:cubicBezTo>
                  <a:pt x="570706" y="15081"/>
                  <a:pt x="574675" y="20636"/>
                  <a:pt x="584200" y="25399"/>
                </a:cubicBezTo>
                <a:cubicBezTo>
                  <a:pt x="593725" y="30162"/>
                  <a:pt x="608012" y="34131"/>
                  <a:pt x="617537" y="39687"/>
                </a:cubicBezTo>
                <a:cubicBezTo>
                  <a:pt x="627062" y="45243"/>
                  <a:pt x="637381" y="52387"/>
                  <a:pt x="641350" y="58737"/>
                </a:cubicBezTo>
                <a:cubicBezTo>
                  <a:pt x="645319" y="65087"/>
                  <a:pt x="638175" y="70643"/>
                  <a:pt x="641350" y="77787"/>
                </a:cubicBezTo>
                <a:cubicBezTo>
                  <a:pt x="644525" y="84931"/>
                  <a:pt x="650875" y="98424"/>
                  <a:pt x="660400" y="101599"/>
                </a:cubicBezTo>
                <a:cubicBezTo>
                  <a:pt x="669925" y="104774"/>
                  <a:pt x="683419" y="95250"/>
                  <a:pt x="698500" y="96837"/>
                </a:cubicBezTo>
                <a:cubicBezTo>
                  <a:pt x="713581" y="98424"/>
                  <a:pt x="738187" y="106361"/>
                  <a:pt x="750887" y="111124"/>
                </a:cubicBezTo>
                <a:cubicBezTo>
                  <a:pt x="763587" y="115887"/>
                  <a:pt x="774700" y="125412"/>
                  <a:pt x="774700" y="125412"/>
                </a:cubicBezTo>
                <a:cubicBezTo>
                  <a:pt x="782638" y="130175"/>
                  <a:pt x="794543" y="136524"/>
                  <a:pt x="798512" y="139699"/>
                </a:cubicBezTo>
                <a:cubicBezTo>
                  <a:pt x="802481" y="142874"/>
                  <a:pt x="798512" y="144462"/>
                  <a:pt x="798512" y="144462"/>
                </a:cubicBezTo>
                <a:cubicBezTo>
                  <a:pt x="798512" y="146843"/>
                  <a:pt x="796925" y="152400"/>
                  <a:pt x="798512" y="153987"/>
                </a:cubicBezTo>
                <a:cubicBezTo>
                  <a:pt x="800099" y="155574"/>
                  <a:pt x="804862" y="153193"/>
                  <a:pt x="808037" y="153987"/>
                </a:cubicBezTo>
                <a:cubicBezTo>
                  <a:pt x="811212" y="154781"/>
                  <a:pt x="808831" y="155574"/>
                  <a:pt x="817562" y="158749"/>
                </a:cubicBezTo>
                <a:cubicBezTo>
                  <a:pt x="826293" y="161924"/>
                  <a:pt x="853281" y="174625"/>
                  <a:pt x="860425" y="173037"/>
                </a:cubicBezTo>
                <a:cubicBezTo>
                  <a:pt x="867569" y="171450"/>
                  <a:pt x="861219" y="157955"/>
                  <a:pt x="860425" y="149224"/>
                </a:cubicBezTo>
                <a:cubicBezTo>
                  <a:pt x="859631" y="140493"/>
                  <a:pt x="858837" y="125411"/>
                  <a:pt x="855662" y="120649"/>
                </a:cubicBezTo>
                <a:cubicBezTo>
                  <a:pt x="852487" y="115887"/>
                  <a:pt x="846931" y="118268"/>
                  <a:pt x="841375" y="120649"/>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62" name="Forme libre 61"/>
          <p:cNvSpPr/>
          <p:nvPr/>
        </p:nvSpPr>
        <p:spPr>
          <a:xfrm>
            <a:off x="1181547" y="6591848"/>
            <a:ext cx="328468" cy="595694"/>
          </a:xfrm>
          <a:custGeom>
            <a:avLst/>
            <a:gdLst>
              <a:gd name="connsiteX0" fmla="*/ 85278 w 328468"/>
              <a:gd name="connsiteY0" fmla="*/ 580477 h 595694"/>
              <a:gd name="connsiteX1" fmla="*/ 28128 w 328468"/>
              <a:gd name="connsiteY1" fmla="*/ 561427 h 595694"/>
              <a:gd name="connsiteX2" fmla="*/ 32891 w 328468"/>
              <a:gd name="connsiteY2" fmla="*/ 528090 h 595694"/>
              <a:gd name="connsiteX3" fmla="*/ 61466 w 328468"/>
              <a:gd name="connsiteY3" fmla="*/ 528090 h 595694"/>
              <a:gd name="connsiteX4" fmla="*/ 47178 w 328468"/>
              <a:gd name="connsiteY4" fmla="*/ 518565 h 595694"/>
              <a:gd name="connsiteX5" fmla="*/ 37653 w 328468"/>
              <a:gd name="connsiteY5" fmla="*/ 504277 h 595694"/>
              <a:gd name="connsiteX6" fmla="*/ 66228 w 328468"/>
              <a:gd name="connsiteY6" fmla="*/ 470940 h 595694"/>
              <a:gd name="connsiteX7" fmla="*/ 61466 w 328468"/>
              <a:gd name="connsiteY7" fmla="*/ 437602 h 595694"/>
              <a:gd name="connsiteX8" fmla="*/ 42416 w 328468"/>
              <a:gd name="connsiteY8" fmla="*/ 432840 h 595694"/>
              <a:gd name="connsiteX9" fmla="*/ 51941 w 328468"/>
              <a:gd name="connsiteY9" fmla="*/ 418552 h 595694"/>
              <a:gd name="connsiteX10" fmla="*/ 66228 w 328468"/>
              <a:gd name="connsiteY10" fmla="*/ 409027 h 595694"/>
              <a:gd name="connsiteX11" fmla="*/ 70991 w 328468"/>
              <a:gd name="connsiteY11" fmla="*/ 361402 h 595694"/>
              <a:gd name="connsiteX12" fmla="*/ 109091 w 328468"/>
              <a:gd name="connsiteY12" fmla="*/ 385215 h 595694"/>
              <a:gd name="connsiteX13" fmla="*/ 123378 w 328468"/>
              <a:gd name="connsiteY13" fmla="*/ 380452 h 595694"/>
              <a:gd name="connsiteX14" fmla="*/ 166241 w 328468"/>
              <a:gd name="connsiteY14" fmla="*/ 385215 h 595694"/>
              <a:gd name="connsiteX15" fmla="*/ 171003 w 328468"/>
              <a:gd name="connsiteY15" fmla="*/ 347115 h 595694"/>
              <a:gd name="connsiteX16" fmla="*/ 156716 w 328468"/>
              <a:gd name="connsiteY16" fmla="*/ 337590 h 595694"/>
              <a:gd name="connsiteX17" fmla="*/ 147191 w 328468"/>
              <a:gd name="connsiteY17" fmla="*/ 323302 h 595694"/>
              <a:gd name="connsiteX18" fmla="*/ 137666 w 328468"/>
              <a:gd name="connsiteY18" fmla="*/ 294727 h 595694"/>
              <a:gd name="connsiteX19" fmla="*/ 137666 w 328468"/>
              <a:gd name="connsiteY19" fmla="*/ 242340 h 595694"/>
              <a:gd name="connsiteX20" fmla="*/ 123378 w 328468"/>
              <a:gd name="connsiteY20" fmla="*/ 228052 h 595694"/>
              <a:gd name="connsiteX21" fmla="*/ 132903 w 328468"/>
              <a:gd name="connsiteY21" fmla="*/ 213765 h 595694"/>
              <a:gd name="connsiteX22" fmla="*/ 175766 w 328468"/>
              <a:gd name="connsiteY22" fmla="*/ 189952 h 595694"/>
              <a:gd name="connsiteX23" fmla="*/ 171003 w 328468"/>
              <a:gd name="connsiteY23" fmla="*/ 170902 h 595694"/>
              <a:gd name="connsiteX24" fmla="*/ 185291 w 328468"/>
              <a:gd name="connsiteY24" fmla="*/ 132802 h 595694"/>
              <a:gd name="connsiteX25" fmla="*/ 194816 w 328468"/>
              <a:gd name="connsiteY25" fmla="*/ 147090 h 595694"/>
              <a:gd name="connsiteX26" fmla="*/ 223391 w 328468"/>
              <a:gd name="connsiteY26" fmla="*/ 128040 h 595694"/>
              <a:gd name="connsiteX27" fmla="*/ 228153 w 328468"/>
              <a:gd name="connsiteY27" fmla="*/ 113752 h 595694"/>
              <a:gd name="connsiteX28" fmla="*/ 242441 w 328468"/>
              <a:gd name="connsiteY28" fmla="*/ 108990 h 595694"/>
              <a:gd name="connsiteX29" fmla="*/ 256728 w 328468"/>
              <a:gd name="connsiteY29" fmla="*/ 99465 h 595694"/>
              <a:gd name="connsiteX30" fmla="*/ 285303 w 328468"/>
              <a:gd name="connsiteY30" fmla="*/ 89940 h 595694"/>
              <a:gd name="connsiteX31" fmla="*/ 309116 w 328468"/>
              <a:gd name="connsiteY31" fmla="*/ 18502 h 595694"/>
              <a:gd name="connsiteX32" fmla="*/ 294828 w 328468"/>
              <a:gd name="connsiteY32" fmla="*/ 23265 h 595694"/>
              <a:gd name="connsiteX33" fmla="*/ 299591 w 328468"/>
              <a:gd name="connsiteY33" fmla="*/ 13740 h 595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8468" h="595694">
                <a:moveTo>
                  <a:pt x="85278" y="580477"/>
                </a:moveTo>
                <a:cubicBezTo>
                  <a:pt x="0" y="573918"/>
                  <a:pt x="21275" y="595694"/>
                  <a:pt x="28128" y="561427"/>
                </a:cubicBezTo>
                <a:cubicBezTo>
                  <a:pt x="30329" y="550420"/>
                  <a:pt x="31303" y="539202"/>
                  <a:pt x="32891" y="528090"/>
                </a:cubicBezTo>
                <a:cubicBezTo>
                  <a:pt x="32891" y="528090"/>
                  <a:pt x="61466" y="540789"/>
                  <a:pt x="61466" y="528090"/>
                </a:cubicBezTo>
                <a:cubicBezTo>
                  <a:pt x="61466" y="522366"/>
                  <a:pt x="51941" y="521740"/>
                  <a:pt x="47178" y="518565"/>
                </a:cubicBezTo>
                <a:cubicBezTo>
                  <a:pt x="44003" y="513802"/>
                  <a:pt x="37653" y="510001"/>
                  <a:pt x="37653" y="504277"/>
                </a:cubicBezTo>
                <a:cubicBezTo>
                  <a:pt x="37653" y="472391"/>
                  <a:pt x="44996" y="476247"/>
                  <a:pt x="66228" y="470940"/>
                </a:cubicBezTo>
                <a:cubicBezTo>
                  <a:pt x="76650" y="439675"/>
                  <a:pt x="85623" y="444504"/>
                  <a:pt x="61466" y="437602"/>
                </a:cubicBezTo>
                <a:cubicBezTo>
                  <a:pt x="55172" y="435804"/>
                  <a:pt x="48766" y="434427"/>
                  <a:pt x="42416" y="432840"/>
                </a:cubicBezTo>
                <a:cubicBezTo>
                  <a:pt x="45591" y="428077"/>
                  <a:pt x="47894" y="422600"/>
                  <a:pt x="51941" y="418552"/>
                </a:cubicBezTo>
                <a:cubicBezTo>
                  <a:pt x="55988" y="414505"/>
                  <a:pt x="64418" y="414457"/>
                  <a:pt x="66228" y="409027"/>
                </a:cubicBezTo>
                <a:cubicBezTo>
                  <a:pt x="71273" y="393892"/>
                  <a:pt x="69403" y="377277"/>
                  <a:pt x="70991" y="361402"/>
                </a:cubicBezTo>
                <a:cubicBezTo>
                  <a:pt x="92616" y="393840"/>
                  <a:pt x="79539" y="393659"/>
                  <a:pt x="109091" y="385215"/>
                </a:cubicBezTo>
                <a:cubicBezTo>
                  <a:pt x="113918" y="383836"/>
                  <a:pt x="118616" y="382040"/>
                  <a:pt x="123378" y="380452"/>
                </a:cubicBezTo>
                <a:cubicBezTo>
                  <a:pt x="156716" y="391565"/>
                  <a:pt x="142428" y="393152"/>
                  <a:pt x="166241" y="385215"/>
                </a:cubicBezTo>
                <a:cubicBezTo>
                  <a:pt x="167828" y="372515"/>
                  <a:pt x="173513" y="359665"/>
                  <a:pt x="171003" y="347115"/>
                </a:cubicBezTo>
                <a:cubicBezTo>
                  <a:pt x="169880" y="341502"/>
                  <a:pt x="160763" y="341637"/>
                  <a:pt x="156716" y="337590"/>
                </a:cubicBezTo>
                <a:cubicBezTo>
                  <a:pt x="152669" y="333542"/>
                  <a:pt x="149516" y="328533"/>
                  <a:pt x="147191" y="323302"/>
                </a:cubicBezTo>
                <a:cubicBezTo>
                  <a:pt x="143113" y="314127"/>
                  <a:pt x="137666" y="294727"/>
                  <a:pt x="137666" y="294727"/>
                </a:cubicBezTo>
                <a:cubicBezTo>
                  <a:pt x="140053" y="278018"/>
                  <a:pt x="147075" y="258806"/>
                  <a:pt x="137666" y="242340"/>
                </a:cubicBezTo>
                <a:cubicBezTo>
                  <a:pt x="134324" y="236492"/>
                  <a:pt x="128141" y="232815"/>
                  <a:pt x="123378" y="228052"/>
                </a:cubicBezTo>
                <a:cubicBezTo>
                  <a:pt x="126553" y="223290"/>
                  <a:pt x="128595" y="217534"/>
                  <a:pt x="132903" y="213765"/>
                </a:cubicBezTo>
                <a:cubicBezTo>
                  <a:pt x="153058" y="196130"/>
                  <a:pt x="156142" y="196494"/>
                  <a:pt x="175766" y="189952"/>
                </a:cubicBezTo>
                <a:cubicBezTo>
                  <a:pt x="201398" y="151506"/>
                  <a:pt x="179036" y="195002"/>
                  <a:pt x="171003" y="170902"/>
                </a:cubicBezTo>
                <a:cubicBezTo>
                  <a:pt x="166426" y="157172"/>
                  <a:pt x="178674" y="142727"/>
                  <a:pt x="185291" y="132802"/>
                </a:cubicBezTo>
                <a:cubicBezTo>
                  <a:pt x="188466" y="137565"/>
                  <a:pt x="189386" y="145280"/>
                  <a:pt x="194816" y="147090"/>
                </a:cubicBezTo>
                <a:cubicBezTo>
                  <a:pt x="211590" y="152681"/>
                  <a:pt x="217081" y="137505"/>
                  <a:pt x="223391" y="128040"/>
                </a:cubicBezTo>
                <a:cubicBezTo>
                  <a:pt x="224978" y="123277"/>
                  <a:pt x="224603" y="117302"/>
                  <a:pt x="228153" y="113752"/>
                </a:cubicBezTo>
                <a:cubicBezTo>
                  <a:pt x="231703" y="110202"/>
                  <a:pt x="237951" y="111235"/>
                  <a:pt x="242441" y="108990"/>
                </a:cubicBezTo>
                <a:cubicBezTo>
                  <a:pt x="247560" y="106430"/>
                  <a:pt x="251498" y="101790"/>
                  <a:pt x="256728" y="99465"/>
                </a:cubicBezTo>
                <a:cubicBezTo>
                  <a:pt x="265903" y="95387"/>
                  <a:pt x="285303" y="89940"/>
                  <a:pt x="285303" y="89940"/>
                </a:cubicBezTo>
                <a:cubicBezTo>
                  <a:pt x="328468" y="61164"/>
                  <a:pt x="314914" y="82291"/>
                  <a:pt x="309116" y="18502"/>
                </a:cubicBezTo>
                <a:cubicBezTo>
                  <a:pt x="304353" y="20090"/>
                  <a:pt x="297073" y="27755"/>
                  <a:pt x="294828" y="23265"/>
                </a:cubicBezTo>
                <a:cubicBezTo>
                  <a:pt x="293034" y="19676"/>
                  <a:pt x="313328" y="0"/>
                  <a:pt x="299591" y="13740"/>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0" name="Forme libre 69"/>
          <p:cNvSpPr/>
          <p:nvPr/>
        </p:nvSpPr>
        <p:spPr>
          <a:xfrm>
            <a:off x="2085975" y="6367463"/>
            <a:ext cx="933450" cy="362743"/>
          </a:xfrm>
          <a:custGeom>
            <a:avLst/>
            <a:gdLst>
              <a:gd name="connsiteX0" fmla="*/ 0 w 923925"/>
              <a:gd name="connsiteY0" fmla="*/ 361949 h 367505"/>
              <a:gd name="connsiteX1" fmla="*/ 57150 w 923925"/>
              <a:gd name="connsiteY1" fmla="*/ 328612 h 367505"/>
              <a:gd name="connsiteX2" fmla="*/ 80963 w 923925"/>
              <a:gd name="connsiteY2" fmla="*/ 328612 h 367505"/>
              <a:gd name="connsiteX3" fmla="*/ 85725 w 923925"/>
              <a:gd name="connsiteY3" fmla="*/ 361949 h 367505"/>
              <a:gd name="connsiteX4" fmla="*/ 161925 w 923925"/>
              <a:gd name="connsiteY4" fmla="*/ 361949 h 367505"/>
              <a:gd name="connsiteX5" fmla="*/ 185738 w 923925"/>
              <a:gd name="connsiteY5" fmla="*/ 357187 h 367505"/>
              <a:gd name="connsiteX6" fmla="*/ 185738 w 923925"/>
              <a:gd name="connsiteY6" fmla="*/ 323849 h 367505"/>
              <a:gd name="connsiteX7" fmla="*/ 219075 w 923925"/>
              <a:gd name="connsiteY7" fmla="*/ 295274 h 367505"/>
              <a:gd name="connsiteX8" fmla="*/ 233363 w 923925"/>
              <a:gd name="connsiteY8" fmla="*/ 257174 h 367505"/>
              <a:gd name="connsiteX9" fmla="*/ 233363 w 923925"/>
              <a:gd name="connsiteY9" fmla="*/ 228599 h 367505"/>
              <a:gd name="connsiteX10" fmla="*/ 261938 w 923925"/>
              <a:gd name="connsiteY10" fmla="*/ 219074 h 367505"/>
              <a:gd name="connsiteX11" fmla="*/ 266700 w 923925"/>
              <a:gd name="connsiteY11" fmla="*/ 161924 h 367505"/>
              <a:gd name="connsiteX12" fmla="*/ 285750 w 923925"/>
              <a:gd name="connsiteY12" fmla="*/ 147637 h 367505"/>
              <a:gd name="connsiteX13" fmla="*/ 304800 w 923925"/>
              <a:gd name="connsiteY13" fmla="*/ 123824 h 367505"/>
              <a:gd name="connsiteX14" fmla="*/ 319088 w 923925"/>
              <a:gd name="connsiteY14" fmla="*/ 119062 h 367505"/>
              <a:gd name="connsiteX15" fmla="*/ 328613 w 923925"/>
              <a:gd name="connsiteY15" fmla="*/ 104774 h 367505"/>
              <a:gd name="connsiteX16" fmla="*/ 352425 w 923925"/>
              <a:gd name="connsiteY16" fmla="*/ 100012 h 367505"/>
              <a:gd name="connsiteX17" fmla="*/ 366713 w 923925"/>
              <a:gd name="connsiteY17" fmla="*/ 161924 h 367505"/>
              <a:gd name="connsiteX18" fmla="*/ 361950 w 923925"/>
              <a:gd name="connsiteY18" fmla="*/ 161924 h 367505"/>
              <a:gd name="connsiteX19" fmla="*/ 400050 w 923925"/>
              <a:gd name="connsiteY19" fmla="*/ 152399 h 367505"/>
              <a:gd name="connsiteX20" fmla="*/ 419100 w 923925"/>
              <a:gd name="connsiteY20" fmla="*/ 180974 h 367505"/>
              <a:gd name="connsiteX21" fmla="*/ 438150 w 923925"/>
              <a:gd name="connsiteY21" fmla="*/ 209549 h 367505"/>
              <a:gd name="connsiteX22" fmla="*/ 442913 w 923925"/>
              <a:gd name="connsiteY22" fmla="*/ 228599 h 367505"/>
              <a:gd name="connsiteX23" fmla="*/ 461963 w 923925"/>
              <a:gd name="connsiteY23" fmla="*/ 223837 h 367505"/>
              <a:gd name="connsiteX24" fmla="*/ 461963 w 923925"/>
              <a:gd name="connsiteY24" fmla="*/ 314324 h 367505"/>
              <a:gd name="connsiteX25" fmla="*/ 461963 w 923925"/>
              <a:gd name="connsiteY25" fmla="*/ 314324 h 367505"/>
              <a:gd name="connsiteX26" fmla="*/ 476250 w 923925"/>
              <a:gd name="connsiteY26" fmla="*/ 333374 h 367505"/>
              <a:gd name="connsiteX27" fmla="*/ 490538 w 923925"/>
              <a:gd name="connsiteY27" fmla="*/ 309562 h 367505"/>
              <a:gd name="connsiteX28" fmla="*/ 504825 w 923925"/>
              <a:gd name="connsiteY28" fmla="*/ 242887 h 367505"/>
              <a:gd name="connsiteX29" fmla="*/ 519113 w 923925"/>
              <a:gd name="connsiteY29" fmla="*/ 200024 h 367505"/>
              <a:gd name="connsiteX30" fmla="*/ 538163 w 923925"/>
              <a:gd name="connsiteY30" fmla="*/ 185737 h 367505"/>
              <a:gd name="connsiteX31" fmla="*/ 566738 w 923925"/>
              <a:gd name="connsiteY31" fmla="*/ 128587 h 367505"/>
              <a:gd name="connsiteX32" fmla="*/ 585788 w 923925"/>
              <a:gd name="connsiteY32" fmla="*/ 123824 h 367505"/>
              <a:gd name="connsiteX33" fmla="*/ 600075 w 923925"/>
              <a:gd name="connsiteY33" fmla="*/ 142874 h 367505"/>
              <a:gd name="connsiteX34" fmla="*/ 633413 w 923925"/>
              <a:gd name="connsiteY34" fmla="*/ 138112 h 367505"/>
              <a:gd name="connsiteX35" fmla="*/ 647700 w 923925"/>
              <a:gd name="connsiteY35" fmla="*/ 90487 h 367505"/>
              <a:gd name="connsiteX36" fmla="*/ 661988 w 923925"/>
              <a:gd name="connsiteY36" fmla="*/ 85724 h 367505"/>
              <a:gd name="connsiteX37" fmla="*/ 671513 w 923925"/>
              <a:gd name="connsiteY37" fmla="*/ 95249 h 367505"/>
              <a:gd name="connsiteX38" fmla="*/ 709613 w 923925"/>
              <a:gd name="connsiteY38" fmla="*/ 66674 h 367505"/>
              <a:gd name="connsiteX39" fmla="*/ 738188 w 923925"/>
              <a:gd name="connsiteY39" fmla="*/ 47624 h 367505"/>
              <a:gd name="connsiteX40" fmla="*/ 757238 w 923925"/>
              <a:gd name="connsiteY40" fmla="*/ 47624 h 367505"/>
              <a:gd name="connsiteX41" fmla="*/ 776288 w 923925"/>
              <a:gd name="connsiteY41" fmla="*/ 14287 h 367505"/>
              <a:gd name="connsiteX42" fmla="*/ 823913 w 923925"/>
              <a:gd name="connsiteY42" fmla="*/ 14287 h 367505"/>
              <a:gd name="connsiteX43" fmla="*/ 885825 w 923925"/>
              <a:gd name="connsiteY43" fmla="*/ 4762 h 367505"/>
              <a:gd name="connsiteX44" fmla="*/ 885825 w 923925"/>
              <a:gd name="connsiteY44" fmla="*/ 42862 h 367505"/>
              <a:gd name="connsiteX45" fmla="*/ 923925 w 923925"/>
              <a:gd name="connsiteY45" fmla="*/ 47624 h 367505"/>
              <a:gd name="connsiteX46" fmla="*/ 923925 w 923925"/>
              <a:gd name="connsiteY46" fmla="*/ 47624 h 367505"/>
              <a:gd name="connsiteX47" fmla="*/ 923925 w 923925"/>
              <a:gd name="connsiteY47" fmla="*/ 47624 h 367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23925" h="367505">
                <a:moveTo>
                  <a:pt x="0" y="361949"/>
                </a:moveTo>
                <a:cubicBezTo>
                  <a:pt x="21828" y="348058"/>
                  <a:pt x="43656" y="334168"/>
                  <a:pt x="57150" y="328612"/>
                </a:cubicBezTo>
                <a:cubicBezTo>
                  <a:pt x="70644" y="323056"/>
                  <a:pt x="76201" y="323056"/>
                  <a:pt x="80963" y="328612"/>
                </a:cubicBezTo>
                <a:cubicBezTo>
                  <a:pt x="85725" y="334168"/>
                  <a:pt x="72231" y="356393"/>
                  <a:pt x="85725" y="361949"/>
                </a:cubicBezTo>
                <a:cubicBezTo>
                  <a:pt x="99219" y="367505"/>
                  <a:pt x="145256" y="362743"/>
                  <a:pt x="161925" y="361949"/>
                </a:cubicBezTo>
                <a:cubicBezTo>
                  <a:pt x="178594" y="361155"/>
                  <a:pt x="181769" y="363537"/>
                  <a:pt x="185738" y="357187"/>
                </a:cubicBezTo>
                <a:cubicBezTo>
                  <a:pt x="189707" y="350837"/>
                  <a:pt x="180182" y="334168"/>
                  <a:pt x="185738" y="323849"/>
                </a:cubicBezTo>
                <a:cubicBezTo>
                  <a:pt x="191294" y="313530"/>
                  <a:pt x="211138" y="306387"/>
                  <a:pt x="219075" y="295274"/>
                </a:cubicBezTo>
                <a:cubicBezTo>
                  <a:pt x="227013" y="284162"/>
                  <a:pt x="230982" y="268286"/>
                  <a:pt x="233363" y="257174"/>
                </a:cubicBezTo>
                <a:cubicBezTo>
                  <a:pt x="235744" y="246062"/>
                  <a:pt x="228601" y="234949"/>
                  <a:pt x="233363" y="228599"/>
                </a:cubicBezTo>
                <a:cubicBezTo>
                  <a:pt x="238125" y="222249"/>
                  <a:pt x="256382" y="230187"/>
                  <a:pt x="261938" y="219074"/>
                </a:cubicBezTo>
                <a:cubicBezTo>
                  <a:pt x="267494" y="207962"/>
                  <a:pt x="262731" y="173830"/>
                  <a:pt x="266700" y="161924"/>
                </a:cubicBezTo>
                <a:cubicBezTo>
                  <a:pt x="270669" y="150018"/>
                  <a:pt x="279400" y="153987"/>
                  <a:pt x="285750" y="147637"/>
                </a:cubicBezTo>
                <a:cubicBezTo>
                  <a:pt x="292100" y="141287"/>
                  <a:pt x="299244" y="128587"/>
                  <a:pt x="304800" y="123824"/>
                </a:cubicBezTo>
                <a:cubicBezTo>
                  <a:pt x="310356" y="119062"/>
                  <a:pt x="315119" y="122237"/>
                  <a:pt x="319088" y="119062"/>
                </a:cubicBezTo>
                <a:cubicBezTo>
                  <a:pt x="323057" y="115887"/>
                  <a:pt x="323057" y="107949"/>
                  <a:pt x="328613" y="104774"/>
                </a:cubicBezTo>
                <a:cubicBezTo>
                  <a:pt x="334169" y="101599"/>
                  <a:pt x="346075" y="90487"/>
                  <a:pt x="352425" y="100012"/>
                </a:cubicBezTo>
                <a:cubicBezTo>
                  <a:pt x="358775" y="109537"/>
                  <a:pt x="365126" y="151605"/>
                  <a:pt x="366713" y="161924"/>
                </a:cubicBezTo>
                <a:cubicBezTo>
                  <a:pt x="368301" y="172243"/>
                  <a:pt x="356394" y="163511"/>
                  <a:pt x="361950" y="161924"/>
                </a:cubicBezTo>
                <a:cubicBezTo>
                  <a:pt x="367506" y="160337"/>
                  <a:pt x="390525" y="149224"/>
                  <a:pt x="400050" y="152399"/>
                </a:cubicBezTo>
                <a:cubicBezTo>
                  <a:pt x="409575" y="155574"/>
                  <a:pt x="419100" y="180974"/>
                  <a:pt x="419100" y="180974"/>
                </a:cubicBezTo>
                <a:cubicBezTo>
                  <a:pt x="425450" y="190499"/>
                  <a:pt x="434181" y="201612"/>
                  <a:pt x="438150" y="209549"/>
                </a:cubicBezTo>
                <a:cubicBezTo>
                  <a:pt x="442119" y="217487"/>
                  <a:pt x="438944" y="226218"/>
                  <a:pt x="442913" y="228599"/>
                </a:cubicBezTo>
                <a:cubicBezTo>
                  <a:pt x="446882" y="230980"/>
                  <a:pt x="458788" y="209550"/>
                  <a:pt x="461963" y="223837"/>
                </a:cubicBezTo>
                <a:cubicBezTo>
                  <a:pt x="465138" y="238124"/>
                  <a:pt x="461963" y="314324"/>
                  <a:pt x="461963" y="314324"/>
                </a:cubicBezTo>
                <a:lnTo>
                  <a:pt x="461963" y="314324"/>
                </a:lnTo>
                <a:cubicBezTo>
                  <a:pt x="464344" y="317499"/>
                  <a:pt x="471488" y="334168"/>
                  <a:pt x="476250" y="333374"/>
                </a:cubicBezTo>
                <a:cubicBezTo>
                  <a:pt x="481012" y="332580"/>
                  <a:pt x="485776" y="324643"/>
                  <a:pt x="490538" y="309562"/>
                </a:cubicBezTo>
                <a:cubicBezTo>
                  <a:pt x="495300" y="294481"/>
                  <a:pt x="500063" y="261143"/>
                  <a:pt x="504825" y="242887"/>
                </a:cubicBezTo>
                <a:cubicBezTo>
                  <a:pt x="509587" y="224631"/>
                  <a:pt x="513557" y="209549"/>
                  <a:pt x="519113" y="200024"/>
                </a:cubicBezTo>
                <a:cubicBezTo>
                  <a:pt x="524669" y="190499"/>
                  <a:pt x="530226" y="197643"/>
                  <a:pt x="538163" y="185737"/>
                </a:cubicBezTo>
                <a:cubicBezTo>
                  <a:pt x="546100" y="173831"/>
                  <a:pt x="558801" y="138906"/>
                  <a:pt x="566738" y="128587"/>
                </a:cubicBezTo>
                <a:cubicBezTo>
                  <a:pt x="574675" y="118268"/>
                  <a:pt x="580232" y="121443"/>
                  <a:pt x="585788" y="123824"/>
                </a:cubicBezTo>
                <a:cubicBezTo>
                  <a:pt x="591344" y="126205"/>
                  <a:pt x="592138" y="140493"/>
                  <a:pt x="600075" y="142874"/>
                </a:cubicBezTo>
                <a:cubicBezTo>
                  <a:pt x="608012" y="145255"/>
                  <a:pt x="625476" y="146843"/>
                  <a:pt x="633413" y="138112"/>
                </a:cubicBezTo>
                <a:cubicBezTo>
                  <a:pt x="641350" y="129381"/>
                  <a:pt x="642938" y="99218"/>
                  <a:pt x="647700" y="90487"/>
                </a:cubicBezTo>
                <a:cubicBezTo>
                  <a:pt x="652462" y="81756"/>
                  <a:pt x="658019" y="84930"/>
                  <a:pt x="661988" y="85724"/>
                </a:cubicBezTo>
                <a:cubicBezTo>
                  <a:pt x="665957" y="86518"/>
                  <a:pt x="663575" y="98424"/>
                  <a:pt x="671513" y="95249"/>
                </a:cubicBezTo>
                <a:cubicBezTo>
                  <a:pt x="679451" y="92074"/>
                  <a:pt x="698501" y="74612"/>
                  <a:pt x="709613" y="66674"/>
                </a:cubicBezTo>
                <a:cubicBezTo>
                  <a:pt x="720726" y="58737"/>
                  <a:pt x="730250" y="50799"/>
                  <a:pt x="738188" y="47624"/>
                </a:cubicBezTo>
                <a:cubicBezTo>
                  <a:pt x="746126" y="44449"/>
                  <a:pt x="750888" y="53180"/>
                  <a:pt x="757238" y="47624"/>
                </a:cubicBezTo>
                <a:cubicBezTo>
                  <a:pt x="763588" y="42068"/>
                  <a:pt x="765176" y="19843"/>
                  <a:pt x="776288" y="14287"/>
                </a:cubicBezTo>
                <a:cubicBezTo>
                  <a:pt x="787401" y="8731"/>
                  <a:pt x="805657" y="15875"/>
                  <a:pt x="823913" y="14287"/>
                </a:cubicBezTo>
                <a:cubicBezTo>
                  <a:pt x="842169" y="12700"/>
                  <a:pt x="875506" y="0"/>
                  <a:pt x="885825" y="4762"/>
                </a:cubicBezTo>
                <a:cubicBezTo>
                  <a:pt x="896144" y="9524"/>
                  <a:pt x="879475" y="35718"/>
                  <a:pt x="885825" y="42862"/>
                </a:cubicBezTo>
                <a:cubicBezTo>
                  <a:pt x="892175" y="50006"/>
                  <a:pt x="923925" y="47624"/>
                  <a:pt x="923925" y="47624"/>
                </a:cubicBezTo>
                <a:lnTo>
                  <a:pt x="923925" y="47624"/>
                </a:lnTo>
                <a:lnTo>
                  <a:pt x="923925" y="47624"/>
                </a:ln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2" name="Forme libre 71"/>
          <p:cNvSpPr/>
          <p:nvPr/>
        </p:nvSpPr>
        <p:spPr>
          <a:xfrm>
            <a:off x="3414713" y="6063456"/>
            <a:ext cx="371474" cy="1489869"/>
          </a:xfrm>
          <a:custGeom>
            <a:avLst/>
            <a:gdLst>
              <a:gd name="connsiteX0" fmla="*/ 223837 w 371474"/>
              <a:gd name="connsiteY0" fmla="*/ 1489869 h 1489869"/>
              <a:gd name="connsiteX1" fmla="*/ 223837 w 371474"/>
              <a:gd name="connsiteY1" fmla="*/ 1437482 h 1489869"/>
              <a:gd name="connsiteX2" fmla="*/ 242887 w 371474"/>
              <a:gd name="connsiteY2" fmla="*/ 1423194 h 1489869"/>
              <a:gd name="connsiteX3" fmla="*/ 238125 w 371474"/>
              <a:gd name="connsiteY3" fmla="*/ 1370807 h 1489869"/>
              <a:gd name="connsiteX4" fmla="*/ 252412 w 371474"/>
              <a:gd name="connsiteY4" fmla="*/ 1346994 h 1489869"/>
              <a:gd name="connsiteX5" fmla="*/ 233362 w 371474"/>
              <a:gd name="connsiteY5" fmla="*/ 1342232 h 1489869"/>
              <a:gd name="connsiteX6" fmla="*/ 233362 w 371474"/>
              <a:gd name="connsiteY6" fmla="*/ 1337469 h 1489869"/>
              <a:gd name="connsiteX7" fmla="*/ 252412 w 371474"/>
              <a:gd name="connsiteY7" fmla="*/ 1323182 h 1489869"/>
              <a:gd name="connsiteX8" fmla="*/ 285750 w 371474"/>
              <a:gd name="connsiteY8" fmla="*/ 1289844 h 1489869"/>
              <a:gd name="connsiteX9" fmla="*/ 300037 w 371474"/>
              <a:gd name="connsiteY9" fmla="*/ 1280319 h 1489869"/>
              <a:gd name="connsiteX10" fmla="*/ 333375 w 371474"/>
              <a:gd name="connsiteY10" fmla="*/ 1256507 h 1489869"/>
              <a:gd name="connsiteX11" fmla="*/ 366712 w 371474"/>
              <a:gd name="connsiteY11" fmla="*/ 1242219 h 1489869"/>
              <a:gd name="connsiteX12" fmla="*/ 361950 w 371474"/>
              <a:gd name="connsiteY12" fmla="*/ 1185069 h 1489869"/>
              <a:gd name="connsiteX13" fmla="*/ 338137 w 371474"/>
              <a:gd name="connsiteY13" fmla="*/ 1156494 h 1489869"/>
              <a:gd name="connsiteX14" fmla="*/ 314325 w 371474"/>
              <a:gd name="connsiteY14" fmla="*/ 1132682 h 1489869"/>
              <a:gd name="connsiteX15" fmla="*/ 309562 w 371474"/>
              <a:gd name="connsiteY15" fmla="*/ 1118394 h 1489869"/>
              <a:gd name="connsiteX16" fmla="*/ 285750 w 371474"/>
              <a:gd name="connsiteY16" fmla="*/ 1123157 h 1489869"/>
              <a:gd name="connsiteX17" fmla="*/ 285750 w 371474"/>
              <a:gd name="connsiteY17" fmla="*/ 1108869 h 1489869"/>
              <a:gd name="connsiteX18" fmla="*/ 285750 w 371474"/>
              <a:gd name="connsiteY18" fmla="*/ 1070769 h 1489869"/>
              <a:gd name="connsiteX19" fmla="*/ 266700 w 371474"/>
              <a:gd name="connsiteY19" fmla="*/ 1013619 h 1489869"/>
              <a:gd name="connsiteX20" fmla="*/ 247650 w 371474"/>
              <a:gd name="connsiteY20" fmla="*/ 975519 h 1489869"/>
              <a:gd name="connsiteX21" fmla="*/ 233362 w 371474"/>
              <a:gd name="connsiteY21" fmla="*/ 961232 h 1489869"/>
              <a:gd name="connsiteX22" fmla="*/ 252412 w 371474"/>
              <a:gd name="connsiteY22" fmla="*/ 904082 h 1489869"/>
              <a:gd name="connsiteX23" fmla="*/ 247650 w 371474"/>
              <a:gd name="connsiteY23" fmla="*/ 870744 h 1489869"/>
              <a:gd name="connsiteX24" fmla="*/ 261937 w 371474"/>
              <a:gd name="connsiteY24" fmla="*/ 837407 h 1489869"/>
              <a:gd name="connsiteX25" fmla="*/ 261937 w 371474"/>
              <a:gd name="connsiteY25" fmla="*/ 785019 h 1489869"/>
              <a:gd name="connsiteX26" fmla="*/ 266700 w 371474"/>
              <a:gd name="connsiteY26" fmla="*/ 704057 h 1489869"/>
              <a:gd name="connsiteX27" fmla="*/ 295275 w 371474"/>
              <a:gd name="connsiteY27" fmla="*/ 651669 h 1489869"/>
              <a:gd name="connsiteX28" fmla="*/ 319087 w 371474"/>
              <a:gd name="connsiteY28" fmla="*/ 608807 h 1489869"/>
              <a:gd name="connsiteX29" fmla="*/ 319087 w 371474"/>
              <a:gd name="connsiteY29" fmla="*/ 575469 h 1489869"/>
              <a:gd name="connsiteX30" fmla="*/ 295275 w 371474"/>
              <a:gd name="connsiteY30" fmla="*/ 537369 h 1489869"/>
              <a:gd name="connsiteX31" fmla="*/ 300037 w 371474"/>
              <a:gd name="connsiteY31" fmla="*/ 513557 h 1489869"/>
              <a:gd name="connsiteX32" fmla="*/ 352425 w 371474"/>
              <a:gd name="connsiteY32" fmla="*/ 456407 h 1489869"/>
              <a:gd name="connsiteX33" fmla="*/ 361950 w 371474"/>
              <a:gd name="connsiteY33" fmla="*/ 375444 h 1489869"/>
              <a:gd name="connsiteX34" fmla="*/ 352425 w 371474"/>
              <a:gd name="connsiteY34" fmla="*/ 342107 h 1489869"/>
              <a:gd name="connsiteX35" fmla="*/ 342900 w 371474"/>
              <a:gd name="connsiteY35" fmla="*/ 313532 h 1489869"/>
              <a:gd name="connsiteX36" fmla="*/ 333375 w 371474"/>
              <a:gd name="connsiteY36" fmla="*/ 294482 h 1489869"/>
              <a:gd name="connsiteX37" fmla="*/ 347662 w 371474"/>
              <a:gd name="connsiteY37" fmla="*/ 275432 h 1489869"/>
              <a:gd name="connsiteX38" fmla="*/ 338137 w 371474"/>
              <a:gd name="connsiteY38" fmla="*/ 261144 h 1489869"/>
              <a:gd name="connsiteX39" fmla="*/ 319087 w 371474"/>
              <a:gd name="connsiteY39" fmla="*/ 180182 h 1489869"/>
              <a:gd name="connsiteX40" fmla="*/ 314325 w 371474"/>
              <a:gd name="connsiteY40" fmla="*/ 132557 h 1489869"/>
              <a:gd name="connsiteX41" fmla="*/ 309562 w 371474"/>
              <a:gd name="connsiteY41" fmla="*/ 94457 h 1489869"/>
              <a:gd name="connsiteX42" fmla="*/ 319087 w 371474"/>
              <a:gd name="connsiteY42" fmla="*/ 70644 h 1489869"/>
              <a:gd name="connsiteX43" fmla="*/ 300037 w 371474"/>
              <a:gd name="connsiteY43" fmla="*/ 70644 h 1489869"/>
              <a:gd name="connsiteX44" fmla="*/ 304800 w 371474"/>
              <a:gd name="connsiteY44" fmla="*/ 56357 h 1489869"/>
              <a:gd name="connsiteX45" fmla="*/ 285750 w 371474"/>
              <a:gd name="connsiteY45" fmla="*/ 27782 h 1489869"/>
              <a:gd name="connsiteX46" fmla="*/ 285750 w 371474"/>
              <a:gd name="connsiteY46" fmla="*/ 3969 h 1489869"/>
              <a:gd name="connsiteX47" fmla="*/ 247650 w 371474"/>
              <a:gd name="connsiteY47" fmla="*/ 3969 h 1489869"/>
              <a:gd name="connsiteX48" fmla="*/ 214312 w 371474"/>
              <a:gd name="connsiteY48" fmla="*/ 3969 h 1489869"/>
              <a:gd name="connsiteX49" fmla="*/ 204787 w 371474"/>
              <a:gd name="connsiteY49" fmla="*/ 27782 h 1489869"/>
              <a:gd name="connsiteX50" fmla="*/ 185737 w 371474"/>
              <a:gd name="connsiteY50" fmla="*/ 32544 h 1489869"/>
              <a:gd name="connsiteX51" fmla="*/ 180975 w 371474"/>
              <a:gd name="connsiteY51" fmla="*/ 51594 h 1489869"/>
              <a:gd name="connsiteX52" fmla="*/ 171450 w 371474"/>
              <a:gd name="connsiteY52" fmla="*/ 61119 h 1489869"/>
              <a:gd name="connsiteX53" fmla="*/ 185737 w 371474"/>
              <a:gd name="connsiteY53" fmla="*/ 75407 h 1489869"/>
              <a:gd name="connsiteX54" fmla="*/ 176212 w 371474"/>
              <a:gd name="connsiteY54" fmla="*/ 89694 h 1489869"/>
              <a:gd name="connsiteX55" fmla="*/ 157162 w 371474"/>
              <a:gd name="connsiteY55" fmla="*/ 94457 h 1489869"/>
              <a:gd name="connsiteX56" fmla="*/ 152400 w 371474"/>
              <a:gd name="connsiteY56" fmla="*/ 108744 h 1489869"/>
              <a:gd name="connsiteX57" fmla="*/ 109537 w 371474"/>
              <a:gd name="connsiteY57" fmla="*/ 113507 h 1489869"/>
              <a:gd name="connsiteX58" fmla="*/ 85725 w 371474"/>
              <a:gd name="connsiteY58" fmla="*/ 108744 h 1489869"/>
              <a:gd name="connsiteX59" fmla="*/ 100012 w 371474"/>
              <a:gd name="connsiteY59" fmla="*/ 113507 h 1489869"/>
              <a:gd name="connsiteX60" fmla="*/ 80962 w 371474"/>
              <a:gd name="connsiteY60" fmla="*/ 108744 h 1489869"/>
              <a:gd name="connsiteX61" fmla="*/ 66675 w 371474"/>
              <a:gd name="connsiteY61" fmla="*/ 118269 h 1489869"/>
              <a:gd name="connsiteX62" fmla="*/ 38100 w 371474"/>
              <a:gd name="connsiteY62" fmla="*/ 89694 h 1489869"/>
              <a:gd name="connsiteX63" fmla="*/ 38100 w 371474"/>
              <a:gd name="connsiteY63" fmla="*/ 65882 h 1489869"/>
              <a:gd name="connsiteX64" fmla="*/ 61912 w 371474"/>
              <a:gd name="connsiteY64" fmla="*/ 65882 h 1489869"/>
              <a:gd name="connsiteX65" fmla="*/ 71437 w 371474"/>
              <a:gd name="connsiteY65" fmla="*/ 46832 h 1489869"/>
              <a:gd name="connsiteX66" fmla="*/ 52387 w 371474"/>
              <a:gd name="connsiteY66" fmla="*/ 27782 h 1489869"/>
              <a:gd name="connsiteX67" fmla="*/ 33337 w 371474"/>
              <a:gd name="connsiteY67" fmla="*/ 46832 h 1489869"/>
              <a:gd name="connsiteX68" fmla="*/ 9525 w 371474"/>
              <a:gd name="connsiteY68" fmla="*/ 51594 h 1489869"/>
              <a:gd name="connsiteX69" fmla="*/ 0 w 371474"/>
              <a:gd name="connsiteY69" fmla="*/ 23019 h 148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371474" h="1489869">
                <a:moveTo>
                  <a:pt x="223837" y="1489869"/>
                </a:moveTo>
                <a:cubicBezTo>
                  <a:pt x="222249" y="1469232"/>
                  <a:pt x="220662" y="1448595"/>
                  <a:pt x="223837" y="1437482"/>
                </a:cubicBezTo>
                <a:cubicBezTo>
                  <a:pt x="227012" y="1426369"/>
                  <a:pt x="240506" y="1434306"/>
                  <a:pt x="242887" y="1423194"/>
                </a:cubicBezTo>
                <a:cubicBezTo>
                  <a:pt x="245268" y="1412082"/>
                  <a:pt x="236538" y="1383507"/>
                  <a:pt x="238125" y="1370807"/>
                </a:cubicBezTo>
                <a:cubicBezTo>
                  <a:pt x="239712" y="1358107"/>
                  <a:pt x="253206" y="1351756"/>
                  <a:pt x="252412" y="1346994"/>
                </a:cubicBezTo>
                <a:cubicBezTo>
                  <a:pt x="251618" y="1342232"/>
                  <a:pt x="236537" y="1343819"/>
                  <a:pt x="233362" y="1342232"/>
                </a:cubicBezTo>
                <a:cubicBezTo>
                  <a:pt x="230187" y="1340645"/>
                  <a:pt x="230187" y="1340644"/>
                  <a:pt x="233362" y="1337469"/>
                </a:cubicBezTo>
                <a:cubicBezTo>
                  <a:pt x="236537" y="1334294"/>
                  <a:pt x="243681" y="1331119"/>
                  <a:pt x="252412" y="1323182"/>
                </a:cubicBezTo>
                <a:cubicBezTo>
                  <a:pt x="261143" y="1315245"/>
                  <a:pt x="277813" y="1296988"/>
                  <a:pt x="285750" y="1289844"/>
                </a:cubicBezTo>
                <a:cubicBezTo>
                  <a:pt x="293688" y="1282700"/>
                  <a:pt x="292099" y="1285875"/>
                  <a:pt x="300037" y="1280319"/>
                </a:cubicBezTo>
                <a:cubicBezTo>
                  <a:pt x="307975" y="1274763"/>
                  <a:pt x="322263" y="1262857"/>
                  <a:pt x="333375" y="1256507"/>
                </a:cubicBezTo>
                <a:cubicBezTo>
                  <a:pt x="344487" y="1250157"/>
                  <a:pt x="361950" y="1254125"/>
                  <a:pt x="366712" y="1242219"/>
                </a:cubicBezTo>
                <a:cubicBezTo>
                  <a:pt x="371474" y="1230313"/>
                  <a:pt x="366713" y="1199357"/>
                  <a:pt x="361950" y="1185069"/>
                </a:cubicBezTo>
                <a:cubicBezTo>
                  <a:pt x="357187" y="1170781"/>
                  <a:pt x="346074" y="1165225"/>
                  <a:pt x="338137" y="1156494"/>
                </a:cubicBezTo>
                <a:cubicBezTo>
                  <a:pt x="330200" y="1147763"/>
                  <a:pt x="319087" y="1139032"/>
                  <a:pt x="314325" y="1132682"/>
                </a:cubicBezTo>
                <a:cubicBezTo>
                  <a:pt x="309563" y="1126332"/>
                  <a:pt x="314324" y="1119981"/>
                  <a:pt x="309562" y="1118394"/>
                </a:cubicBezTo>
                <a:cubicBezTo>
                  <a:pt x="304800" y="1116807"/>
                  <a:pt x="289719" y="1124744"/>
                  <a:pt x="285750" y="1123157"/>
                </a:cubicBezTo>
                <a:cubicBezTo>
                  <a:pt x="281781" y="1121570"/>
                  <a:pt x="285750" y="1108869"/>
                  <a:pt x="285750" y="1108869"/>
                </a:cubicBezTo>
                <a:cubicBezTo>
                  <a:pt x="285750" y="1100138"/>
                  <a:pt x="288925" y="1086644"/>
                  <a:pt x="285750" y="1070769"/>
                </a:cubicBezTo>
                <a:cubicBezTo>
                  <a:pt x="282575" y="1054894"/>
                  <a:pt x="273050" y="1029494"/>
                  <a:pt x="266700" y="1013619"/>
                </a:cubicBezTo>
                <a:cubicBezTo>
                  <a:pt x="260350" y="997744"/>
                  <a:pt x="253206" y="984250"/>
                  <a:pt x="247650" y="975519"/>
                </a:cubicBezTo>
                <a:cubicBezTo>
                  <a:pt x="242094" y="966788"/>
                  <a:pt x="232568" y="973138"/>
                  <a:pt x="233362" y="961232"/>
                </a:cubicBezTo>
                <a:cubicBezTo>
                  <a:pt x="234156" y="949326"/>
                  <a:pt x="250031" y="919163"/>
                  <a:pt x="252412" y="904082"/>
                </a:cubicBezTo>
                <a:cubicBezTo>
                  <a:pt x="254793" y="889001"/>
                  <a:pt x="246063" y="881856"/>
                  <a:pt x="247650" y="870744"/>
                </a:cubicBezTo>
                <a:cubicBezTo>
                  <a:pt x="249237" y="859632"/>
                  <a:pt x="259556" y="851695"/>
                  <a:pt x="261937" y="837407"/>
                </a:cubicBezTo>
                <a:cubicBezTo>
                  <a:pt x="264318" y="823120"/>
                  <a:pt x="261143" y="807244"/>
                  <a:pt x="261937" y="785019"/>
                </a:cubicBezTo>
                <a:cubicBezTo>
                  <a:pt x="262731" y="762794"/>
                  <a:pt x="261144" y="726282"/>
                  <a:pt x="266700" y="704057"/>
                </a:cubicBezTo>
                <a:cubicBezTo>
                  <a:pt x="272256" y="681832"/>
                  <a:pt x="286544" y="667544"/>
                  <a:pt x="295275" y="651669"/>
                </a:cubicBezTo>
                <a:cubicBezTo>
                  <a:pt x="304006" y="635794"/>
                  <a:pt x="315118" y="621507"/>
                  <a:pt x="319087" y="608807"/>
                </a:cubicBezTo>
                <a:cubicBezTo>
                  <a:pt x="323056" y="596107"/>
                  <a:pt x="323056" y="587375"/>
                  <a:pt x="319087" y="575469"/>
                </a:cubicBezTo>
                <a:cubicBezTo>
                  <a:pt x="315118" y="563563"/>
                  <a:pt x="298450" y="547688"/>
                  <a:pt x="295275" y="537369"/>
                </a:cubicBezTo>
                <a:cubicBezTo>
                  <a:pt x="292100" y="527050"/>
                  <a:pt x="290512" y="527051"/>
                  <a:pt x="300037" y="513557"/>
                </a:cubicBezTo>
                <a:cubicBezTo>
                  <a:pt x="309562" y="500063"/>
                  <a:pt x="342106" y="479426"/>
                  <a:pt x="352425" y="456407"/>
                </a:cubicBezTo>
                <a:cubicBezTo>
                  <a:pt x="362744" y="433388"/>
                  <a:pt x="361950" y="394494"/>
                  <a:pt x="361950" y="375444"/>
                </a:cubicBezTo>
                <a:cubicBezTo>
                  <a:pt x="361950" y="356394"/>
                  <a:pt x="355600" y="352426"/>
                  <a:pt x="352425" y="342107"/>
                </a:cubicBezTo>
                <a:cubicBezTo>
                  <a:pt x="349250" y="331788"/>
                  <a:pt x="346075" y="321470"/>
                  <a:pt x="342900" y="313532"/>
                </a:cubicBezTo>
                <a:cubicBezTo>
                  <a:pt x="339725" y="305594"/>
                  <a:pt x="332581" y="300832"/>
                  <a:pt x="333375" y="294482"/>
                </a:cubicBezTo>
                <a:cubicBezTo>
                  <a:pt x="334169" y="288132"/>
                  <a:pt x="346868" y="280988"/>
                  <a:pt x="347662" y="275432"/>
                </a:cubicBezTo>
                <a:cubicBezTo>
                  <a:pt x="348456" y="269876"/>
                  <a:pt x="342899" y="277019"/>
                  <a:pt x="338137" y="261144"/>
                </a:cubicBezTo>
                <a:cubicBezTo>
                  <a:pt x="333375" y="245269"/>
                  <a:pt x="323056" y="201613"/>
                  <a:pt x="319087" y="180182"/>
                </a:cubicBezTo>
                <a:cubicBezTo>
                  <a:pt x="315118" y="158751"/>
                  <a:pt x="315912" y="146844"/>
                  <a:pt x="314325" y="132557"/>
                </a:cubicBezTo>
                <a:cubicBezTo>
                  <a:pt x="312738" y="118270"/>
                  <a:pt x="308768" y="104776"/>
                  <a:pt x="309562" y="94457"/>
                </a:cubicBezTo>
                <a:cubicBezTo>
                  <a:pt x="310356" y="84138"/>
                  <a:pt x="320675" y="74613"/>
                  <a:pt x="319087" y="70644"/>
                </a:cubicBezTo>
                <a:cubicBezTo>
                  <a:pt x="317500" y="66675"/>
                  <a:pt x="302418" y="73025"/>
                  <a:pt x="300037" y="70644"/>
                </a:cubicBezTo>
                <a:cubicBezTo>
                  <a:pt x="297656" y="68263"/>
                  <a:pt x="307181" y="63501"/>
                  <a:pt x="304800" y="56357"/>
                </a:cubicBezTo>
                <a:cubicBezTo>
                  <a:pt x="302419" y="49213"/>
                  <a:pt x="288925" y="36513"/>
                  <a:pt x="285750" y="27782"/>
                </a:cubicBezTo>
                <a:cubicBezTo>
                  <a:pt x="282575" y="19051"/>
                  <a:pt x="292100" y="7938"/>
                  <a:pt x="285750" y="3969"/>
                </a:cubicBezTo>
                <a:cubicBezTo>
                  <a:pt x="279400" y="0"/>
                  <a:pt x="247650" y="3969"/>
                  <a:pt x="247650" y="3969"/>
                </a:cubicBezTo>
                <a:cubicBezTo>
                  <a:pt x="235744" y="3969"/>
                  <a:pt x="221456" y="0"/>
                  <a:pt x="214312" y="3969"/>
                </a:cubicBezTo>
                <a:cubicBezTo>
                  <a:pt x="207168" y="7938"/>
                  <a:pt x="209549" y="23020"/>
                  <a:pt x="204787" y="27782"/>
                </a:cubicBezTo>
                <a:cubicBezTo>
                  <a:pt x="200025" y="32544"/>
                  <a:pt x="189706" y="28575"/>
                  <a:pt x="185737" y="32544"/>
                </a:cubicBezTo>
                <a:cubicBezTo>
                  <a:pt x="181768" y="36513"/>
                  <a:pt x="183356" y="46832"/>
                  <a:pt x="180975" y="51594"/>
                </a:cubicBezTo>
                <a:cubicBezTo>
                  <a:pt x="178594" y="56356"/>
                  <a:pt x="170656" y="57150"/>
                  <a:pt x="171450" y="61119"/>
                </a:cubicBezTo>
                <a:cubicBezTo>
                  <a:pt x="172244" y="65088"/>
                  <a:pt x="184943" y="70645"/>
                  <a:pt x="185737" y="75407"/>
                </a:cubicBezTo>
                <a:cubicBezTo>
                  <a:pt x="186531" y="80169"/>
                  <a:pt x="180974" y="86519"/>
                  <a:pt x="176212" y="89694"/>
                </a:cubicBezTo>
                <a:cubicBezTo>
                  <a:pt x="171450" y="92869"/>
                  <a:pt x="161131" y="91282"/>
                  <a:pt x="157162" y="94457"/>
                </a:cubicBezTo>
                <a:cubicBezTo>
                  <a:pt x="153193" y="97632"/>
                  <a:pt x="160338" y="105569"/>
                  <a:pt x="152400" y="108744"/>
                </a:cubicBezTo>
                <a:cubicBezTo>
                  <a:pt x="144462" y="111919"/>
                  <a:pt x="120649" y="113507"/>
                  <a:pt x="109537" y="113507"/>
                </a:cubicBezTo>
                <a:cubicBezTo>
                  <a:pt x="98425" y="113507"/>
                  <a:pt x="87312" y="108744"/>
                  <a:pt x="85725" y="108744"/>
                </a:cubicBezTo>
                <a:cubicBezTo>
                  <a:pt x="84138" y="108744"/>
                  <a:pt x="100806" y="113507"/>
                  <a:pt x="100012" y="113507"/>
                </a:cubicBezTo>
                <a:cubicBezTo>
                  <a:pt x="99218" y="113507"/>
                  <a:pt x="86518" y="107950"/>
                  <a:pt x="80962" y="108744"/>
                </a:cubicBezTo>
                <a:cubicBezTo>
                  <a:pt x="75406" y="109538"/>
                  <a:pt x="73819" y="121444"/>
                  <a:pt x="66675" y="118269"/>
                </a:cubicBezTo>
                <a:cubicBezTo>
                  <a:pt x="59531" y="115094"/>
                  <a:pt x="42862" y="98425"/>
                  <a:pt x="38100" y="89694"/>
                </a:cubicBezTo>
                <a:cubicBezTo>
                  <a:pt x="33338" y="80963"/>
                  <a:pt x="34131" y="69851"/>
                  <a:pt x="38100" y="65882"/>
                </a:cubicBezTo>
                <a:cubicBezTo>
                  <a:pt x="42069" y="61913"/>
                  <a:pt x="56356" y="69057"/>
                  <a:pt x="61912" y="65882"/>
                </a:cubicBezTo>
                <a:cubicBezTo>
                  <a:pt x="67468" y="62707"/>
                  <a:pt x="73025" y="53182"/>
                  <a:pt x="71437" y="46832"/>
                </a:cubicBezTo>
                <a:cubicBezTo>
                  <a:pt x="69850" y="40482"/>
                  <a:pt x="58737" y="27782"/>
                  <a:pt x="52387" y="27782"/>
                </a:cubicBezTo>
                <a:cubicBezTo>
                  <a:pt x="46037" y="27782"/>
                  <a:pt x="40481" y="42863"/>
                  <a:pt x="33337" y="46832"/>
                </a:cubicBezTo>
                <a:cubicBezTo>
                  <a:pt x="26193" y="50801"/>
                  <a:pt x="15081" y="55563"/>
                  <a:pt x="9525" y="51594"/>
                </a:cubicBezTo>
                <a:cubicBezTo>
                  <a:pt x="3969" y="47625"/>
                  <a:pt x="1984" y="35322"/>
                  <a:pt x="0" y="23019"/>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3" name="Forme libre 72"/>
          <p:cNvSpPr/>
          <p:nvPr/>
        </p:nvSpPr>
        <p:spPr>
          <a:xfrm>
            <a:off x="2996406" y="6026944"/>
            <a:ext cx="418307" cy="383381"/>
          </a:xfrm>
          <a:custGeom>
            <a:avLst/>
            <a:gdLst>
              <a:gd name="connsiteX0" fmla="*/ 418307 w 418307"/>
              <a:gd name="connsiteY0" fmla="*/ 40481 h 383381"/>
              <a:gd name="connsiteX1" fmla="*/ 361157 w 418307"/>
              <a:gd name="connsiteY1" fmla="*/ 45244 h 383381"/>
              <a:gd name="connsiteX2" fmla="*/ 361157 w 418307"/>
              <a:gd name="connsiteY2" fmla="*/ 7144 h 383381"/>
              <a:gd name="connsiteX3" fmla="*/ 342107 w 418307"/>
              <a:gd name="connsiteY3" fmla="*/ 7144 h 383381"/>
              <a:gd name="connsiteX4" fmla="*/ 332582 w 418307"/>
              <a:gd name="connsiteY4" fmla="*/ 50006 h 383381"/>
              <a:gd name="connsiteX5" fmla="*/ 323057 w 418307"/>
              <a:gd name="connsiteY5" fmla="*/ 50006 h 383381"/>
              <a:gd name="connsiteX6" fmla="*/ 313532 w 418307"/>
              <a:gd name="connsiteY6" fmla="*/ 59531 h 383381"/>
              <a:gd name="connsiteX7" fmla="*/ 304007 w 418307"/>
              <a:gd name="connsiteY7" fmla="*/ 78581 h 383381"/>
              <a:gd name="connsiteX8" fmla="*/ 299244 w 418307"/>
              <a:gd name="connsiteY8" fmla="*/ 97631 h 383381"/>
              <a:gd name="connsiteX9" fmla="*/ 275432 w 418307"/>
              <a:gd name="connsiteY9" fmla="*/ 107156 h 383381"/>
              <a:gd name="connsiteX10" fmla="*/ 265907 w 418307"/>
              <a:gd name="connsiteY10" fmla="*/ 116681 h 383381"/>
              <a:gd name="connsiteX11" fmla="*/ 246857 w 418307"/>
              <a:gd name="connsiteY11" fmla="*/ 107156 h 383381"/>
              <a:gd name="connsiteX12" fmla="*/ 232569 w 418307"/>
              <a:gd name="connsiteY12" fmla="*/ 126206 h 383381"/>
              <a:gd name="connsiteX13" fmla="*/ 218282 w 418307"/>
              <a:gd name="connsiteY13" fmla="*/ 126206 h 383381"/>
              <a:gd name="connsiteX14" fmla="*/ 213519 w 418307"/>
              <a:gd name="connsiteY14" fmla="*/ 111919 h 383381"/>
              <a:gd name="connsiteX15" fmla="*/ 184944 w 418307"/>
              <a:gd name="connsiteY15" fmla="*/ 88106 h 383381"/>
              <a:gd name="connsiteX16" fmla="*/ 175419 w 418307"/>
              <a:gd name="connsiteY16" fmla="*/ 83344 h 383381"/>
              <a:gd name="connsiteX17" fmla="*/ 161132 w 418307"/>
              <a:gd name="connsiteY17" fmla="*/ 78581 h 383381"/>
              <a:gd name="connsiteX18" fmla="*/ 146844 w 418307"/>
              <a:gd name="connsiteY18" fmla="*/ 40481 h 383381"/>
              <a:gd name="connsiteX19" fmla="*/ 123032 w 418307"/>
              <a:gd name="connsiteY19" fmla="*/ 45244 h 383381"/>
              <a:gd name="connsiteX20" fmla="*/ 118269 w 418307"/>
              <a:gd name="connsiteY20" fmla="*/ 50006 h 383381"/>
              <a:gd name="connsiteX21" fmla="*/ 118269 w 418307"/>
              <a:gd name="connsiteY21" fmla="*/ 64294 h 383381"/>
              <a:gd name="connsiteX22" fmla="*/ 84932 w 418307"/>
              <a:gd name="connsiteY22" fmla="*/ 88106 h 383381"/>
              <a:gd name="connsiteX23" fmla="*/ 84932 w 418307"/>
              <a:gd name="connsiteY23" fmla="*/ 111919 h 383381"/>
              <a:gd name="connsiteX24" fmla="*/ 99219 w 418307"/>
              <a:gd name="connsiteY24" fmla="*/ 116681 h 383381"/>
              <a:gd name="connsiteX25" fmla="*/ 108744 w 418307"/>
              <a:gd name="connsiteY25" fmla="*/ 130969 h 383381"/>
              <a:gd name="connsiteX26" fmla="*/ 108744 w 418307"/>
              <a:gd name="connsiteY26" fmla="*/ 154781 h 383381"/>
              <a:gd name="connsiteX27" fmla="*/ 108744 w 418307"/>
              <a:gd name="connsiteY27" fmla="*/ 169069 h 383381"/>
              <a:gd name="connsiteX28" fmla="*/ 118269 w 418307"/>
              <a:gd name="connsiteY28" fmla="*/ 192881 h 383381"/>
              <a:gd name="connsiteX29" fmla="*/ 118269 w 418307"/>
              <a:gd name="connsiteY29" fmla="*/ 207169 h 383381"/>
              <a:gd name="connsiteX30" fmla="*/ 127794 w 418307"/>
              <a:gd name="connsiteY30" fmla="*/ 230981 h 383381"/>
              <a:gd name="connsiteX31" fmla="*/ 103982 w 418307"/>
              <a:gd name="connsiteY31" fmla="*/ 245269 h 383381"/>
              <a:gd name="connsiteX32" fmla="*/ 103982 w 418307"/>
              <a:gd name="connsiteY32" fmla="*/ 250031 h 383381"/>
              <a:gd name="connsiteX33" fmla="*/ 80169 w 418307"/>
              <a:gd name="connsiteY33" fmla="*/ 254794 h 383381"/>
              <a:gd name="connsiteX34" fmla="*/ 23019 w 418307"/>
              <a:gd name="connsiteY34" fmla="*/ 202406 h 383381"/>
              <a:gd name="connsiteX35" fmla="*/ 3969 w 418307"/>
              <a:gd name="connsiteY35" fmla="*/ 226219 h 383381"/>
              <a:gd name="connsiteX36" fmla="*/ 46832 w 418307"/>
              <a:gd name="connsiteY36" fmla="*/ 273844 h 383381"/>
              <a:gd name="connsiteX37" fmla="*/ 37307 w 418307"/>
              <a:gd name="connsiteY37" fmla="*/ 307181 h 383381"/>
              <a:gd name="connsiteX38" fmla="*/ 32544 w 418307"/>
              <a:gd name="connsiteY38" fmla="*/ 330994 h 383381"/>
              <a:gd name="connsiteX39" fmla="*/ 61119 w 418307"/>
              <a:gd name="connsiteY39" fmla="*/ 354806 h 383381"/>
              <a:gd name="connsiteX40" fmla="*/ 61119 w 418307"/>
              <a:gd name="connsiteY40" fmla="*/ 369094 h 383381"/>
              <a:gd name="connsiteX41" fmla="*/ 3969 w 418307"/>
              <a:gd name="connsiteY41" fmla="*/ 383381 h 383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18307" h="383381">
                <a:moveTo>
                  <a:pt x="418307" y="40481"/>
                </a:moveTo>
                <a:cubicBezTo>
                  <a:pt x="394494" y="45640"/>
                  <a:pt x="370682" y="50800"/>
                  <a:pt x="361157" y="45244"/>
                </a:cubicBezTo>
                <a:cubicBezTo>
                  <a:pt x="351632" y="39688"/>
                  <a:pt x="364332" y="13494"/>
                  <a:pt x="361157" y="7144"/>
                </a:cubicBezTo>
                <a:cubicBezTo>
                  <a:pt x="357982" y="794"/>
                  <a:pt x="346869" y="0"/>
                  <a:pt x="342107" y="7144"/>
                </a:cubicBezTo>
                <a:cubicBezTo>
                  <a:pt x="337345" y="14288"/>
                  <a:pt x="335757" y="42862"/>
                  <a:pt x="332582" y="50006"/>
                </a:cubicBezTo>
                <a:cubicBezTo>
                  <a:pt x="329407" y="57150"/>
                  <a:pt x="326232" y="48419"/>
                  <a:pt x="323057" y="50006"/>
                </a:cubicBezTo>
                <a:cubicBezTo>
                  <a:pt x="319882" y="51593"/>
                  <a:pt x="316707" y="54769"/>
                  <a:pt x="313532" y="59531"/>
                </a:cubicBezTo>
                <a:cubicBezTo>
                  <a:pt x="310357" y="64293"/>
                  <a:pt x="306388" y="72231"/>
                  <a:pt x="304007" y="78581"/>
                </a:cubicBezTo>
                <a:cubicBezTo>
                  <a:pt x="301626" y="84931"/>
                  <a:pt x="304006" y="92869"/>
                  <a:pt x="299244" y="97631"/>
                </a:cubicBezTo>
                <a:cubicBezTo>
                  <a:pt x="294482" y="102393"/>
                  <a:pt x="280988" y="103981"/>
                  <a:pt x="275432" y="107156"/>
                </a:cubicBezTo>
                <a:cubicBezTo>
                  <a:pt x="269876" y="110331"/>
                  <a:pt x="270669" y="116681"/>
                  <a:pt x="265907" y="116681"/>
                </a:cubicBezTo>
                <a:cubicBezTo>
                  <a:pt x="261145" y="116681"/>
                  <a:pt x="252413" y="105569"/>
                  <a:pt x="246857" y="107156"/>
                </a:cubicBezTo>
                <a:cubicBezTo>
                  <a:pt x="241301" y="108743"/>
                  <a:pt x="237331" y="123031"/>
                  <a:pt x="232569" y="126206"/>
                </a:cubicBezTo>
                <a:cubicBezTo>
                  <a:pt x="227807" y="129381"/>
                  <a:pt x="221457" y="128587"/>
                  <a:pt x="218282" y="126206"/>
                </a:cubicBezTo>
                <a:cubicBezTo>
                  <a:pt x="215107" y="123825"/>
                  <a:pt x="219075" y="118269"/>
                  <a:pt x="213519" y="111919"/>
                </a:cubicBezTo>
                <a:cubicBezTo>
                  <a:pt x="207963" y="105569"/>
                  <a:pt x="191294" y="92868"/>
                  <a:pt x="184944" y="88106"/>
                </a:cubicBezTo>
                <a:cubicBezTo>
                  <a:pt x="178594" y="83344"/>
                  <a:pt x="179388" y="84931"/>
                  <a:pt x="175419" y="83344"/>
                </a:cubicBezTo>
                <a:cubicBezTo>
                  <a:pt x="171450" y="81757"/>
                  <a:pt x="165894" y="85725"/>
                  <a:pt x="161132" y="78581"/>
                </a:cubicBezTo>
                <a:cubicBezTo>
                  <a:pt x="156370" y="71437"/>
                  <a:pt x="153194" y="46037"/>
                  <a:pt x="146844" y="40481"/>
                </a:cubicBezTo>
                <a:cubicBezTo>
                  <a:pt x="140494" y="34925"/>
                  <a:pt x="127794" y="43657"/>
                  <a:pt x="123032" y="45244"/>
                </a:cubicBezTo>
                <a:cubicBezTo>
                  <a:pt x="118270" y="46831"/>
                  <a:pt x="119063" y="46831"/>
                  <a:pt x="118269" y="50006"/>
                </a:cubicBezTo>
                <a:cubicBezTo>
                  <a:pt x="117475" y="53181"/>
                  <a:pt x="123825" y="57944"/>
                  <a:pt x="118269" y="64294"/>
                </a:cubicBezTo>
                <a:cubicBezTo>
                  <a:pt x="112713" y="70644"/>
                  <a:pt x="90488" y="80168"/>
                  <a:pt x="84932" y="88106"/>
                </a:cubicBezTo>
                <a:cubicBezTo>
                  <a:pt x="79376" y="96044"/>
                  <a:pt x="82551" y="107157"/>
                  <a:pt x="84932" y="111919"/>
                </a:cubicBezTo>
                <a:cubicBezTo>
                  <a:pt x="87313" y="116681"/>
                  <a:pt x="95250" y="113506"/>
                  <a:pt x="99219" y="116681"/>
                </a:cubicBezTo>
                <a:cubicBezTo>
                  <a:pt x="103188" y="119856"/>
                  <a:pt x="107157" y="124619"/>
                  <a:pt x="108744" y="130969"/>
                </a:cubicBezTo>
                <a:cubicBezTo>
                  <a:pt x="110332" y="137319"/>
                  <a:pt x="108744" y="154781"/>
                  <a:pt x="108744" y="154781"/>
                </a:cubicBezTo>
                <a:cubicBezTo>
                  <a:pt x="108744" y="161131"/>
                  <a:pt x="107157" y="162719"/>
                  <a:pt x="108744" y="169069"/>
                </a:cubicBezTo>
                <a:cubicBezTo>
                  <a:pt x="110332" y="175419"/>
                  <a:pt x="116682" y="186531"/>
                  <a:pt x="118269" y="192881"/>
                </a:cubicBezTo>
                <a:cubicBezTo>
                  <a:pt x="119857" y="199231"/>
                  <a:pt x="116682" y="200819"/>
                  <a:pt x="118269" y="207169"/>
                </a:cubicBezTo>
                <a:cubicBezTo>
                  <a:pt x="119857" y="213519"/>
                  <a:pt x="130175" y="224631"/>
                  <a:pt x="127794" y="230981"/>
                </a:cubicBezTo>
                <a:cubicBezTo>
                  <a:pt x="125413" y="237331"/>
                  <a:pt x="107951" y="242094"/>
                  <a:pt x="103982" y="245269"/>
                </a:cubicBezTo>
                <a:cubicBezTo>
                  <a:pt x="100013" y="248444"/>
                  <a:pt x="107951" y="248444"/>
                  <a:pt x="103982" y="250031"/>
                </a:cubicBezTo>
                <a:cubicBezTo>
                  <a:pt x="100013" y="251619"/>
                  <a:pt x="93663" y="262731"/>
                  <a:pt x="80169" y="254794"/>
                </a:cubicBezTo>
                <a:cubicBezTo>
                  <a:pt x="66675" y="246857"/>
                  <a:pt x="35719" y="207169"/>
                  <a:pt x="23019" y="202406"/>
                </a:cubicBezTo>
                <a:cubicBezTo>
                  <a:pt x="10319" y="197643"/>
                  <a:pt x="0" y="214313"/>
                  <a:pt x="3969" y="226219"/>
                </a:cubicBezTo>
                <a:cubicBezTo>
                  <a:pt x="7938" y="238125"/>
                  <a:pt x="41276" y="260350"/>
                  <a:pt x="46832" y="273844"/>
                </a:cubicBezTo>
                <a:cubicBezTo>
                  <a:pt x="52388" y="287338"/>
                  <a:pt x="39688" y="297656"/>
                  <a:pt x="37307" y="307181"/>
                </a:cubicBezTo>
                <a:cubicBezTo>
                  <a:pt x="34926" y="316706"/>
                  <a:pt x="28575" y="323057"/>
                  <a:pt x="32544" y="330994"/>
                </a:cubicBezTo>
                <a:cubicBezTo>
                  <a:pt x="36513" y="338931"/>
                  <a:pt x="56357" y="348456"/>
                  <a:pt x="61119" y="354806"/>
                </a:cubicBezTo>
                <a:cubicBezTo>
                  <a:pt x="65881" y="361156"/>
                  <a:pt x="70644" y="364331"/>
                  <a:pt x="61119" y="369094"/>
                </a:cubicBezTo>
                <a:cubicBezTo>
                  <a:pt x="51594" y="373857"/>
                  <a:pt x="27781" y="378619"/>
                  <a:pt x="3969" y="383381"/>
                </a:cubicBez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4" name="Forme libre 73"/>
          <p:cNvSpPr/>
          <p:nvPr/>
        </p:nvSpPr>
        <p:spPr>
          <a:xfrm>
            <a:off x="1457325" y="6366669"/>
            <a:ext cx="628650" cy="357981"/>
          </a:xfrm>
          <a:custGeom>
            <a:avLst/>
            <a:gdLst>
              <a:gd name="connsiteX0" fmla="*/ 628650 w 628650"/>
              <a:gd name="connsiteY0" fmla="*/ 357981 h 357981"/>
              <a:gd name="connsiteX1" fmla="*/ 585788 w 628650"/>
              <a:gd name="connsiteY1" fmla="*/ 310356 h 357981"/>
              <a:gd name="connsiteX2" fmla="*/ 576263 w 628650"/>
              <a:gd name="connsiteY2" fmla="*/ 310356 h 357981"/>
              <a:gd name="connsiteX3" fmla="*/ 590550 w 628650"/>
              <a:gd name="connsiteY3" fmla="*/ 281781 h 357981"/>
              <a:gd name="connsiteX4" fmla="*/ 590550 w 628650"/>
              <a:gd name="connsiteY4" fmla="*/ 257969 h 357981"/>
              <a:gd name="connsiteX5" fmla="*/ 576263 w 628650"/>
              <a:gd name="connsiteY5" fmla="*/ 248444 h 357981"/>
              <a:gd name="connsiteX6" fmla="*/ 609600 w 628650"/>
              <a:gd name="connsiteY6" fmla="*/ 224631 h 357981"/>
              <a:gd name="connsiteX7" fmla="*/ 542925 w 628650"/>
              <a:gd name="connsiteY7" fmla="*/ 143669 h 357981"/>
              <a:gd name="connsiteX8" fmla="*/ 542925 w 628650"/>
              <a:gd name="connsiteY8" fmla="*/ 124619 h 357981"/>
              <a:gd name="connsiteX9" fmla="*/ 552450 w 628650"/>
              <a:gd name="connsiteY9" fmla="*/ 115094 h 357981"/>
              <a:gd name="connsiteX10" fmla="*/ 542925 w 628650"/>
              <a:gd name="connsiteY10" fmla="*/ 100806 h 357981"/>
              <a:gd name="connsiteX11" fmla="*/ 547688 w 628650"/>
              <a:gd name="connsiteY11" fmla="*/ 67469 h 357981"/>
              <a:gd name="connsiteX12" fmla="*/ 504825 w 628650"/>
              <a:gd name="connsiteY12" fmla="*/ 67469 h 357981"/>
              <a:gd name="connsiteX13" fmla="*/ 471488 w 628650"/>
              <a:gd name="connsiteY13" fmla="*/ 67469 h 357981"/>
              <a:gd name="connsiteX14" fmla="*/ 447675 w 628650"/>
              <a:gd name="connsiteY14" fmla="*/ 62706 h 357981"/>
              <a:gd name="connsiteX15" fmla="*/ 414338 w 628650"/>
              <a:gd name="connsiteY15" fmla="*/ 96044 h 357981"/>
              <a:gd name="connsiteX16" fmla="*/ 395288 w 628650"/>
              <a:gd name="connsiteY16" fmla="*/ 105569 h 357981"/>
              <a:gd name="connsiteX17" fmla="*/ 376238 w 628650"/>
              <a:gd name="connsiteY17" fmla="*/ 100806 h 357981"/>
              <a:gd name="connsiteX18" fmla="*/ 342900 w 628650"/>
              <a:gd name="connsiteY18" fmla="*/ 72231 h 357981"/>
              <a:gd name="connsiteX19" fmla="*/ 314325 w 628650"/>
              <a:gd name="connsiteY19" fmla="*/ 76994 h 357981"/>
              <a:gd name="connsiteX20" fmla="*/ 309563 w 628650"/>
              <a:gd name="connsiteY20" fmla="*/ 53181 h 357981"/>
              <a:gd name="connsiteX21" fmla="*/ 276225 w 628650"/>
              <a:gd name="connsiteY21" fmla="*/ 10319 h 357981"/>
              <a:gd name="connsiteX22" fmla="*/ 209550 w 628650"/>
              <a:gd name="connsiteY22" fmla="*/ 10319 h 357981"/>
              <a:gd name="connsiteX23" fmla="*/ 204788 w 628650"/>
              <a:gd name="connsiteY23" fmla="*/ 794 h 357981"/>
              <a:gd name="connsiteX24" fmla="*/ 180975 w 628650"/>
              <a:gd name="connsiteY24" fmla="*/ 5556 h 357981"/>
              <a:gd name="connsiteX25" fmla="*/ 161925 w 628650"/>
              <a:gd name="connsiteY25" fmla="*/ 24606 h 357981"/>
              <a:gd name="connsiteX26" fmla="*/ 128588 w 628650"/>
              <a:gd name="connsiteY26" fmla="*/ 29369 h 357981"/>
              <a:gd name="connsiteX27" fmla="*/ 119063 w 628650"/>
              <a:gd name="connsiteY27" fmla="*/ 43656 h 357981"/>
              <a:gd name="connsiteX28" fmla="*/ 104775 w 628650"/>
              <a:gd name="connsiteY28" fmla="*/ 34131 h 357981"/>
              <a:gd name="connsiteX29" fmla="*/ 95250 w 628650"/>
              <a:gd name="connsiteY29" fmla="*/ 43656 h 357981"/>
              <a:gd name="connsiteX30" fmla="*/ 85725 w 628650"/>
              <a:gd name="connsiteY30" fmla="*/ 29369 h 357981"/>
              <a:gd name="connsiteX31" fmla="*/ 71438 w 628650"/>
              <a:gd name="connsiteY31" fmla="*/ 29369 h 357981"/>
              <a:gd name="connsiteX32" fmla="*/ 52388 w 628650"/>
              <a:gd name="connsiteY32" fmla="*/ 48419 h 357981"/>
              <a:gd name="connsiteX33" fmla="*/ 61913 w 628650"/>
              <a:gd name="connsiteY33" fmla="*/ 62706 h 357981"/>
              <a:gd name="connsiteX34" fmla="*/ 14288 w 628650"/>
              <a:gd name="connsiteY34" fmla="*/ 57944 h 357981"/>
              <a:gd name="connsiteX35" fmla="*/ 0 w 628650"/>
              <a:gd name="connsiteY35" fmla="*/ 86519 h 357981"/>
              <a:gd name="connsiteX36" fmla="*/ 14288 w 628650"/>
              <a:gd name="connsiteY36" fmla="*/ 81756 h 357981"/>
              <a:gd name="connsiteX37" fmla="*/ 42863 w 628650"/>
              <a:gd name="connsiteY37" fmla="*/ 96044 h 357981"/>
              <a:gd name="connsiteX38" fmla="*/ 42863 w 628650"/>
              <a:gd name="connsiteY38" fmla="*/ 157956 h 357981"/>
              <a:gd name="connsiteX39" fmla="*/ 61913 w 628650"/>
              <a:gd name="connsiteY39" fmla="*/ 186531 h 357981"/>
              <a:gd name="connsiteX40" fmla="*/ 61913 w 628650"/>
              <a:gd name="connsiteY40" fmla="*/ 186531 h 357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28650" h="357981">
                <a:moveTo>
                  <a:pt x="628650" y="357981"/>
                </a:moveTo>
                <a:cubicBezTo>
                  <a:pt x="611584" y="338137"/>
                  <a:pt x="594519" y="318293"/>
                  <a:pt x="585788" y="310356"/>
                </a:cubicBezTo>
                <a:cubicBezTo>
                  <a:pt x="577057" y="302419"/>
                  <a:pt x="575469" y="315118"/>
                  <a:pt x="576263" y="310356"/>
                </a:cubicBezTo>
                <a:cubicBezTo>
                  <a:pt x="577057" y="305594"/>
                  <a:pt x="588169" y="290512"/>
                  <a:pt x="590550" y="281781"/>
                </a:cubicBezTo>
                <a:cubicBezTo>
                  <a:pt x="592931" y="273050"/>
                  <a:pt x="592931" y="263525"/>
                  <a:pt x="590550" y="257969"/>
                </a:cubicBezTo>
                <a:cubicBezTo>
                  <a:pt x="588169" y="252413"/>
                  <a:pt x="573088" y="254000"/>
                  <a:pt x="576263" y="248444"/>
                </a:cubicBezTo>
                <a:cubicBezTo>
                  <a:pt x="579438" y="242888"/>
                  <a:pt x="615156" y="242093"/>
                  <a:pt x="609600" y="224631"/>
                </a:cubicBezTo>
                <a:cubicBezTo>
                  <a:pt x="604044" y="207169"/>
                  <a:pt x="554037" y="160338"/>
                  <a:pt x="542925" y="143669"/>
                </a:cubicBezTo>
                <a:cubicBezTo>
                  <a:pt x="531813" y="127000"/>
                  <a:pt x="541338" y="129381"/>
                  <a:pt x="542925" y="124619"/>
                </a:cubicBezTo>
                <a:cubicBezTo>
                  <a:pt x="544512" y="119857"/>
                  <a:pt x="552450" y="119063"/>
                  <a:pt x="552450" y="115094"/>
                </a:cubicBezTo>
                <a:cubicBezTo>
                  <a:pt x="552450" y="111125"/>
                  <a:pt x="543719" y="108743"/>
                  <a:pt x="542925" y="100806"/>
                </a:cubicBezTo>
                <a:cubicBezTo>
                  <a:pt x="542131" y="92869"/>
                  <a:pt x="554038" y="73025"/>
                  <a:pt x="547688" y="67469"/>
                </a:cubicBezTo>
                <a:cubicBezTo>
                  <a:pt x="541338" y="61913"/>
                  <a:pt x="504825" y="67469"/>
                  <a:pt x="504825" y="67469"/>
                </a:cubicBezTo>
                <a:cubicBezTo>
                  <a:pt x="492125" y="67469"/>
                  <a:pt x="481013" y="68263"/>
                  <a:pt x="471488" y="67469"/>
                </a:cubicBezTo>
                <a:cubicBezTo>
                  <a:pt x="461963" y="66675"/>
                  <a:pt x="457200" y="57943"/>
                  <a:pt x="447675" y="62706"/>
                </a:cubicBezTo>
                <a:cubicBezTo>
                  <a:pt x="438150" y="67469"/>
                  <a:pt x="423069" y="88900"/>
                  <a:pt x="414338" y="96044"/>
                </a:cubicBezTo>
                <a:cubicBezTo>
                  <a:pt x="405607" y="103188"/>
                  <a:pt x="401638" y="104775"/>
                  <a:pt x="395288" y="105569"/>
                </a:cubicBezTo>
                <a:cubicBezTo>
                  <a:pt x="388938" y="106363"/>
                  <a:pt x="384969" y="106362"/>
                  <a:pt x="376238" y="100806"/>
                </a:cubicBezTo>
                <a:cubicBezTo>
                  <a:pt x="367507" y="95250"/>
                  <a:pt x="353219" y="76200"/>
                  <a:pt x="342900" y="72231"/>
                </a:cubicBezTo>
                <a:cubicBezTo>
                  <a:pt x="332581" y="68262"/>
                  <a:pt x="319881" y="80169"/>
                  <a:pt x="314325" y="76994"/>
                </a:cubicBezTo>
                <a:cubicBezTo>
                  <a:pt x="308769" y="73819"/>
                  <a:pt x="315913" y="64293"/>
                  <a:pt x="309563" y="53181"/>
                </a:cubicBezTo>
                <a:cubicBezTo>
                  <a:pt x="303213" y="42069"/>
                  <a:pt x="292894" y="17463"/>
                  <a:pt x="276225" y="10319"/>
                </a:cubicBezTo>
                <a:cubicBezTo>
                  <a:pt x="259556" y="3175"/>
                  <a:pt x="221456" y="11906"/>
                  <a:pt x="209550" y="10319"/>
                </a:cubicBezTo>
                <a:cubicBezTo>
                  <a:pt x="197644" y="8732"/>
                  <a:pt x="209550" y="1588"/>
                  <a:pt x="204788" y="794"/>
                </a:cubicBezTo>
                <a:cubicBezTo>
                  <a:pt x="200026" y="0"/>
                  <a:pt x="188119" y="1587"/>
                  <a:pt x="180975" y="5556"/>
                </a:cubicBezTo>
                <a:cubicBezTo>
                  <a:pt x="173831" y="9525"/>
                  <a:pt x="170656" y="20637"/>
                  <a:pt x="161925" y="24606"/>
                </a:cubicBezTo>
                <a:cubicBezTo>
                  <a:pt x="153194" y="28575"/>
                  <a:pt x="135732" y="26194"/>
                  <a:pt x="128588" y="29369"/>
                </a:cubicBezTo>
                <a:cubicBezTo>
                  <a:pt x="121444" y="32544"/>
                  <a:pt x="123032" y="42862"/>
                  <a:pt x="119063" y="43656"/>
                </a:cubicBezTo>
                <a:cubicBezTo>
                  <a:pt x="115094" y="44450"/>
                  <a:pt x="108744" y="34131"/>
                  <a:pt x="104775" y="34131"/>
                </a:cubicBezTo>
                <a:cubicBezTo>
                  <a:pt x="100806" y="34131"/>
                  <a:pt x="98425" y="44450"/>
                  <a:pt x="95250" y="43656"/>
                </a:cubicBezTo>
                <a:cubicBezTo>
                  <a:pt x="92075" y="42862"/>
                  <a:pt x="89694" y="31750"/>
                  <a:pt x="85725" y="29369"/>
                </a:cubicBezTo>
                <a:cubicBezTo>
                  <a:pt x="81756" y="26988"/>
                  <a:pt x="76994" y="26194"/>
                  <a:pt x="71438" y="29369"/>
                </a:cubicBezTo>
                <a:cubicBezTo>
                  <a:pt x="65882" y="32544"/>
                  <a:pt x="53975" y="42863"/>
                  <a:pt x="52388" y="48419"/>
                </a:cubicBezTo>
                <a:cubicBezTo>
                  <a:pt x="50801" y="53975"/>
                  <a:pt x="68263" y="61119"/>
                  <a:pt x="61913" y="62706"/>
                </a:cubicBezTo>
                <a:cubicBezTo>
                  <a:pt x="55563" y="64294"/>
                  <a:pt x="24607" y="53975"/>
                  <a:pt x="14288" y="57944"/>
                </a:cubicBezTo>
                <a:cubicBezTo>
                  <a:pt x="3969" y="61913"/>
                  <a:pt x="0" y="82550"/>
                  <a:pt x="0" y="86519"/>
                </a:cubicBezTo>
                <a:cubicBezTo>
                  <a:pt x="0" y="90488"/>
                  <a:pt x="7144" y="80169"/>
                  <a:pt x="14288" y="81756"/>
                </a:cubicBezTo>
                <a:cubicBezTo>
                  <a:pt x="21432" y="83344"/>
                  <a:pt x="38100" y="83344"/>
                  <a:pt x="42863" y="96044"/>
                </a:cubicBezTo>
                <a:cubicBezTo>
                  <a:pt x="47626" y="108744"/>
                  <a:pt x="39688" y="142875"/>
                  <a:pt x="42863" y="157956"/>
                </a:cubicBezTo>
                <a:cubicBezTo>
                  <a:pt x="46038" y="173037"/>
                  <a:pt x="61913" y="186531"/>
                  <a:pt x="61913" y="186531"/>
                </a:cubicBezTo>
                <a:lnTo>
                  <a:pt x="61913" y="186531"/>
                </a:lnTo>
              </a:path>
            </a:pathLst>
          </a:custGeom>
          <a:ln w="190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5" name="Forme libre 74"/>
          <p:cNvSpPr/>
          <p:nvPr/>
        </p:nvSpPr>
        <p:spPr>
          <a:xfrm>
            <a:off x="2728913" y="6475413"/>
            <a:ext cx="923925" cy="549275"/>
          </a:xfrm>
          <a:custGeom>
            <a:avLst/>
            <a:gdLst>
              <a:gd name="connsiteX0" fmla="*/ 923925 w 923925"/>
              <a:gd name="connsiteY0" fmla="*/ 549275 h 549275"/>
              <a:gd name="connsiteX1" fmla="*/ 871537 w 923925"/>
              <a:gd name="connsiteY1" fmla="*/ 525462 h 549275"/>
              <a:gd name="connsiteX2" fmla="*/ 842962 w 923925"/>
              <a:gd name="connsiteY2" fmla="*/ 506412 h 549275"/>
              <a:gd name="connsiteX3" fmla="*/ 823912 w 923925"/>
              <a:gd name="connsiteY3" fmla="*/ 496887 h 549275"/>
              <a:gd name="connsiteX4" fmla="*/ 804862 w 923925"/>
              <a:gd name="connsiteY4" fmla="*/ 496887 h 549275"/>
              <a:gd name="connsiteX5" fmla="*/ 790575 w 923925"/>
              <a:gd name="connsiteY5" fmla="*/ 501650 h 549275"/>
              <a:gd name="connsiteX6" fmla="*/ 771525 w 923925"/>
              <a:gd name="connsiteY6" fmla="*/ 511175 h 549275"/>
              <a:gd name="connsiteX7" fmla="*/ 752475 w 923925"/>
              <a:gd name="connsiteY7" fmla="*/ 511175 h 549275"/>
              <a:gd name="connsiteX8" fmla="*/ 738187 w 923925"/>
              <a:gd name="connsiteY8" fmla="*/ 496887 h 549275"/>
              <a:gd name="connsiteX9" fmla="*/ 719137 w 923925"/>
              <a:gd name="connsiteY9" fmla="*/ 501650 h 549275"/>
              <a:gd name="connsiteX10" fmla="*/ 700087 w 923925"/>
              <a:gd name="connsiteY10" fmla="*/ 525462 h 549275"/>
              <a:gd name="connsiteX11" fmla="*/ 685800 w 923925"/>
              <a:gd name="connsiteY11" fmla="*/ 530225 h 549275"/>
              <a:gd name="connsiteX12" fmla="*/ 666750 w 923925"/>
              <a:gd name="connsiteY12" fmla="*/ 515937 h 549275"/>
              <a:gd name="connsiteX13" fmla="*/ 666750 w 923925"/>
              <a:gd name="connsiteY13" fmla="*/ 482600 h 549275"/>
              <a:gd name="connsiteX14" fmla="*/ 661987 w 923925"/>
              <a:gd name="connsiteY14" fmla="*/ 477837 h 549275"/>
              <a:gd name="connsiteX15" fmla="*/ 671512 w 923925"/>
              <a:gd name="connsiteY15" fmla="*/ 430212 h 549275"/>
              <a:gd name="connsiteX16" fmla="*/ 642937 w 923925"/>
              <a:gd name="connsiteY16" fmla="*/ 420687 h 549275"/>
              <a:gd name="connsiteX17" fmla="*/ 623887 w 923925"/>
              <a:gd name="connsiteY17" fmla="*/ 434975 h 549275"/>
              <a:gd name="connsiteX18" fmla="*/ 604837 w 923925"/>
              <a:gd name="connsiteY18" fmla="*/ 439737 h 549275"/>
              <a:gd name="connsiteX19" fmla="*/ 590550 w 923925"/>
              <a:gd name="connsiteY19" fmla="*/ 415925 h 549275"/>
              <a:gd name="connsiteX20" fmla="*/ 561975 w 923925"/>
              <a:gd name="connsiteY20" fmla="*/ 415925 h 549275"/>
              <a:gd name="connsiteX21" fmla="*/ 557212 w 923925"/>
              <a:gd name="connsiteY21" fmla="*/ 439737 h 549275"/>
              <a:gd name="connsiteX22" fmla="*/ 547687 w 923925"/>
              <a:gd name="connsiteY22" fmla="*/ 430212 h 549275"/>
              <a:gd name="connsiteX23" fmla="*/ 542925 w 923925"/>
              <a:gd name="connsiteY23" fmla="*/ 415925 h 549275"/>
              <a:gd name="connsiteX24" fmla="*/ 514350 w 923925"/>
              <a:gd name="connsiteY24" fmla="*/ 415925 h 549275"/>
              <a:gd name="connsiteX25" fmla="*/ 490537 w 923925"/>
              <a:gd name="connsiteY25" fmla="*/ 396875 h 549275"/>
              <a:gd name="connsiteX26" fmla="*/ 485775 w 923925"/>
              <a:gd name="connsiteY26" fmla="*/ 349250 h 549275"/>
              <a:gd name="connsiteX27" fmla="*/ 466725 w 923925"/>
              <a:gd name="connsiteY27" fmla="*/ 330200 h 549275"/>
              <a:gd name="connsiteX28" fmla="*/ 466725 w 923925"/>
              <a:gd name="connsiteY28" fmla="*/ 306387 h 549275"/>
              <a:gd name="connsiteX29" fmla="*/ 447675 w 923925"/>
              <a:gd name="connsiteY29" fmla="*/ 311150 h 549275"/>
              <a:gd name="connsiteX30" fmla="*/ 428625 w 923925"/>
              <a:gd name="connsiteY30" fmla="*/ 282575 h 549275"/>
              <a:gd name="connsiteX31" fmla="*/ 423862 w 923925"/>
              <a:gd name="connsiteY31" fmla="*/ 220662 h 549275"/>
              <a:gd name="connsiteX32" fmla="*/ 409575 w 923925"/>
              <a:gd name="connsiteY32" fmla="*/ 215900 h 549275"/>
              <a:gd name="connsiteX33" fmla="*/ 409575 w 923925"/>
              <a:gd name="connsiteY33" fmla="*/ 182562 h 549275"/>
              <a:gd name="connsiteX34" fmla="*/ 409575 w 923925"/>
              <a:gd name="connsiteY34" fmla="*/ 153987 h 549275"/>
              <a:gd name="connsiteX35" fmla="*/ 404812 w 923925"/>
              <a:gd name="connsiteY35" fmla="*/ 144462 h 549275"/>
              <a:gd name="connsiteX36" fmla="*/ 390525 w 923925"/>
              <a:gd name="connsiteY36" fmla="*/ 153987 h 549275"/>
              <a:gd name="connsiteX37" fmla="*/ 381000 w 923925"/>
              <a:gd name="connsiteY37" fmla="*/ 149225 h 549275"/>
              <a:gd name="connsiteX38" fmla="*/ 390525 w 923925"/>
              <a:gd name="connsiteY38" fmla="*/ 115887 h 549275"/>
              <a:gd name="connsiteX39" fmla="*/ 376237 w 923925"/>
              <a:gd name="connsiteY39" fmla="*/ 115887 h 549275"/>
              <a:gd name="connsiteX40" fmla="*/ 366712 w 923925"/>
              <a:gd name="connsiteY40" fmla="*/ 120650 h 549275"/>
              <a:gd name="connsiteX41" fmla="*/ 357187 w 923925"/>
              <a:gd name="connsiteY41" fmla="*/ 111125 h 549275"/>
              <a:gd name="connsiteX42" fmla="*/ 342900 w 923925"/>
              <a:gd name="connsiteY42" fmla="*/ 111125 h 549275"/>
              <a:gd name="connsiteX43" fmla="*/ 338137 w 923925"/>
              <a:gd name="connsiteY43" fmla="*/ 87312 h 549275"/>
              <a:gd name="connsiteX44" fmla="*/ 323850 w 923925"/>
              <a:gd name="connsiteY44" fmla="*/ 77787 h 549275"/>
              <a:gd name="connsiteX45" fmla="*/ 319087 w 923925"/>
              <a:gd name="connsiteY45" fmla="*/ 44450 h 549275"/>
              <a:gd name="connsiteX46" fmla="*/ 304800 w 923925"/>
              <a:gd name="connsiteY46" fmla="*/ 44450 h 549275"/>
              <a:gd name="connsiteX47" fmla="*/ 300037 w 923925"/>
              <a:gd name="connsiteY47" fmla="*/ 30162 h 549275"/>
              <a:gd name="connsiteX48" fmla="*/ 290512 w 923925"/>
              <a:gd name="connsiteY48" fmla="*/ 11112 h 549275"/>
              <a:gd name="connsiteX49" fmla="*/ 280987 w 923925"/>
              <a:gd name="connsiteY49" fmla="*/ 15875 h 549275"/>
              <a:gd name="connsiteX50" fmla="*/ 261937 w 923925"/>
              <a:gd name="connsiteY50" fmla="*/ 1587 h 549275"/>
              <a:gd name="connsiteX51" fmla="*/ 257175 w 923925"/>
              <a:gd name="connsiteY51" fmla="*/ 25400 h 549275"/>
              <a:gd name="connsiteX52" fmla="*/ 242887 w 923925"/>
              <a:gd name="connsiteY52" fmla="*/ 25400 h 549275"/>
              <a:gd name="connsiteX53" fmla="*/ 238125 w 923925"/>
              <a:gd name="connsiteY53" fmla="*/ 25400 h 549275"/>
              <a:gd name="connsiteX54" fmla="*/ 233362 w 923925"/>
              <a:gd name="connsiteY54" fmla="*/ 63500 h 549275"/>
              <a:gd name="connsiteX55" fmla="*/ 176212 w 923925"/>
              <a:gd name="connsiteY55" fmla="*/ 68262 h 549275"/>
              <a:gd name="connsiteX56" fmla="*/ 157162 w 923925"/>
              <a:gd name="connsiteY56" fmla="*/ 87312 h 549275"/>
              <a:gd name="connsiteX57" fmla="*/ 138112 w 923925"/>
              <a:gd name="connsiteY57" fmla="*/ 58737 h 549275"/>
              <a:gd name="connsiteX58" fmla="*/ 114300 w 923925"/>
              <a:gd name="connsiteY58" fmla="*/ 58737 h 549275"/>
              <a:gd name="connsiteX59" fmla="*/ 85725 w 923925"/>
              <a:gd name="connsiteY59" fmla="*/ 77787 h 549275"/>
              <a:gd name="connsiteX60" fmla="*/ 76200 w 923925"/>
              <a:gd name="connsiteY60" fmla="*/ 73025 h 549275"/>
              <a:gd name="connsiteX61" fmla="*/ 61912 w 923925"/>
              <a:gd name="connsiteY61" fmla="*/ 44450 h 549275"/>
              <a:gd name="connsiteX62" fmla="*/ 42862 w 923925"/>
              <a:gd name="connsiteY62" fmla="*/ 39687 h 549275"/>
              <a:gd name="connsiteX63" fmla="*/ 38100 w 923925"/>
              <a:gd name="connsiteY63" fmla="*/ 63500 h 549275"/>
              <a:gd name="connsiteX64" fmla="*/ 19050 w 923925"/>
              <a:gd name="connsiteY64" fmla="*/ 63500 h 549275"/>
              <a:gd name="connsiteX65" fmla="*/ 0 w 923925"/>
              <a:gd name="connsiteY65" fmla="*/ 30162 h 549275"/>
              <a:gd name="connsiteX66" fmla="*/ 0 w 923925"/>
              <a:gd name="connsiteY66" fmla="*/ 30162 h 549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923925" h="549275">
                <a:moveTo>
                  <a:pt x="923925" y="549275"/>
                </a:moveTo>
                <a:cubicBezTo>
                  <a:pt x="904478" y="540940"/>
                  <a:pt x="885031" y="532606"/>
                  <a:pt x="871537" y="525462"/>
                </a:cubicBezTo>
                <a:cubicBezTo>
                  <a:pt x="858043" y="518318"/>
                  <a:pt x="850900" y="511175"/>
                  <a:pt x="842962" y="506412"/>
                </a:cubicBezTo>
                <a:cubicBezTo>
                  <a:pt x="835025" y="501650"/>
                  <a:pt x="830262" y="498475"/>
                  <a:pt x="823912" y="496887"/>
                </a:cubicBezTo>
                <a:cubicBezTo>
                  <a:pt x="817562" y="495300"/>
                  <a:pt x="810418" y="496093"/>
                  <a:pt x="804862" y="496887"/>
                </a:cubicBezTo>
                <a:cubicBezTo>
                  <a:pt x="799306" y="497681"/>
                  <a:pt x="796131" y="499269"/>
                  <a:pt x="790575" y="501650"/>
                </a:cubicBezTo>
                <a:cubicBezTo>
                  <a:pt x="785019" y="504031"/>
                  <a:pt x="777875" y="509588"/>
                  <a:pt x="771525" y="511175"/>
                </a:cubicBezTo>
                <a:cubicBezTo>
                  <a:pt x="765175" y="512763"/>
                  <a:pt x="758031" y="513556"/>
                  <a:pt x="752475" y="511175"/>
                </a:cubicBezTo>
                <a:cubicBezTo>
                  <a:pt x="746919" y="508794"/>
                  <a:pt x="743743" y="498474"/>
                  <a:pt x="738187" y="496887"/>
                </a:cubicBezTo>
                <a:cubicBezTo>
                  <a:pt x="732631" y="495300"/>
                  <a:pt x="725487" y="496888"/>
                  <a:pt x="719137" y="501650"/>
                </a:cubicBezTo>
                <a:cubicBezTo>
                  <a:pt x="712787" y="506412"/>
                  <a:pt x="705643" y="520700"/>
                  <a:pt x="700087" y="525462"/>
                </a:cubicBezTo>
                <a:cubicBezTo>
                  <a:pt x="694531" y="530224"/>
                  <a:pt x="691356" y="531812"/>
                  <a:pt x="685800" y="530225"/>
                </a:cubicBezTo>
                <a:cubicBezTo>
                  <a:pt x="680244" y="528638"/>
                  <a:pt x="669925" y="523875"/>
                  <a:pt x="666750" y="515937"/>
                </a:cubicBezTo>
                <a:cubicBezTo>
                  <a:pt x="663575" y="507999"/>
                  <a:pt x="667544" y="488950"/>
                  <a:pt x="666750" y="482600"/>
                </a:cubicBezTo>
                <a:cubicBezTo>
                  <a:pt x="665956" y="476250"/>
                  <a:pt x="661193" y="486568"/>
                  <a:pt x="661987" y="477837"/>
                </a:cubicBezTo>
                <a:cubicBezTo>
                  <a:pt x="662781" y="469106"/>
                  <a:pt x="674687" y="439737"/>
                  <a:pt x="671512" y="430212"/>
                </a:cubicBezTo>
                <a:cubicBezTo>
                  <a:pt x="668337" y="420687"/>
                  <a:pt x="650874" y="419893"/>
                  <a:pt x="642937" y="420687"/>
                </a:cubicBezTo>
                <a:cubicBezTo>
                  <a:pt x="635000" y="421481"/>
                  <a:pt x="630237" y="431800"/>
                  <a:pt x="623887" y="434975"/>
                </a:cubicBezTo>
                <a:cubicBezTo>
                  <a:pt x="617537" y="438150"/>
                  <a:pt x="610393" y="442912"/>
                  <a:pt x="604837" y="439737"/>
                </a:cubicBezTo>
                <a:cubicBezTo>
                  <a:pt x="599281" y="436562"/>
                  <a:pt x="597694" y="419894"/>
                  <a:pt x="590550" y="415925"/>
                </a:cubicBezTo>
                <a:cubicBezTo>
                  <a:pt x="583406" y="411956"/>
                  <a:pt x="567531" y="411956"/>
                  <a:pt x="561975" y="415925"/>
                </a:cubicBezTo>
                <a:cubicBezTo>
                  <a:pt x="556419" y="419894"/>
                  <a:pt x="559593" y="437356"/>
                  <a:pt x="557212" y="439737"/>
                </a:cubicBezTo>
                <a:cubicBezTo>
                  <a:pt x="554831" y="442118"/>
                  <a:pt x="550068" y="434181"/>
                  <a:pt x="547687" y="430212"/>
                </a:cubicBezTo>
                <a:cubicBezTo>
                  <a:pt x="545306" y="426243"/>
                  <a:pt x="548481" y="418306"/>
                  <a:pt x="542925" y="415925"/>
                </a:cubicBezTo>
                <a:cubicBezTo>
                  <a:pt x="537369" y="413544"/>
                  <a:pt x="523081" y="419100"/>
                  <a:pt x="514350" y="415925"/>
                </a:cubicBezTo>
                <a:cubicBezTo>
                  <a:pt x="505619" y="412750"/>
                  <a:pt x="495299" y="407987"/>
                  <a:pt x="490537" y="396875"/>
                </a:cubicBezTo>
                <a:cubicBezTo>
                  <a:pt x="485775" y="385763"/>
                  <a:pt x="489744" y="360362"/>
                  <a:pt x="485775" y="349250"/>
                </a:cubicBezTo>
                <a:cubicBezTo>
                  <a:pt x="481806" y="338138"/>
                  <a:pt x="469900" y="337344"/>
                  <a:pt x="466725" y="330200"/>
                </a:cubicBezTo>
                <a:cubicBezTo>
                  <a:pt x="463550" y="323056"/>
                  <a:pt x="469900" y="309562"/>
                  <a:pt x="466725" y="306387"/>
                </a:cubicBezTo>
                <a:cubicBezTo>
                  <a:pt x="463550" y="303212"/>
                  <a:pt x="454025" y="315119"/>
                  <a:pt x="447675" y="311150"/>
                </a:cubicBezTo>
                <a:cubicBezTo>
                  <a:pt x="441325" y="307181"/>
                  <a:pt x="432594" y="297656"/>
                  <a:pt x="428625" y="282575"/>
                </a:cubicBezTo>
                <a:cubicBezTo>
                  <a:pt x="424656" y="267494"/>
                  <a:pt x="427037" y="231775"/>
                  <a:pt x="423862" y="220662"/>
                </a:cubicBezTo>
                <a:cubicBezTo>
                  <a:pt x="420687" y="209549"/>
                  <a:pt x="411956" y="222250"/>
                  <a:pt x="409575" y="215900"/>
                </a:cubicBezTo>
                <a:cubicBezTo>
                  <a:pt x="407194" y="209550"/>
                  <a:pt x="409575" y="182562"/>
                  <a:pt x="409575" y="182562"/>
                </a:cubicBezTo>
                <a:cubicBezTo>
                  <a:pt x="409575" y="172243"/>
                  <a:pt x="410369" y="160337"/>
                  <a:pt x="409575" y="153987"/>
                </a:cubicBezTo>
                <a:cubicBezTo>
                  <a:pt x="408781" y="147637"/>
                  <a:pt x="407987" y="144462"/>
                  <a:pt x="404812" y="144462"/>
                </a:cubicBezTo>
                <a:cubicBezTo>
                  <a:pt x="401637" y="144462"/>
                  <a:pt x="394494" y="153193"/>
                  <a:pt x="390525" y="153987"/>
                </a:cubicBezTo>
                <a:cubicBezTo>
                  <a:pt x="386556" y="154781"/>
                  <a:pt x="381000" y="155575"/>
                  <a:pt x="381000" y="149225"/>
                </a:cubicBezTo>
                <a:cubicBezTo>
                  <a:pt x="381000" y="142875"/>
                  <a:pt x="391319" y="121443"/>
                  <a:pt x="390525" y="115887"/>
                </a:cubicBezTo>
                <a:cubicBezTo>
                  <a:pt x="389731" y="110331"/>
                  <a:pt x="380206" y="115093"/>
                  <a:pt x="376237" y="115887"/>
                </a:cubicBezTo>
                <a:cubicBezTo>
                  <a:pt x="372268" y="116681"/>
                  <a:pt x="369887" y="121444"/>
                  <a:pt x="366712" y="120650"/>
                </a:cubicBezTo>
                <a:cubicBezTo>
                  <a:pt x="363537" y="119856"/>
                  <a:pt x="361156" y="112712"/>
                  <a:pt x="357187" y="111125"/>
                </a:cubicBezTo>
                <a:cubicBezTo>
                  <a:pt x="353218" y="109538"/>
                  <a:pt x="346075" y="115094"/>
                  <a:pt x="342900" y="111125"/>
                </a:cubicBezTo>
                <a:cubicBezTo>
                  <a:pt x="339725" y="107156"/>
                  <a:pt x="341312" y="92868"/>
                  <a:pt x="338137" y="87312"/>
                </a:cubicBezTo>
                <a:cubicBezTo>
                  <a:pt x="334962" y="81756"/>
                  <a:pt x="327025" y="84931"/>
                  <a:pt x="323850" y="77787"/>
                </a:cubicBezTo>
                <a:cubicBezTo>
                  <a:pt x="320675" y="70643"/>
                  <a:pt x="322262" y="50006"/>
                  <a:pt x="319087" y="44450"/>
                </a:cubicBezTo>
                <a:cubicBezTo>
                  <a:pt x="315912" y="38894"/>
                  <a:pt x="307975" y="46831"/>
                  <a:pt x="304800" y="44450"/>
                </a:cubicBezTo>
                <a:cubicBezTo>
                  <a:pt x="301625" y="42069"/>
                  <a:pt x="302418" y="35718"/>
                  <a:pt x="300037" y="30162"/>
                </a:cubicBezTo>
                <a:cubicBezTo>
                  <a:pt x="297656" y="24606"/>
                  <a:pt x="293687" y="13493"/>
                  <a:pt x="290512" y="11112"/>
                </a:cubicBezTo>
                <a:cubicBezTo>
                  <a:pt x="287337" y="8731"/>
                  <a:pt x="285749" y="17462"/>
                  <a:pt x="280987" y="15875"/>
                </a:cubicBezTo>
                <a:cubicBezTo>
                  <a:pt x="276225" y="14288"/>
                  <a:pt x="265906" y="0"/>
                  <a:pt x="261937" y="1587"/>
                </a:cubicBezTo>
                <a:cubicBezTo>
                  <a:pt x="257968" y="3174"/>
                  <a:pt x="260350" y="21431"/>
                  <a:pt x="257175" y="25400"/>
                </a:cubicBezTo>
                <a:cubicBezTo>
                  <a:pt x="254000" y="29369"/>
                  <a:pt x="242887" y="25400"/>
                  <a:pt x="242887" y="25400"/>
                </a:cubicBezTo>
                <a:cubicBezTo>
                  <a:pt x="239712" y="25400"/>
                  <a:pt x="239713" y="19050"/>
                  <a:pt x="238125" y="25400"/>
                </a:cubicBezTo>
                <a:cubicBezTo>
                  <a:pt x="236538" y="31750"/>
                  <a:pt x="243681" y="56356"/>
                  <a:pt x="233362" y="63500"/>
                </a:cubicBezTo>
                <a:cubicBezTo>
                  <a:pt x="223043" y="70644"/>
                  <a:pt x="188912" y="64293"/>
                  <a:pt x="176212" y="68262"/>
                </a:cubicBezTo>
                <a:cubicBezTo>
                  <a:pt x="163512" y="72231"/>
                  <a:pt x="163512" y="88900"/>
                  <a:pt x="157162" y="87312"/>
                </a:cubicBezTo>
                <a:cubicBezTo>
                  <a:pt x="150812" y="85725"/>
                  <a:pt x="145256" y="63499"/>
                  <a:pt x="138112" y="58737"/>
                </a:cubicBezTo>
                <a:cubicBezTo>
                  <a:pt x="130968" y="53975"/>
                  <a:pt x="123031" y="55562"/>
                  <a:pt x="114300" y="58737"/>
                </a:cubicBezTo>
                <a:cubicBezTo>
                  <a:pt x="105569" y="61912"/>
                  <a:pt x="92075" y="75406"/>
                  <a:pt x="85725" y="77787"/>
                </a:cubicBezTo>
                <a:cubicBezTo>
                  <a:pt x="79375" y="80168"/>
                  <a:pt x="80169" y="78581"/>
                  <a:pt x="76200" y="73025"/>
                </a:cubicBezTo>
                <a:cubicBezTo>
                  <a:pt x="72231" y="67469"/>
                  <a:pt x="67468" y="50006"/>
                  <a:pt x="61912" y="44450"/>
                </a:cubicBezTo>
                <a:cubicBezTo>
                  <a:pt x="56356" y="38894"/>
                  <a:pt x="46831" y="36512"/>
                  <a:pt x="42862" y="39687"/>
                </a:cubicBezTo>
                <a:cubicBezTo>
                  <a:pt x="38893" y="42862"/>
                  <a:pt x="42069" y="59531"/>
                  <a:pt x="38100" y="63500"/>
                </a:cubicBezTo>
                <a:cubicBezTo>
                  <a:pt x="34131" y="67469"/>
                  <a:pt x="25400" y="69056"/>
                  <a:pt x="19050" y="63500"/>
                </a:cubicBezTo>
                <a:cubicBezTo>
                  <a:pt x="12700" y="57944"/>
                  <a:pt x="0" y="30162"/>
                  <a:pt x="0" y="30162"/>
                </a:cubicBezTo>
                <a:lnTo>
                  <a:pt x="0" y="30162"/>
                </a:lnTo>
              </a:path>
            </a:pathLst>
          </a:custGeom>
          <a:ln w="19050">
            <a:solidFill>
              <a:srgbClr val="9933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7" name="Forme libre 76"/>
          <p:cNvSpPr/>
          <p:nvPr/>
        </p:nvSpPr>
        <p:spPr>
          <a:xfrm>
            <a:off x="3305175" y="7396163"/>
            <a:ext cx="133735" cy="309562"/>
          </a:xfrm>
          <a:custGeom>
            <a:avLst/>
            <a:gdLst>
              <a:gd name="connsiteX0" fmla="*/ 42863 w 133735"/>
              <a:gd name="connsiteY0" fmla="*/ 0 h 309562"/>
              <a:gd name="connsiteX1" fmla="*/ 47625 w 133735"/>
              <a:gd name="connsiteY1" fmla="*/ 14287 h 309562"/>
              <a:gd name="connsiteX2" fmla="*/ 28575 w 133735"/>
              <a:gd name="connsiteY2" fmla="*/ 42862 h 309562"/>
              <a:gd name="connsiteX3" fmla="*/ 19050 w 133735"/>
              <a:gd name="connsiteY3" fmla="*/ 71437 h 309562"/>
              <a:gd name="connsiteX4" fmla="*/ 14288 w 133735"/>
              <a:gd name="connsiteY4" fmla="*/ 85725 h 309562"/>
              <a:gd name="connsiteX5" fmla="*/ 0 w 133735"/>
              <a:gd name="connsiteY5" fmla="*/ 114300 h 309562"/>
              <a:gd name="connsiteX6" fmla="*/ 33338 w 133735"/>
              <a:gd name="connsiteY6" fmla="*/ 123825 h 309562"/>
              <a:gd name="connsiteX7" fmla="*/ 47625 w 133735"/>
              <a:gd name="connsiteY7" fmla="*/ 114300 h 309562"/>
              <a:gd name="connsiteX8" fmla="*/ 66675 w 133735"/>
              <a:gd name="connsiteY8" fmla="*/ 133350 h 309562"/>
              <a:gd name="connsiteX9" fmla="*/ 85725 w 133735"/>
              <a:gd name="connsiteY9" fmla="*/ 152400 h 309562"/>
              <a:gd name="connsiteX10" fmla="*/ 95250 w 133735"/>
              <a:gd name="connsiteY10" fmla="*/ 180975 h 309562"/>
              <a:gd name="connsiteX11" fmla="*/ 100013 w 133735"/>
              <a:gd name="connsiteY11" fmla="*/ 195262 h 309562"/>
              <a:gd name="connsiteX12" fmla="*/ 95250 w 133735"/>
              <a:gd name="connsiteY12" fmla="*/ 223837 h 309562"/>
              <a:gd name="connsiteX13" fmla="*/ 90488 w 133735"/>
              <a:gd name="connsiteY13" fmla="*/ 238125 h 309562"/>
              <a:gd name="connsiteX14" fmla="*/ 104775 w 133735"/>
              <a:gd name="connsiteY14" fmla="*/ 242887 h 309562"/>
              <a:gd name="connsiteX15" fmla="*/ 109538 w 133735"/>
              <a:gd name="connsiteY15" fmla="*/ 266700 h 309562"/>
              <a:gd name="connsiteX16" fmla="*/ 114300 w 133735"/>
              <a:gd name="connsiteY16" fmla="*/ 280987 h 309562"/>
              <a:gd name="connsiteX17" fmla="*/ 128588 w 133735"/>
              <a:gd name="connsiteY17" fmla="*/ 285750 h 309562"/>
              <a:gd name="connsiteX18" fmla="*/ 133350 w 133735"/>
              <a:gd name="connsiteY18" fmla="*/ 309562 h 30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3735" h="309562">
                <a:moveTo>
                  <a:pt x="42863" y="0"/>
                </a:moveTo>
                <a:cubicBezTo>
                  <a:pt x="44450" y="4762"/>
                  <a:pt x="47625" y="9267"/>
                  <a:pt x="47625" y="14287"/>
                </a:cubicBezTo>
                <a:cubicBezTo>
                  <a:pt x="47625" y="28074"/>
                  <a:pt x="37167" y="34270"/>
                  <a:pt x="28575" y="42862"/>
                </a:cubicBezTo>
                <a:lnTo>
                  <a:pt x="19050" y="71437"/>
                </a:lnTo>
                <a:cubicBezTo>
                  <a:pt x="17463" y="76200"/>
                  <a:pt x="17073" y="81548"/>
                  <a:pt x="14288" y="85725"/>
                </a:cubicBezTo>
                <a:cubicBezTo>
                  <a:pt x="1978" y="104189"/>
                  <a:pt x="6573" y="94582"/>
                  <a:pt x="0" y="114300"/>
                </a:cubicBezTo>
                <a:cubicBezTo>
                  <a:pt x="5360" y="116086"/>
                  <a:pt x="29155" y="124423"/>
                  <a:pt x="33338" y="123825"/>
                </a:cubicBezTo>
                <a:cubicBezTo>
                  <a:pt x="39004" y="123016"/>
                  <a:pt x="42863" y="117475"/>
                  <a:pt x="47625" y="114300"/>
                </a:cubicBezTo>
                <a:cubicBezTo>
                  <a:pt x="60326" y="152399"/>
                  <a:pt x="41275" y="107950"/>
                  <a:pt x="66675" y="133350"/>
                </a:cubicBezTo>
                <a:cubicBezTo>
                  <a:pt x="92075" y="158750"/>
                  <a:pt x="47626" y="139699"/>
                  <a:pt x="85725" y="152400"/>
                </a:cubicBezTo>
                <a:lnTo>
                  <a:pt x="95250" y="180975"/>
                </a:lnTo>
                <a:lnTo>
                  <a:pt x="100013" y="195262"/>
                </a:lnTo>
                <a:cubicBezTo>
                  <a:pt x="98425" y="204787"/>
                  <a:pt x="97345" y="214411"/>
                  <a:pt x="95250" y="223837"/>
                </a:cubicBezTo>
                <a:cubicBezTo>
                  <a:pt x="94161" y="228738"/>
                  <a:pt x="88243" y="233635"/>
                  <a:pt x="90488" y="238125"/>
                </a:cubicBezTo>
                <a:cubicBezTo>
                  <a:pt x="92733" y="242615"/>
                  <a:pt x="100013" y="241300"/>
                  <a:pt x="104775" y="242887"/>
                </a:cubicBezTo>
                <a:cubicBezTo>
                  <a:pt x="106363" y="250825"/>
                  <a:pt x="107575" y="258847"/>
                  <a:pt x="109538" y="266700"/>
                </a:cubicBezTo>
                <a:cubicBezTo>
                  <a:pt x="110756" y="271570"/>
                  <a:pt x="110750" y="277437"/>
                  <a:pt x="114300" y="280987"/>
                </a:cubicBezTo>
                <a:cubicBezTo>
                  <a:pt x="117850" y="284537"/>
                  <a:pt x="123825" y="284162"/>
                  <a:pt x="128588" y="285750"/>
                </a:cubicBezTo>
                <a:cubicBezTo>
                  <a:pt x="133735" y="306340"/>
                  <a:pt x="133350" y="298255"/>
                  <a:pt x="133350" y="309562"/>
                </a:cubicBezTo>
              </a:path>
            </a:pathLst>
          </a:custGeom>
          <a:ln w="19050">
            <a:solidFill>
              <a:srgbClr val="9933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8" name="Forme libre 77"/>
          <p:cNvSpPr/>
          <p:nvPr/>
        </p:nvSpPr>
        <p:spPr>
          <a:xfrm>
            <a:off x="2900363" y="7248038"/>
            <a:ext cx="456029" cy="191812"/>
          </a:xfrm>
          <a:custGeom>
            <a:avLst/>
            <a:gdLst>
              <a:gd name="connsiteX0" fmla="*/ 452437 w 456029"/>
              <a:gd name="connsiteY0" fmla="*/ 148125 h 191812"/>
              <a:gd name="connsiteX1" fmla="*/ 428625 w 456029"/>
              <a:gd name="connsiteY1" fmla="*/ 124312 h 191812"/>
              <a:gd name="connsiteX2" fmla="*/ 438150 w 456029"/>
              <a:gd name="connsiteY2" fmla="*/ 110025 h 191812"/>
              <a:gd name="connsiteX3" fmla="*/ 447675 w 456029"/>
              <a:gd name="connsiteY3" fmla="*/ 81450 h 191812"/>
              <a:gd name="connsiteX4" fmla="*/ 419100 w 456029"/>
              <a:gd name="connsiteY4" fmla="*/ 62400 h 191812"/>
              <a:gd name="connsiteX5" fmla="*/ 400050 w 456029"/>
              <a:gd name="connsiteY5" fmla="*/ 90975 h 191812"/>
              <a:gd name="connsiteX6" fmla="*/ 390525 w 456029"/>
              <a:gd name="connsiteY6" fmla="*/ 76687 h 191812"/>
              <a:gd name="connsiteX7" fmla="*/ 323850 w 456029"/>
              <a:gd name="connsiteY7" fmla="*/ 71925 h 191812"/>
              <a:gd name="connsiteX8" fmla="*/ 319087 w 456029"/>
              <a:gd name="connsiteY8" fmla="*/ 57637 h 191812"/>
              <a:gd name="connsiteX9" fmla="*/ 304800 w 456029"/>
              <a:gd name="connsiteY9" fmla="*/ 52875 h 191812"/>
              <a:gd name="connsiteX10" fmla="*/ 290512 w 456029"/>
              <a:gd name="connsiteY10" fmla="*/ 43350 h 191812"/>
              <a:gd name="connsiteX11" fmla="*/ 285750 w 456029"/>
              <a:gd name="connsiteY11" fmla="*/ 57637 h 191812"/>
              <a:gd name="connsiteX12" fmla="*/ 266700 w 456029"/>
              <a:gd name="connsiteY12" fmla="*/ 29062 h 191812"/>
              <a:gd name="connsiteX13" fmla="*/ 238125 w 456029"/>
              <a:gd name="connsiteY13" fmla="*/ 24300 h 191812"/>
              <a:gd name="connsiteX14" fmla="*/ 209550 w 456029"/>
              <a:gd name="connsiteY14" fmla="*/ 19537 h 191812"/>
              <a:gd name="connsiteX15" fmla="*/ 180975 w 456029"/>
              <a:gd name="connsiteY15" fmla="*/ 10012 h 191812"/>
              <a:gd name="connsiteX16" fmla="*/ 157162 w 456029"/>
              <a:gd name="connsiteY16" fmla="*/ 29062 h 191812"/>
              <a:gd name="connsiteX17" fmla="*/ 166687 w 456029"/>
              <a:gd name="connsiteY17" fmla="*/ 43350 h 191812"/>
              <a:gd name="connsiteX18" fmla="*/ 161925 w 456029"/>
              <a:gd name="connsiteY18" fmla="*/ 67162 h 191812"/>
              <a:gd name="connsiteX19" fmla="*/ 138112 w 456029"/>
              <a:gd name="connsiteY19" fmla="*/ 90975 h 191812"/>
              <a:gd name="connsiteX20" fmla="*/ 123825 w 456029"/>
              <a:gd name="connsiteY20" fmla="*/ 95737 h 191812"/>
              <a:gd name="connsiteX21" fmla="*/ 119062 w 456029"/>
              <a:gd name="connsiteY21" fmla="*/ 110025 h 191812"/>
              <a:gd name="connsiteX22" fmla="*/ 80962 w 456029"/>
              <a:gd name="connsiteY22" fmla="*/ 143362 h 191812"/>
              <a:gd name="connsiteX23" fmla="*/ 95250 w 456029"/>
              <a:gd name="connsiteY23" fmla="*/ 133837 h 191812"/>
              <a:gd name="connsiteX24" fmla="*/ 80962 w 456029"/>
              <a:gd name="connsiteY24" fmla="*/ 129075 h 191812"/>
              <a:gd name="connsiteX25" fmla="*/ 61912 w 456029"/>
              <a:gd name="connsiteY25" fmla="*/ 157650 h 191812"/>
              <a:gd name="connsiteX26" fmla="*/ 42862 w 456029"/>
              <a:gd name="connsiteY26" fmla="*/ 190987 h 191812"/>
              <a:gd name="connsiteX27" fmla="*/ 28575 w 456029"/>
              <a:gd name="connsiteY27" fmla="*/ 186225 h 191812"/>
              <a:gd name="connsiteX28" fmla="*/ 23812 w 456029"/>
              <a:gd name="connsiteY28" fmla="*/ 171937 h 191812"/>
              <a:gd name="connsiteX29" fmla="*/ 19050 w 456029"/>
              <a:gd name="connsiteY29" fmla="*/ 152887 h 191812"/>
              <a:gd name="connsiteX30" fmla="*/ 0 w 456029"/>
              <a:gd name="connsiteY30" fmla="*/ 148125 h 191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56029" h="191812">
                <a:moveTo>
                  <a:pt x="452437" y="148125"/>
                </a:moveTo>
                <a:cubicBezTo>
                  <a:pt x="425902" y="139280"/>
                  <a:pt x="417285" y="146991"/>
                  <a:pt x="428625" y="124312"/>
                </a:cubicBezTo>
                <a:cubicBezTo>
                  <a:pt x="431185" y="119193"/>
                  <a:pt x="434975" y="114787"/>
                  <a:pt x="438150" y="110025"/>
                </a:cubicBezTo>
                <a:cubicBezTo>
                  <a:pt x="441325" y="100500"/>
                  <a:pt x="456029" y="87019"/>
                  <a:pt x="447675" y="81450"/>
                </a:cubicBezTo>
                <a:lnTo>
                  <a:pt x="419100" y="62400"/>
                </a:lnTo>
                <a:cubicBezTo>
                  <a:pt x="417606" y="68376"/>
                  <a:pt x="415711" y="94108"/>
                  <a:pt x="400050" y="90975"/>
                </a:cubicBezTo>
                <a:cubicBezTo>
                  <a:pt x="394437" y="89852"/>
                  <a:pt x="396078" y="78075"/>
                  <a:pt x="390525" y="76687"/>
                </a:cubicBezTo>
                <a:cubicBezTo>
                  <a:pt x="368909" y="71283"/>
                  <a:pt x="346075" y="73512"/>
                  <a:pt x="323850" y="71925"/>
                </a:cubicBezTo>
                <a:cubicBezTo>
                  <a:pt x="322262" y="67162"/>
                  <a:pt x="322637" y="61187"/>
                  <a:pt x="319087" y="57637"/>
                </a:cubicBezTo>
                <a:cubicBezTo>
                  <a:pt x="315537" y="54087"/>
                  <a:pt x="309290" y="55120"/>
                  <a:pt x="304800" y="52875"/>
                </a:cubicBezTo>
                <a:cubicBezTo>
                  <a:pt x="299680" y="50315"/>
                  <a:pt x="295275" y="46525"/>
                  <a:pt x="290512" y="43350"/>
                </a:cubicBezTo>
                <a:cubicBezTo>
                  <a:pt x="288925" y="48112"/>
                  <a:pt x="290240" y="55392"/>
                  <a:pt x="285750" y="57637"/>
                </a:cubicBezTo>
                <a:cubicBezTo>
                  <a:pt x="266390" y="67317"/>
                  <a:pt x="268242" y="30384"/>
                  <a:pt x="266700" y="29062"/>
                </a:cubicBezTo>
                <a:cubicBezTo>
                  <a:pt x="259368" y="22778"/>
                  <a:pt x="247650" y="25887"/>
                  <a:pt x="238125" y="24300"/>
                </a:cubicBezTo>
                <a:cubicBezTo>
                  <a:pt x="201673" y="0"/>
                  <a:pt x="245042" y="23481"/>
                  <a:pt x="209550" y="19537"/>
                </a:cubicBezTo>
                <a:cubicBezTo>
                  <a:pt x="199571" y="18428"/>
                  <a:pt x="180975" y="10012"/>
                  <a:pt x="180975" y="10012"/>
                </a:cubicBezTo>
                <a:cubicBezTo>
                  <a:pt x="172054" y="12986"/>
                  <a:pt x="157162" y="14701"/>
                  <a:pt x="157162" y="29062"/>
                </a:cubicBezTo>
                <a:cubicBezTo>
                  <a:pt x="157162" y="34786"/>
                  <a:pt x="163512" y="38587"/>
                  <a:pt x="166687" y="43350"/>
                </a:cubicBezTo>
                <a:cubicBezTo>
                  <a:pt x="165100" y="51287"/>
                  <a:pt x="164767" y="59583"/>
                  <a:pt x="161925" y="67162"/>
                </a:cubicBezTo>
                <a:cubicBezTo>
                  <a:pt x="157529" y="78886"/>
                  <a:pt x="148859" y="85602"/>
                  <a:pt x="138112" y="90975"/>
                </a:cubicBezTo>
                <a:cubicBezTo>
                  <a:pt x="133622" y="93220"/>
                  <a:pt x="128587" y="94150"/>
                  <a:pt x="123825" y="95737"/>
                </a:cubicBezTo>
                <a:cubicBezTo>
                  <a:pt x="122237" y="100500"/>
                  <a:pt x="121307" y="105535"/>
                  <a:pt x="119062" y="110025"/>
                </a:cubicBezTo>
                <a:cubicBezTo>
                  <a:pt x="109140" y="129868"/>
                  <a:pt x="102393" y="129074"/>
                  <a:pt x="80962" y="143362"/>
                </a:cubicBezTo>
                <a:lnTo>
                  <a:pt x="95250" y="133837"/>
                </a:lnTo>
                <a:cubicBezTo>
                  <a:pt x="90487" y="132250"/>
                  <a:pt x="85047" y="126157"/>
                  <a:pt x="80962" y="129075"/>
                </a:cubicBezTo>
                <a:cubicBezTo>
                  <a:pt x="71647" y="135729"/>
                  <a:pt x="61912" y="157650"/>
                  <a:pt x="61912" y="157650"/>
                </a:cubicBezTo>
                <a:cubicBezTo>
                  <a:pt x="59103" y="171699"/>
                  <a:pt x="61711" y="187845"/>
                  <a:pt x="42862" y="190987"/>
                </a:cubicBezTo>
                <a:cubicBezTo>
                  <a:pt x="37910" y="191812"/>
                  <a:pt x="33337" y="187812"/>
                  <a:pt x="28575" y="186225"/>
                </a:cubicBezTo>
                <a:cubicBezTo>
                  <a:pt x="26987" y="181462"/>
                  <a:pt x="25191" y="176764"/>
                  <a:pt x="23812" y="171937"/>
                </a:cubicBezTo>
                <a:cubicBezTo>
                  <a:pt x="22014" y="165643"/>
                  <a:pt x="23139" y="157998"/>
                  <a:pt x="19050" y="152887"/>
                </a:cubicBezTo>
                <a:cubicBezTo>
                  <a:pt x="14839" y="147623"/>
                  <a:pt x="6120" y="148125"/>
                  <a:pt x="0" y="148125"/>
                </a:cubicBezTo>
              </a:path>
            </a:pathLst>
          </a:custGeom>
          <a:ln w="19050">
            <a:solidFill>
              <a:srgbClr val="9933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79" name="Forme libre 78"/>
          <p:cNvSpPr/>
          <p:nvPr/>
        </p:nvSpPr>
        <p:spPr>
          <a:xfrm>
            <a:off x="2681288" y="7067550"/>
            <a:ext cx="238125" cy="347663"/>
          </a:xfrm>
          <a:custGeom>
            <a:avLst/>
            <a:gdLst>
              <a:gd name="connsiteX0" fmla="*/ 238125 w 238125"/>
              <a:gd name="connsiteY0" fmla="*/ 333375 h 347663"/>
              <a:gd name="connsiteX1" fmla="*/ 223837 w 238125"/>
              <a:gd name="connsiteY1" fmla="*/ 323850 h 347663"/>
              <a:gd name="connsiteX2" fmla="*/ 214312 w 238125"/>
              <a:gd name="connsiteY2" fmla="*/ 338138 h 347663"/>
              <a:gd name="connsiteX3" fmla="*/ 200025 w 238125"/>
              <a:gd name="connsiteY3" fmla="*/ 347663 h 347663"/>
              <a:gd name="connsiteX4" fmla="*/ 185737 w 238125"/>
              <a:gd name="connsiteY4" fmla="*/ 342900 h 347663"/>
              <a:gd name="connsiteX5" fmla="*/ 190500 w 238125"/>
              <a:gd name="connsiteY5" fmla="*/ 328613 h 347663"/>
              <a:gd name="connsiteX6" fmla="*/ 176212 w 238125"/>
              <a:gd name="connsiteY6" fmla="*/ 323850 h 347663"/>
              <a:gd name="connsiteX7" fmla="*/ 166687 w 238125"/>
              <a:gd name="connsiteY7" fmla="*/ 309563 h 347663"/>
              <a:gd name="connsiteX8" fmla="*/ 142875 w 238125"/>
              <a:gd name="connsiteY8" fmla="*/ 290513 h 347663"/>
              <a:gd name="connsiteX9" fmla="*/ 176212 w 238125"/>
              <a:gd name="connsiteY9" fmla="*/ 247650 h 347663"/>
              <a:gd name="connsiteX10" fmla="*/ 190500 w 238125"/>
              <a:gd name="connsiteY10" fmla="*/ 238125 h 347663"/>
              <a:gd name="connsiteX11" fmla="*/ 195262 w 238125"/>
              <a:gd name="connsiteY11" fmla="*/ 223838 h 347663"/>
              <a:gd name="connsiteX12" fmla="*/ 161925 w 238125"/>
              <a:gd name="connsiteY12" fmla="*/ 190500 h 347663"/>
              <a:gd name="connsiteX13" fmla="*/ 133350 w 238125"/>
              <a:gd name="connsiteY13" fmla="*/ 176213 h 347663"/>
              <a:gd name="connsiteX14" fmla="*/ 104775 w 238125"/>
              <a:gd name="connsiteY14" fmla="*/ 161925 h 347663"/>
              <a:gd name="connsiteX15" fmla="*/ 90487 w 238125"/>
              <a:gd name="connsiteY15" fmla="*/ 171450 h 347663"/>
              <a:gd name="connsiteX16" fmla="*/ 95250 w 238125"/>
              <a:gd name="connsiteY16" fmla="*/ 138113 h 347663"/>
              <a:gd name="connsiteX17" fmla="*/ 109537 w 238125"/>
              <a:gd name="connsiteY17" fmla="*/ 128588 h 347663"/>
              <a:gd name="connsiteX18" fmla="*/ 119062 w 238125"/>
              <a:gd name="connsiteY18" fmla="*/ 100013 h 347663"/>
              <a:gd name="connsiteX19" fmla="*/ 123825 w 238125"/>
              <a:gd name="connsiteY19" fmla="*/ 85725 h 347663"/>
              <a:gd name="connsiteX20" fmla="*/ 133350 w 238125"/>
              <a:gd name="connsiteY20" fmla="*/ 71438 h 347663"/>
              <a:gd name="connsiteX21" fmla="*/ 128587 w 238125"/>
              <a:gd name="connsiteY21" fmla="*/ 57150 h 347663"/>
              <a:gd name="connsiteX22" fmla="*/ 109537 w 238125"/>
              <a:gd name="connsiteY22" fmla="*/ 52388 h 347663"/>
              <a:gd name="connsiteX23" fmla="*/ 95250 w 238125"/>
              <a:gd name="connsiteY23" fmla="*/ 47625 h 347663"/>
              <a:gd name="connsiteX24" fmla="*/ 47625 w 238125"/>
              <a:gd name="connsiteY24" fmla="*/ 52388 h 347663"/>
              <a:gd name="connsiteX25" fmla="*/ 33337 w 238125"/>
              <a:gd name="connsiteY25" fmla="*/ 47625 h 347663"/>
              <a:gd name="connsiteX26" fmla="*/ 42862 w 238125"/>
              <a:gd name="connsiteY26" fmla="*/ 33338 h 347663"/>
              <a:gd name="connsiteX27" fmla="*/ 47625 w 238125"/>
              <a:gd name="connsiteY27" fmla="*/ 19050 h 347663"/>
              <a:gd name="connsiteX28" fmla="*/ 33337 w 238125"/>
              <a:gd name="connsiteY28" fmla="*/ 14288 h 347663"/>
              <a:gd name="connsiteX29" fmla="*/ 4762 w 238125"/>
              <a:gd name="connsiteY29" fmla="*/ 0 h 347663"/>
              <a:gd name="connsiteX30" fmla="*/ 0 w 238125"/>
              <a:gd name="connsiteY30" fmla="*/ 4763 h 34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38125" h="347663">
                <a:moveTo>
                  <a:pt x="238125" y="333375"/>
                </a:moveTo>
                <a:cubicBezTo>
                  <a:pt x="233362" y="330200"/>
                  <a:pt x="229450" y="322727"/>
                  <a:pt x="223837" y="323850"/>
                </a:cubicBezTo>
                <a:cubicBezTo>
                  <a:pt x="218224" y="324973"/>
                  <a:pt x="218359" y="334090"/>
                  <a:pt x="214312" y="338138"/>
                </a:cubicBezTo>
                <a:cubicBezTo>
                  <a:pt x="210265" y="342185"/>
                  <a:pt x="204787" y="344488"/>
                  <a:pt x="200025" y="347663"/>
                </a:cubicBezTo>
                <a:cubicBezTo>
                  <a:pt x="195262" y="346075"/>
                  <a:pt x="187982" y="347390"/>
                  <a:pt x="185737" y="342900"/>
                </a:cubicBezTo>
                <a:cubicBezTo>
                  <a:pt x="183492" y="338410"/>
                  <a:pt x="192745" y="333103"/>
                  <a:pt x="190500" y="328613"/>
                </a:cubicBezTo>
                <a:cubicBezTo>
                  <a:pt x="188255" y="324123"/>
                  <a:pt x="180975" y="325438"/>
                  <a:pt x="176212" y="323850"/>
                </a:cubicBezTo>
                <a:cubicBezTo>
                  <a:pt x="173037" y="319088"/>
                  <a:pt x="171156" y="313139"/>
                  <a:pt x="166687" y="309563"/>
                </a:cubicBezTo>
                <a:cubicBezTo>
                  <a:pt x="133825" y="283273"/>
                  <a:pt x="170172" y="331457"/>
                  <a:pt x="142875" y="290513"/>
                </a:cubicBezTo>
                <a:cubicBezTo>
                  <a:pt x="149882" y="255475"/>
                  <a:pt x="140902" y="271190"/>
                  <a:pt x="176212" y="247650"/>
                </a:cubicBezTo>
                <a:lnTo>
                  <a:pt x="190500" y="238125"/>
                </a:lnTo>
                <a:cubicBezTo>
                  <a:pt x="192087" y="233363"/>
                  <a:pt x="195262" y="228858"/>
                  <a:pt x="195262" y="223838"/>
                </a:cubicBezTo>
                <a:cubicBezTo>
                  <a:pt x="195262" y="204277"/>
                  <a:pt x="175564" y="199593"/>
                  <a:pt x="161925" y="190500"/>
                </a:cubicBezTo>
                <a:cubicBezTo>
                  <a:pt x="143461" y="178191"/>
                  <a:pt x="153066" y="182785"/>
                  <a:pt x="133350" y="176213"/>
                </a:cubicBezTo>
                <a:cubicBezTo>
                  <a:pt x="128376" y="172897"/>
                  <a:pt x="112661" y="160611"/>
                  <a:pt x="104775" y="161925"/>
                </a:cubicBezTo>
                <a:cubicBezTo>
                  <a:pt x="99129" y="162866"/>
                  <a:pt x="95250" y="168275"/>
                  <a:pt x="90487" y="171450"/>
                </a:cubicBezTo>
                <a:cubicBezTo>
                  <a:pt x="79374" y="138112"/>
                  <a:pt x="71437" y="146050"/>
                  <a:pt x="95250" y="138113"/>
                </a:cubicBezTo>
                <a:cubicBezTo>
                  <a:pt x="100012" y="134938"/>
                  <a:pt x="106504" y="133442"/>
                  <a:pt x="109537" y="128588"/>
                </a:cubicBezTo>
                <a:cubicBezTo>
                  <a:pt x="114858" y="120074"/>
                  <a:pt x="115887" y="109538"/>
                  <a:pt x="119062" y="100013"/>
                </a:cubicBezTo>
                <a:cubicBezTo>
                  <a:pt x="120650" y="95250"/>
                  <a:pt x="121040" y="89902"/>
                  <a:pt x="123825" y="85725"/>
                </a:cubicBezTo>
                <a:lnTo>
                  <a:pt x="133350" y="71438"/>
                </a:lnTo>
                <a:cubicBezTo>
                  <a:pt x="131762" y="66675"/>
                  <a:pt x="132507" y="60286"/>
                  <a:pt x="128587" y="57150"/>
                </a:cubicBezTo>
                <a:cubicBezTo>
                  <a:pt x="123476" y="53061"/>
                  <a:pt x="115831" y="54186"/>
                  <a:pt x="109537" y="52388"/>
                </a:cubicBezTo>
                <a:cubicBezTo>
                  <a:pt x="104710" y="51009"/>
                  <a:pt x="100012" y="49213"/>
                  <a:pt x="95250" y="47625"/>
                </a:cubicBezTo>
                <a:cubicBezTo>
                  <a:pt x="79375" y="49213"/>
                  <a:pt x="63579" y="52388"/>
                  <a:pt x="47625" y="52388"/>
                </a:cubicBezTo>
                <a:cubicBezTo>
                  <a:pt x="42605" y="52388"/>
                  <a:pt x="34555" y="52495"/>
                  <a:pt x="33337" y="47625"/>
                </a:cubicBezTo>
                <a:cubicBezTo>
                  <a:pt x="31949" y="42072"/>
                  <a:pt x="40302" y="38457"/>
                  <a:pt x="42862" y="33338"/>
                </a:cubicBezTo>
                <a:cubicBezTo>
                  <a:pt x="45107" y="28848"/>
                  <a:pt x="46037" y="23813"/>
                  <a:pt x="47625" y="19050"/>
                </a:cubicBezTo>
                <a:cubicBezTo>
                  <a:pt x="42862" y="17463"/>
                  <a:pt x="37827" y="16533"/>
                  <a:pt x="33337" y="14288"/>
                </a:cubicBezTo>
                <a:cubicBezTo>
                  <a:pt x="23705" y="9472"/>
                  <a:pt x="16733" y="0"/>
                  <a:pt x="4762" y="0"/>
                </a:cubicBezTo>
                <a:cubicBezTo>
                  <a:pt x="2517" y="0"/>
                  <a:pt x="1587" y="3175"/>
                  <a:pt x="0" y="4763"/>
                </a:cubicBezTo>
              </a:path>
            </a:pathLst>
          </a:custGeom>
          <a:ln w="19050">
            <a:solidFill>
              <a:srgbClr val="9933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5" name="Forme libre 84"/>
          <p:cNvSpPr/>
          <p:nvPr/>
        </p:nvSpPr>
        <p:spPr>
          <a:xfrm>
            <a:off x="2565400" y="6662738"/>
            <a:ext cx="120516" cy="400050"/>
          </a:xfrm>
          <a:custGeom>
            <a:avLst/>
            <a:gdLst>
              <a:gd name="connsiteX0" fmla="*/ 6350 w 120516"/>
              <a:gd name="connsiteY0" fmla="*/ 42862 h 400050"/>
              <a:gd name="connsiteX1" fmla="*/ 25400 w 120516"/>
              <a:gd name="connsiteY1" fmla="*/ 23812 h 400050"/>
              <a:gd name="connsiteX2" fmla="*/ 39688 w 120516"/>
              <a:gd name="connsiteY2" fmla="*/ 19050 h 400050"/>
              <a:gd name="connsiteX3" fmla="*/ 63500 w 120516"/>
              <a:gd name="connsiteY3" fmla="*/ 14287 h 400050"/>
              <a:gd name="connsiteX4" fmla="*/ 68263 w 120516"/>
              <a:gd name="connsiteY4" fmla="*/ 0 h 400050"/>
              <a:gd name="connsiteX5" fmla="*/ 73025 w 120516"/>
              <a:gd name="connsiteY5" fmla="*/ 14287 h 400050"/>
              <a:gd name="connsiteX6" fmla="*/ 63500 w 120516"/>
              <a:gd name="connsiteY6" fmla="*/ 28575 h 400050"/>
              <a:gd name="connsiteX7" fmla="*/ 63500 w 120516"/>
              <a:gd name="connsiteY7" fmla="*/ 66675 h 400050"/>
              <a:gd name="connsiteX8" fmla="*/ 49213 w 120516"/>
              <a:gd name="connsiteY8" fmla="*/ 76200 h 400050"/>
              <a:gd name="connsiteX9" fmla="*/ 58738 w 120516"/>
              <a:gd name="connsiteY9" fmla="*/ 90487 h 400050"/>
              <a:gd name="connsiteX10" fmla="*/ 49213 w 120516"/>
              <a:gd name="connsiteY10" fmla="*/ 119062 h 400050"/>
              <a:gd name="connsiteX11" fmla="*/ 63500 w 120516"/>
              <a:gd name="connsiteY11" fmla="*/ 123825 h 400050"/>
              <a:gd name="connsiteX12" fmla="*/ 58738 w 120516"/>
              <a:gd name="connsiteY12" fmla="*/ 176212 h 400050"/>
              <a:gd name="connsiteX13" fmla="*/ 63500 w 120516"/>
              <a:gd name="connsiteY13" fmla="*/ 190500 h 400050"/>
              <a:gd name="connsiteX14" fmla="*/ 77788 w 120516"/>
              <a:gd name="connsiteY14" fmla="*/ 195262 h 400050"/>
              <a:gd name="connsiteX15" fmla="*/ 87313 w 120516"/>
              <a:gd name="connsiteY15" fmla="*/ 209550 h 400050"/>
              <a:gd name="connsiteX16" fmla="*/ 87313 w 120516"/>
              <a:gd name="connsiteY16" fmla="*/ 261937 h 400050"/>
              <a:gd name="connsiteX17" fmla="*/ 101600 w 120516"/>
              <a:gd name="connsiteY17" fmla="*/ 266700 h 400050"/>
              <a:gd name="connsiteX18" fmla="*/ 96838 w 120516"/>
              <a:gd name="connsiteY18" fmla="*/ 285750 h 400050"/>
              <a:gd name="connsiteX19" fmla="*/ 92075 w 120516"/>
              <a:gd name="connsiteY19" fmla="*/ 300037 h 400050"/>
              <a:gd name="connsiteX20" fmla="*/ 96838 w 120516"/>
              <a:gd name="connsiteY20" fmla="*/ 314325 h 400050"/>
              <a:gd name="connsiteX21" fmla="*/ 101600 w 120516"/>
              <a:gd name="connsiteY21" fmla="*/ 347662 h 400050"/>
              <a:gd name="connsiteX22" fmla="*/ 115888 w 120516"/>
              <a:gd name="connsiteY22" fmla="*/ 338137 h 400050"/>
              <a:gd name="connsiteX23" fmla="*/ 111125 w 120516"/>
              <a:gd name="connsiteY23" fmla="*/ 357187 h 400050"/>
              <a:gd name="connsiteX24" fmla="*/ 96838 w 120516"/>
              <a:gd name="connsiteY24" fmla="*/ 371475 h 400050"/>
              <a:gd name="connsiteX25" fmla="*/ 87313 w 120516"/>
              <a:gd name="connsiteY25" fmla="*/ 385762 h 400050"/>
              <a:gd name="connsiteX26" fmla="*/ 101600 w 120516"/>
              <a:gd name="connsiteY26" fmla="*/ 400050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516" h="400050">
                <a:moveTo>
                  <a:pt x="6350" y="42862"/>
                </a:moveTo>
                <a:cubicBezTo>
                  <a:pt x="44451" y="30163"/>
                  <a:pt x="0" y="49212"/>
                  <a:pt x="25400" y="23812"/>
                </a:cubicBezTo>
                <a:cubicBezTo>
                  <a:pt x="28950" y="20262"/>
                  <a:pt x="34818" y="20268"/>
                  <a:pt x="39688" y="19050"/>
                </a:cubicBezTo>
                <a:cubicBezTo>
                  <a:pt x="47541" y="17087"/>
                  <a:pt x="55563" y="15875"/>
                  <a:pt x="63500" y="14287"/>
                </a:cubicBezTo>
                <a:cubicBezTo>
                  <a:pt x="65088" y="9525"/>
                  <a:pt x="63243" y="0"/>
                  <a:pt x="68263" y="0"/>
                </a:cubicBezTo>
                <a:cubicBezTo>
                  <a:pt x="73283" y="0"/>
                  <a:pt x="73850" y="9335"/>
                  <a:pt x="73025" y="14287"/>
                </a:cubicBezTo>
                <a:cubicBezTo>
                  <a:pt x="72084" y="19933"/>
                  <a:pt x="66675" y="23812"/>
                  <a:pt x="63500" y="28575"/>
                </a:cubicBezTo>
                <a:cubicBezTo>
                  <a:pt x="68385" y="43227"/>
                  <a:pt x="73180" y="49735"/>
                  <a:pt x="63500" y="66675"/>
                </a:cubicBezTo>
                <a:cubicBezTo>
                  <a:pt x="60660" y="71645"/>
                  <a:pt x="53975" y="73025"/>
                  <a:pt x="49213" y="76200"/>
                </a:cubicBezTo>
                <a:cubicBezTo>
                  <a:pt x="52388" y="80962"/>
                  <a:pt x="58738" y="84763"/>
                  <a:pt x="58738" y="90487"/>
                </a:cubicBezTo>
                <a:cubicBezTo>
                  <a:pt x="58738" y="100527"/>
                  <a:pt x="49213" y="119062"/>
                  <a:pt x="49213" y="119062"/>
                </a:cubicBezTo>
                <a:cubicBezTo>
                  <a:pt x="53975" y="120650"/>
                  <a:pt x="62675" y="118873"/>
                  <a:pt x="63500" y="123825"/>
                </a:cubicBezTo>
                <a:cubicBezTo>
                  <a:pt x="66383" y="141121"/>
                  <a:pt x="58738" y="158678"/>
                  <a:pt x="58738" y="176212"/>
                </a:cubicBezTo>
                <a:cubicBezTo>
                  <a:pt x="58738" y="181232"/>
                  <a:pt x="59950" y="186950"/>
                  <a:pt x="63500" y="190500"/>
                </a:cubicBezTo>
                <a:cubicBezTo>
                  <a:pt x="67050" y="194050"/>
                  <a:pt x="73025" y="193675"/>
                  <a:pt x="77788" y="195262"/>
                </a:cubicBezTo>
                <a:cubicBezTo>
                  <a:pt x="80963" y="200025"/>
                  <a:pt x="86603" y="203870"/>
                  <a:pt x="87313" y="209550"/>
                </a:cubicBezTo>
                <a:cubicBezTo>
                  <a:pt x="91028" y="239276"/>
                  <a:pt x="68845" y="229618"/>
                  <a:pt x="87313" y="261937"/>
                </a:cubicBezTo>
                <a:cubicBezTo>
                  <a:pt x="89804" y="266296"/>
                  <a:pt x="96838" y="265112"/>
                  <a:pt x="101600" y="266700"/>
                </a:cubicBezTo>
                <a:cubicBezTo>
                  <a:pt x="100013" y="273050"/>
                  <a:pt x="98636" y="279456"/>
                  <a:pt x="96838" y="285750"/>
                </a:cubicBezTo>
                <a:cubicBezTo>
                  <a:pt x="95459" y="290577"/>
                  <a:pt x="92075" y="295017"/>
                  <a:pt x="92075" y="300037"/>
                </a:cubicBezTo>
                <a:cubicBezTo>
                  <a:pt x="92075" y="305057"/>
                  <a:pt x="95250" y="309562"/>
                  <a:pt x="96838" y="314325"/>
                </a:cubicBezTo>
                <a:cubicBezTo>
                  <a:pt x="98425" y="325437"/>
                  <a:pt x="94588" y="338897"/>
                  <a:pt x="101600" y="347662"/>
                </a:cubicBezTo>
                <a:cubicBezTo>
                  <a:pt x="105176" y="352132"/>
                  <a:pt x="111841" y="334090"/>
                  <a:pt x="115888" y="338137"/>
                </a:cubicBezTo>
                <a:cubicBezTo>
                  <a:pt x="120516" y="342765"/>
                  <a:pt x="114372" y="351504"/>
                  <a:pt x="111125" y="357187"/>
                </a:cubicBezTo>
                <a:cubicBezTo>
                  <a:pt x="107783" y="363035"/>
                  <a:pt x="101150" y="366301"/>
                  <a:pt x="96838" y="371475"/>
                </a:cubicBezTo>
                <a:cubicBezTo>
                  <a:pt x="93174" y="375872"/>
                  <a:pt x="90488" y="381000"/>
                  <a:pt x="87313" y="385762"/>
                </a:cubicBezTo>
                <a:cubicBezTo>
                  <a:pt x="104612" y="391529"/>
                  <a:pt x="101600" y="385505"/>
                  <a:pt x="101600" y="400050"/>
                </a:cubicBezTo>
              </a:path>
            </a:pathLst>
          </a:custGeom>
          <a:ln w="19050">
            <a:solidFill>
              <a:srgbClr val="99330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88" name="Forme libre 87"/>
          <p:cNvSpPr/>
          <p:nvPr/>
        </p:nvSpPr>
        <p:spPr>
          <a:xfrm>
            <a:off x="5435600" y="5600701"/>
            <a:ext cx="130175" cy="1428750"/>
          </a:xfrm>
          <a:custGeom>
            <a:avLst/>
            <a:gdLst>
              <a:gd name="connsiteX0" fmla="*/ 55563 w 130175"/>
              <a:gd name="connsiteY0" fmla="*/ 0 h 1428750"/>
              <a:gd name="connsiteX1" fmla="*/ 74613 w 130175"/>
              <a:gd name="connsiteY1" fmla="*/ 47625 h 1428750"/>
              <a:gd name="connsiteX2" fmla="*/ 88900 w 130175"/>
              <a:gd name="connsiteY2" fmla="*/ 90487 h 1428750"/>
              <a:gd name="connsiteX3" fmla="*/ 93663 w 130175"/>
              <a:gd name="connsiteY3" fmla="*/ 142875 h 1428750"/>
              <a:gd name="connsiteX4" fmla="*/ 98425 w 130175"/>
              <a:gd name="connsiteY4" fmla="*/ 228600 h 1428750"/>
              <a:gd name="connsiteX5" fmla="*/ 117475 w 130175"/>
              <a:gd name="connsiteY5" fmla="*/ 309562 h 1428750"/>
              <a:gd name="connsiteX6" fmla="*/ 107950 w 130175"/>
              <a:gd name="connsiteY6" fmla="*/ 428625 h 1428750"/>
              <a:gd name="connsiteX7" fmla="*/ 65088 w 130175"/>
              <a:gd name="connsiteY7" fmla="*/ 590550 h 1428750"/>
              <a:gd name="connsiteX8" fmla="*/ 22225 w 130175"/>
              <a:gd name="connsiteY8" fmla="*/ 661987 h 1428750"/>
              <a:gd name="connsiteX9" fmla="*/ 22225 w 130175"/>
              <a:gd name="connsiteY9" fmla="*/ 742950 h 1428750"/>
              <a:gd name="connsiteX10" fmla="*/ 31750 w 130175"/>
              <a:gd name="connsiteY10" fmla="*/ 809625 h 1428750"/>
              <a:gd name="connsiteX11" fmla="*/ 74613 w 130175"/>
              <a:gd name="connsiteY11" fmla="*/ 842962 h 1428750"/>
              <a:gd name="connsiteX12" fmla="*/ 103188 w 130175"/>
              <a:gd name="connsiteY12" fmla="*/ 923925 h 1428750"/>
              <a:gd name="connsiteX13" fmla="*/ 127000 w 130175"/>
              <a:gd name="connsiteY13" fmla="*/ 981075 h 1428750"/>
              <a:gd name="connsiteX14" fmla="*/ 84138 w 130175"/>
              <a:gd name="connsiteY14" fmla="*/ 1076325 h 1428750"/>
              <a:gd name="connsiteX15" fmla="*/ 69850 w 130175"/>
              <a:gd name="connsiteY15" fmla="*/ 1143000 h 1428750"/>
              <a:gd name="connsiteX16" fmla="*/ 69850 w 130175"/>
              <a:gd name="connsiteY16" fmla="*/ 1200150 h 1428750"/>
              <a:gd name="connsiteX17" fmla="*/ 74613 w 130175"/>
              <a:gd name="connsiteY17" fmla="*/ 1238250 h 1428750"/>
              <a:gd name="connsiteX18" fmla="*/ 41275 w 130175"/>
              <a:gd name="connsiteY18" fmla="*/ 1290637 h 1428750"/>
              <a:gd name="connsiteX19" fmla="*/ 22225 w 130175"/>
              <a:gd name="connsiteY19" fmla="*/ 1304925 h 1428750"/>
              <a:gd name="connsiteX20" fmla="*/ 3175 w 130175"/>
              <a:gd name="connsiteY20" fmla="*/ 1323975 h 1428750"/>
              <a:gd name="connsiteX21" fmla="*/ 3175 w 130175"/>
              <a:gd name="connsiteY21" fmla="*/ 1362075 h 1428750"/>
              <a:gd name="connsiteX22" fmla="*/ 7938 w 130175"/>
              <a:gd name="connsiteY22" fmla="*/ 1385887 h 1428750"/>
              <a:gd name="connsiteX23" fmla="*/ 26988 w 130175"/>
              <a:gd name="connsiteY23" fmla="*/ 1419225 h 1428750"/>
              <a:gd name="connsiteX24" fmla="*/ 46038 w 130175"/>
              <a:gd name="connsiteY24" fmla="*/ 1428750 h 1428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30175" h="1428750">
                <a:moveTo>
                  <a:pt x="55563" y="0"/>
                </a:moveTo>
                <a:cubicBezTo>
                  <a:pt x="62310" y="16272"/>
                  <a:pt x="69057" y="32544"/>
                  <a:pt x="74613" y="47625"/>
                </a:cubicBezTo>
                <a:cubicBezTo>
                  <a:pt x="80169" y="62706"/>
                  <a:pt x="85725" y="74612"/>
                  <a:pt x="88900" y="90487"/>
                </a:cubicBezTo>
                <a:cubicBezTo>
                  <a:pt x="92075" y="106362"/>
                  <a:pt x="92076" y="119856"/>
                  <a:pt x="93663" y="142875"/>
                </a:cubicBezTo>
                <a:cubicBezTo>
                  <a:pt x="95250" y="165894"/>
                  <a:pt x="94456" y="200819"/>
                  <a:pt x="98425" y="228600"/>
                </a:cubicBezTo>
                <a:cubicBezTo>
                  <a:pt x="102394" y="256381"/>
                  <a:pt x="115888" y="276225"/>
                  <a:pt x="117475" y="309562"/>
                </a:cubicBezTo>
                <a:cubicBezTo>
                  <a:pt x="119062" y="342899"/>
                  <a:pt x="116681" y="381794"/>
                  <a:pt x="107950" y="428625"/>
                </a:cubicBezTo>
                <a:cubicBezTo>
                  <a:pt x="99219" y="475456"/>
                  <a:pt x="79376" y="551656"/>
                  <a:pt x="65088" y="590550"/>
                </a:cubicBezTo>
                <a:cubicBezTo>
                  <a:pt x="50801" y="629444"/>
                  <a:pt x="29369" y="636587"/>
                  <a:pt x="22225" y="661987"/>
                </a:cubicBezTo>
                <a:cubicBezTo>
                  <a:pt x="15081" y="687387"/>
                  <a:pt x="20638" y="718344"/>
                  <a:pt x="22225" y="742950"/>
                </a:cubicBezTo>
                <a:cubicBezTo>
                  <a:pt x="23812" y="767556"/>
                  <a:pt x="23019" y="792956"/>
                  <a:pt x="31750" y="809625"/>
                </a:cubicBezTo>
                <a:cubicBezTo>
                  <a:pt x="40481" y="826294"/>
                  <a:pt x="62707" y="823912"/>
                  <a:pt x="74613" y="842962"/>
                </a:cubicBezTo>
                <a:cubicBezTo>
                  <a:pt x="86519" y="862012"/>
                  <a:pt x="94457" y="900906"/>
                  <a:pt x="103188" y="923925"/>
                </a:cubicBezTo>
                <a:cubicBezTo>
                  <a:pt x="111919" y="946944"/>
                  <a:pt x="130175" y="955675"/>
                  <a:pt x="127000" y="981075"/>
                </a:cubicBezTo>
                <a:cubicBezTo>
                  <a:pt x="123825" y="1006475"/>
                  <a:pt x="93663" y="1049338"/>
                  <a:pt x="84138" y="1076325"/>
                </a:cubicBezTo>
                <a:cubicBezTo>
                  <a:pt x="74613" y="1103312"/>
                  <a:pt x="72231" y="1122363"/>
                  <a:pt x="69850" y="1143000"/>
                </a:cubicBezTo>
                <a:cubicBezTo>
                  <a:pt x="67469" y="1163637"/>
                  <a:pt x="69056" y="1184275"/>
                  <a:pt x="69850" y="1200150"/>
                </a:cubicBezTo>
                <a:cubicBezTo>
                  <a:pt x="70644" y="1216025"/>
                  <a:pt x="79375" y="1223169"/>
                  <a:pt x="74613" y="1238250"/>
                </a:cubicBezTo>
                <a:cubicBezTo>
                  <a:pt x="69851" y="1253331"/>
                  <a:pt x="50006" y="1279525"/>
                  <a:pt x="41275" y="1290637"/>
                </a:cubicBezTo>
                <a:cubicBezTo>
                  <a:pt x="32544" y="1301749"/>
                  <a:pt x="28575" y="1299369"/>
                  <a:pt x="22225" y="1304925"/>
                </a:cubicBezTo>
                <a:cubicBezTo>
                  <a:pt x="15875" y="1310481"/>
                  <a:pt x="6350" y="1314450"/>
                  <a:pt x="3175" y="1323975"/>
                </a:cubicBezTo>
                <a:cubicBezTo>
                  <a:pt x="0" y="1333500"/>
                  <a:pt x="2381" y="1351756"/>
                  <a:pt x="3175" y="1362075"/>
                </a:cubicBezTo>
                <a:cubicBezTo>
                  <a:pt x="3969" y="1372394"/>
                  <a:pt x="3969" y="1376362"/>
                  <a:pt x="7938" y="1385887"/>
                </a:cubicBezTo>
                <a:cubicBezTo>
                  <a:pt x="11907" y="1395412"/>
                  <a:pt x="20638" y="1412081"/>
                  <a:pt x="26988" y="1419225"/>
                </a:cubicBezTo>
                <a:cubicBezTo>
                  <a:pt x="33338" y="1426369"/>
                  <a:pt x="39688" y="1427559"/>
                  <a:pt x="46038" y="1428750"/>
                </a:cubicBezTo>
              </a:path>
            </a:pathLst>
          </a:custGeom>
          <a:ln w="19050">
            <a:solidFill>
              <a:srgbClr val="0099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4" name="Forme libre 93"/>
          <p:cNvSpPr/>
          <p:nvPr/>
        </p:nvSpPr>
        <p:spPr>
          <a:xfrm>
            <a:off x="4814888" y="1990726"/>
            <a:ext cx="169699" cy="133350"/>
          </a:xfrm>
          <a:custGeom>
            <a:avLst/>
            <a:gdLst>
              <a:gd name="connsiteX0" fmla="*/ 142875 w 169699"/>
              <a:gd name="connsiteY0" fmla="*/ 128587 h 133350"/>
              <a:gd name="connsiteX1" fmla="*/ 114300 w 169699"/>
              <a:gd name="connsiteY1" fmla="*/ 133350 h 133350"/>
              <a:gd name="connsiteX2" fmla="*/ 100012 w 169699"/>
              <a:gd name="connsiteY2" fmla="*/ 123825 h 133350"/>
              <a:gd name="connsiteX3" fmla="*/ 66675 w 169699"/>
              <a:gd name="connsiteY3" fmla="*/ 114300 h 133350"/>
              <a:gd name="connsiteX4" fmla="*/ 52387 w 169699"/>
              <a:gd name="connsiteY4" fmla="*/ 104775 h 133350"/>
              <a:gd name="connsiteX5" fmla="*/ 66675 w 169699"/>
              <a:gd name="connsiteY5" fmla="*/ 100012 h 133350"/>
              <a:gd name="connsiteX6" fmla="*/ 85725 w 169699"/>
              <a:gd name="connsiteY6" fmla="*/ 71437 h 133350"/>
              <a:gd name="connsiteX7" fmla="*/ 90487 w 169699"/>
              <a:gd name="connsiteY7" fmla="*/ 28575 h 133350"/>
              <a:gd name="connsiteX8" fmla="*/ 76200 w 169699"/>
              <a:gd name="connsiteY8" fmla="*/ 23812 h 133350"/>
              <a:gd name="connsiteX9" fmla="*/ 66675 w 169699"/>
              <a:gd name="connsiteY9" fmla="*/ 9525 h 133350"/>
              <a:gd name="connsiteX10" fmla="*/ 52387 w 169699"/>
              <a:gd name="connsiteY10" fmla="*/ 0 h 133350"/>
              <a:gd name="connsiteX11" fmla="*/ 38100 w 169699"/>
              <a:gd name="connsiteY11" fmla="*/ 14287 h 133350"/>
              <a:gd name="connsiteX12" fmla="*/ 23812 w 169699"/>
              <a:gd name="connsiteY12" fmla="*/ 4762 h 133350"/>
              <a:gd name="connsiteX13" fmla="*/ 9525 w 169699"/>
              <a:gd name="connsiteY13" fmla="*/ 9525 h 133350"/>
              <a:gd name="connsiteX14" fmla="*/ 0 w 169699"/>
              <a:gd name="connsiteY14" fmla="*/ 28575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9699" h="133350">
                <a:moveTo>
                  <a:pt x="142875" y="128587"/>
                </a:moveTo>
                <a:cubicBezTo>
                  <a:pt x="90762" y="111218"/>
                  <a:pt x="169699" y="133350"/>
                  <a:pt x="114300" y="133350"/>
                </a:cubicBezTo>
                <a:cubicBezTo>
                  <a:pt x="108576" y="133350"/>
                  <a:pt x="105132" y="126385"/>
                  <a:pt x="100012" y="123825"/>
                </a:cubicBezTo>
                <a:cubicBezTo>
                  <a:pt x="93175" y="120406"/>
                  <a:pt x="72785" y="115827"/>
                  <a:pt x="66675" y="114300"/>
                </a:cubicBezTo>
                <a:cubicBezTo>
                  <a:pt x="61912" y="111125"/>
                  <a:pt x="52387" y="110499"/>
                  <a:pt x="52387" y="104775"/>
                </a:cubicBezTo>
                <a:cubicBezTo>
                  <a:pt x="52387" y="99755"/>
                  <a:pt x="63125" y="103562"/>
                  <a:pt x="66675" y="100012"/>
                </a:cubicBezTo>
                <a:cubicBezTo>
                  <a:pt x="74770" y="91917"/>
                  <a:pt x="85725" y="71437"/>
                  <a:pt x="85725" y="71437"/>
                </a:cubicBezTo>
                <a:cubicBezTo>
                  <a:pt x="87312" y="57150"/>
                  <a:pt x="93306" y="42671"/>
                  <a:pt x="90487" y="28575"/>
                </a:cubicBezTo>
                <a:cubicBezTo>
                  <a:pt x="89502" y="23652"/>
                  <a:pt x="80120" y="26948"/>
                  <a:pt x="76200" y="23812"/>
                </a:cubicBezTo>
                <a:cubicBezTo>
                  <a:pt x="71731" y="20236"/>
                  <a:pt x="70722" y="13572"/>
                  <a:pt x="66675" y="9525"/>
                </a:cubicBezTo>
                <a:cubicBezTo>
                  <a:pt x="62627" y="5478"/>
                  <a:pt x="57150" y="3175"/>
                  <a:pt x="52387" y="0"/>
                </a:cubicBezTo>
                <a:cubicBezTo>
                  <a:pt x="47625" y="4762"/>
                  <a:pt x="44743" y="13180"/>
                  <a:pt x="38100" y="14287"/>
                </a:cubicBezTo>
                <a:cubicBezTo>
                  <a:pt x="32454" y="15228"/>
                  <a:pt x="29458" y="5703"/>
                  <a:pt x="23812" y="4762"/>
                </a:cubicBezTo>
                <a:cubicBezTo>
                  <a:pt x="18860" y="3937"/>
                  <a:pt x="14287" y="7937"/>
                  <a:pt x="9525" y="9525"/>
                </a:cubicBezTo>
                <a:cubicBezTo>
                  <a:pt x="4052" y="25942"/>
                  <a:pt x="8311" y="20262"/>
                  <a:pt x="0" y="28575"/>
                </a:cubicBezTo>
              </a:path>
            </a:pathLst>
          </a:custGeom>
          <a:ln w="12700">
            <a:solidFill>
              <a:srgbClr val="2363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5" name="Forme libre 94"/>
          <p:cNvSpPr/>
          <p:nvPr/>
        </p:nvSpPr>
        <p:spPr>
          <a:xfrm>
            <a:off x="4529138" y="1982792"/>
            <a:ext cx="300037" cy="93658"/>
          </a:xfrm>
          <a:custGeom>
            <a:avLst/>
            <a:gdLst>
              <a:gd name="connsiteX0" fmla="*/ 300037 w 300037"/>
              <a:gd name="connsiteY0" fmla="*/ 26983 h 93658"/>
              <a:gd name="connsiteX1" fmla="*/ 247650 w 300037"/>
              <a:gd name="connsiteY1" fmla="*/ 7933 h 93658"/>
              <a:gd name="connsiteX2" fmla="*/ 219075 w 300037"/>
              <a:gd name="connsiteY2" fmla="*/ 26983 h 93658"/>
              <a:gd name="connsiteX3" fmla="*/ 214312 w 300037"/>
              <a:gd name="connsiteY3" fmla="*/ 41271 h 93658"/>
              <a:gd name="connsiteX4" fmla="*/ 209550 w 300037"/>
              <a:gd name="connsiteY4" fmla="*/ 26983 h 93658"/>
              <a:gd name="connsiteX5" fmla="*/ 200025 w 300037"/>
              <a:gd name="connsiteY5" fmla="*/ 41271 h 93658"/>
              <a:gd name="connsiteX6" fmla="*/ 209550 w 300037"/>
              <a:gd name="connsiteY6" fmla="*/ 55558 h 93658"/>
              <a:gd name="connsiteX7" fmla="*/ 180975 w 300037"/>
              <a:gd name="connsiteY7" fmla="*/ 46033 h 93658"/>
              <a:gd name="connsiteX8" fmla="*/ 176212 w 300037"/>
              <a:gd name="connsiteY8" fmla="*/ 60321 h 93658"/>
              <a:gd name="connsiteX9" fmla="*/ 147637 w 300037"/>
              <a:gd name="connsiteY9" fmla="*/ 60321 h 93658"/>
              <a:gd name="connsiteX10" fmla="*/ 119062 w 300037"/>
              <a:gd name="connsiteY10" fmla="*/ 46033 h 93658"/>
              <a:gd name="connsiteX11" fmla="*/ 100012 w 300037"/>
              <a:gd name="connsiteY11" fmla="*/ 50796 h 93658"/>
              <a:gd name="connsiteX12" fmla="*/ 66675 w 300037"/>
              <a:gd name="connsiteY12" fmla="*/ 88896 h 93658"/>
              <a:gd name="connsiteX13" fmla="*/ 61912 w 300037"/>
              <a:gd name="connsiteY13" fmla="*/ 69846 h 93658"/>
              <a:gd name="connsiteX14" fmla="*/ 42862 w 300037"/>
              <a:gd name="connsiteY14" fmla="*/ 88896 h 93658"/>
              <a:gd name="connsiteX15" fmla="*/ 28575 w 300037"/>
              <a:gd name="connsiteY15" fmla="*/ 93658 h 93658"/>
              <a:gd name="connsiteX16" fmla="*/ 0 w 300037"/>
              <a:gd name="connsiteY16" fmla="*/ 84133 h 9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37" h="93658">
                <a:moveTo>
                  <a:pt x="300037" y="26983"/>
                </a:moveTo>
                <a:cubicBezTo>
                  <a:pt x="286076" y="6042"/>
                  <a:pt x="287315" y="0"/>
                  <a:pt x="247650" y="7933"/>
                </a:cubicBezTo>
                <a:cubicBezTo>
                  <a:pt x="236425" y="10178"/>
                  <a:pt x="219075" y="26983"/>
                  <a:pt x="219075" y="26983"/>
                </a:cubicBezTo>
                <a:cubicBezTo>
                  <a:pt x="217487" y="31746"/>
                  <a:pt x="219332" y="41271"/>
                  <a:pt x="214312" y="41271"/>
                </a:cubicBezTo>
                <a:cubicBezTo>
                  <a:pt x="209292" y="41271"/>
                  <a:pt x="214570" y="26983"/>
                  <a:pt x="209550" y="26983"/>
                </a:cubicBezTo>
                <a:cubicBezTo>
                  <a:pt x="203826" y="26983"/>
                  <a:pt x="203200" y="36508"/>
                  <a:pt x="200025" y="41271"/>
                </a:cubicBezTo>
                <a:cubicBezTo>
                  <a:pt x="203200" y="46033"/>
                  <a:pt x="215103" y="54170"/>
                  <a:pt x="209550" y="55558"/>
                </a:cubicBezTo>
                <a:cubicBezTo>
                  <a:pt x="199809" y="57993"/>
                  <a:pt x="180975" y="46033"/>
                  <a:pt x="180975" y="46033"/>
                </a:cubicBezTo>
                <a:cubicBezTo>
                  <a:pt x="179387" y="50796"/>
                  <a:pt x="179762" y="56771"/>
                  <a:pt x="176212" y="60321"/>
                </a:cubicBezTo>
                <a:cubicBezTo>
                  <a:pt x="166688" y="69845"/>
                  <a:pt x="157161" y="63495"/>
                  <a:pt x="147637" y="60321"/>
                </a:cubicBezTo>
                <a:cubicBezTo>
                  <a:pt x="140413" y="55505"/>
                  <a:pt x="128921" y="46033"/>
                  <a:pt x="119062" y="46033"/>
                </a:cubicBezTo>
                <a:cubicBezTo>
                  <a:pt x="112517" y="46033"/>
                  <a:pt x="106362" y="49208"/>
                  <a:pt x="100012" y="50796"/>
                </a:cubicBezTo>
                <a:cubicBezTo>
                  <a:pt x="77787" y="84133"/>
                  <a:pt x="90487" y="73021"/>
                  <a:pt x="66675" y="88896"/>
                </a:cubicBezTo>
                <a:cubicBezTo>
                  <a:pt x="65087" y="82546"/>
                  <a:pt x="67148" y="73773"/>
                  <a:pt x="61912" y="69846"/>
                </a:cubicBezTo>
                <a:cubicBezTo>
                  <a:pt x="47399" y="58961"/>
                  <a:pt x="44676" y="87082"/>
                  <a:pt x="42862" y="88896"/>
                </a:cubicBezTo>
                <a:cubicBezTo>
                  <a:pt x="39312" y="92446"/>
                  <a:pt x="33337" y="92071"/>
                  <a:pt x="28575" y="93658"/>
                </a:cubicBezTo>
                <a:lnTo>
                  <a:pt x="0" y="84133"/>
                </a:lnTo>
              </a:path>
            </a:pathLst>
          </a:custGeom>
          <a:ln w="12700">
            <a:solidFill>
              <a:srgbClr val="2363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6" name="Forme libre 95"/>
          <p:cNvSpPr/>
          <p:nvPr/>
        </p:nvSpPr>
        <p:spPr>
          <a:xfrm>
            <a:off x="4410075" y="2064855"/>
            <a:ext cx="119063" cy="94628"/>
          </a:xfrm>
          <a:custGeom>
            <a:avLst/>
            <a:gdLst>
              <a:gd name="connsiteX0" fmla="*/ 119063 w 119063"/>
              <a:gd name="connsiteY0" fmla="*/ 2070 h 94628"/>
              <a:gd name="connsiteX1" fmla="*/ 114300 w 119063"/>
              <a:gd name="connsiteY1" fmla="*/ 16358 h 94628"/>
              <a:gd name="connsiteX2" fmla="*/ 109538 w 119063"/>
              <a:gd name="connsiteY2" fmla="*/ 54458 h 94628"/>
              <a:gd name="connsiteX3" fmla="*/ 95250 w 119063"/>
              <a:gd name="connsiteY3" fmla="*/ 63983 h 94628"/>
              <a:gd name="connsiteX4" fmla="*/ 80963 w 119063"/>
              <a:gd name="connsiteY4" fmla="*/ 92558 h 94628"/>
              <a:gd name="connsiteX5" fmla="*/ 61913 w 119063"/>
              <a:gd name="connsiteY5" fmla="*/ 87795 h 94628"/>
              <a:gd name="connsiteX6" fmla="*/ 57150 w 119063"/>
              <a:gd name="connsiteY6" fmla="*/ 73508 h 94628"/>
              <a:gd name="connsiteX7" fmla="*/ 47625 w 119063"/>
              <a:gd name="connsiteY7" fmla="*/ 54458 h 94628"/>
              <a:gd name="connsiteX8" fmla="*/ 42863 w 119063"/>
              <a:gd name="connsiteY8" fmla="*/ 40170 h 94628"/>
              <a:gd name="connsiteX9" fmla="*/ 38100 w 119063"/>
              <a:gd name="connsiteY9" fmla="*/ 16358 h 94628"/>
              <a:gd name="connsiteX10" fmla="*/ 28575 w 119063"/>
              <a:gd name="connsiteY10" fmla="*/ 2070 h 94628"/>
              <a:gd name="connsiteX11" fmla="*/ 9525 w 119063"/>
              <a:gd name="connsiteY11" fmla="*/ 6833 h 94628"/>
              <a:gd name="connsiteX12" fmla="*/ 0 w 119063"/>
              <a:gd name="connsiteY12" fmla="*/ 6833 h 94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063" h="94628">
                <a:moveTo>
                  <a:pt x="119063" y="2070"/>
                </a:moveTo>
                <a:cubicBezTo>
                  <a:pt x="117475" y="6833"/>
                  <a:pt x="115198" y="11419"/>
                  <a:pt x="114300" y="16358"/>
                </a:cubicBezTo>
                <a:cubicBezTo>
                  <a:pt x="112010" y="28950"/>
                  <a:pt x="114291" y="42575"/>
                  <a:pt x="109538" y="54458"/>
                </a:cubicBezTo>
                <a:cubicBezTo>
                  <a:pt x="107412" y="59773"/>
                  <a:pt x="100013" y="60808"/>
                  <a:pt x="95250" y="63983"/>
                </a:cubicBezTo>
                <a:cubicBezTo>
                  <a:pt x="93401" y="69531"/>
                  <a:pt x="87887" y="90250"/>
                  <a:pt x="80963" y="92558"/>
                </a:cubicBezTo>
                <a:cubicBezTo>
                  <a:pt x="74753" y="94628"/>
                  <a:pt x="68263" y="89383"/>
                  <a:pt x="61913" y="87795"/>
                </a:cubicBezTo>
                <a:cubicBezTo>
                  <a:pt x="60325" y="83033"/>
                  <a:pt x="60700" y="77058"/>
                  <a:pt x="57150" y="73508"/>
                </a:cubicBezTo>
                <a:cubicBezTo>
                  <a:pt x="41275" y="57633"/>
                  <a:pt x="38101" y="83031"/>
                  <a:pt x="47625" y="54458"/>
                </a:cubicBezTo>
                <a:cubicBezTo>
                  <a:pt x="46038" y="49695"/>
                  <a:pt x="45999" y="44090"/>
                  <a:pt x="42863" y="40170"/>
                </a:cubicBezTo>
                <a:cubicBezTo>
                  <a:pt x="27854" y="21408"/>
                  <a:pt x="21359" y="41469"/>
                  <a:pt x="38100" y="16358"/>
                </a:cubicBezTo>
                <a:cubicBezTo>
                  <a:pt x="34925" y="11595"/>
                  <a:pt x="34005" y="3880"/>
                  <a:pt x="28575" y="2070"/>
                </a:cubicBezTo>
                <a:cubicBezTo>
                  <a:pt x="22365" y="0"/>
                  <a:pt x="15981" y="5757"/>
                  <a:pt x="9525" y="6833"/>
                </a:cubicBezTo>
                <a:cubicBezTo>
                  <a:pt x="6393" y="7355"/>
                  <a:pt x="3175" y="6833"/>
                  <a:pt x="0" y="6833"/>
                </a:cubicBezTo>
              </a:path>
            </a:pathLst>
          </a:custGeom>
          <a:ln w="12700">
            <a:solidFill>
              <a:srgbClr val="2363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8" name="Forme libre 97"/>
          <p:cNvSpPr/>
          <p:nvPr/>
        </p:nvSpPr>
        <p:spPr>
          <a:xfrm>
            <a:off x="4814888" y="1500188"/>
            <a:ext cx="161925" cy="87113"/>
          </a:xfrm>
          <a:custGeom>
            <a:avLst/>
            <a:gdLst>
              <a:gd name="connsiteX0" fmla="*/ 161925 w 161925"/>
              <a:gd name="connsiteY0" fmla="*/ 57150 h 87113"/>
              <a:gd name="connsiteX1" fmla="*/ 152400 w 161925"/>
              <a:gd name="connsiteY1" fmla="*/ 71437 h 87113"/>
              <a:gd name="connsiteX2" fmla="*/ 147637 w 161925"/>
              <a:gd name="connsiteY2" fmla="*/ 85725 h 87113"/>
              <a:gd name="connsiteX3" fmla="*/ 133350 w 161925"/>
              <a:gd name="connsiteY3" fmla="*/ 76200 h 87113"/>
              <a:gd name="connsiteX4" fmla="*/ 119062 w 161925"/>
              <a:gd name="connsiteY4" fmla="*/ 80962 h 87113"/>
              <a:gd name="connsiteX5" fmla="*/ 104775 w 161925"/>
              <a:gd name="connsiteY5" fmla="*/ 52387 h 87113"/>
              <a:gd name="connsiteX6" fmla="*/ 61912 w 161925"/>
              <a:gd name="connsiteY6" fmla="*/ 23812 h 87113"/>
              <a:gd name="connsiteX7" fmla="*/ 47625 w 161925"/>
              <a:gd name="connsiteY7" fmla="*/ 14287 h 87113"/>
              <a:gd name="connsiteX8" fmla="*/ 19050 w 161925"/>
              <a:gd name="connsiteY8" fmla="*/ 14287 h 87113"/>
              <a:gd name="connsiteX9" fmla="*/ 14287 w 161925"/>
              <a:gd name="connsiteY9" fmla="*/ 0 h 87113"/>
              <a:gd name="connsiteX10" fmla="*/ 0 w 161925"/>
              <a:gd name="connsiteY10" fmla="*/ 9525 h 87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1925" h="87113">
                <a:moveTo>
                  <a:pt x="161925" y="57150"/>
                </a:moveTo>
                <a:cubicBezTo>
                  <a:pt x="158750" y="61912"/>
                  <a:pt x="154960" y="66318"/>
                  <a:pt x="152400" y="71437"/>
                </a:cubicBezTo>
                <a:cubicBezTo>
                  <a:pt x="150155" y="75927"/>
                  <a:pt x="152507" y="84507"/>
                  <a:pt x="147637" y="85725"/>
                </a:cubicBezTo>
                <a:cubicBezTo>
                  <a:pt x="142084" y="87113"/>
                  <a:pt x="138112" y="79375"/>
                  <a:pt x="133350" y="76200"/>
                </a:cubicBezTo>
                <a:cubicBezTo>
                  <a:pt x="128587" y="77787"/>
                  <a:pt x="123723" y="82826"/>
                  <a:pt x="119062" y="80962"/>
                </a:cubicBezTo>
                <a:cubicBezTo>
                  <a:pt x="104339" y="75073"/>
                  <a:pt x="113463" y="61076"/>
                  <a:pt x="104775" y="52387"/>
                </a:cubicBezTo>
                <a:cubicBezTo>
                  <a:pt x="104772" y="52384"/>
                  <a:pt x="69058" y="28576"/>
                  <a:pt x="61912" y="23812"/>
                </a:cubicBezTo>
                <a:lnTo>
                  <a:pt x="47625" y="14287"/>
                </a:lnTo>
                <a:cubicBezTo>
                  <a:pt x="38099" y="17462"/>
                  <a:pt x="28576" y="23813"/>
                  <a:pt x="19050" y="14287"/>
                </a:cubicBezTo>
                <a:cubicBezTo>
                  <a:pt x="15500" y="10737"/>
                  <a:pt x="15875" y="4762"/>
                  <a:pt x="14287" y="0"/>
                </a:cubicBezTo>
                <a:lnTo>
                  <a:pt x="0" y="9525"/>
                </a:lnTo>
              </a:path>
            </a:pathLst>
          </a:custGeom>
          <a:ln w="12700">
            <a:solidFill>
              <a:srgbClr val="2363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99" name="Forme libre 98"/>
          <p:cNvSpPr/>
          <p:nvPr/>
        </p:nvSpPr>
        <p:spPr>
          <a:xfrm>
            <a:off x="4619625" y="1485900"/>
            <a:ext cx="185737" cy="58395"/>
          </a:xfrm>
          <a:custGeom>
            <a:avLst/>
            <a:gdLst>
              <a:gd name="connsiteX0" fmla="*/ 185737 w 185737"/>
              <a:gd name="connsiteY0" fmla="*/ 19050 h 58395"/>
              <a:gd name="connsiteX1" fmla="*/ 171450 w 185737"/>
              <a:gd name="connsiteY1" fmla="*/ 14288 h 58395"/>
              <a:gd name="connsiteX2" fmla="*/ 142875 w 185737"/>
              <a:gd name="connsiteY2" fmla="*/ 33338 h 58395"/>
              <a:gd name="connsiteX3" fmla="*/ 104775 w 185737"/>
              <a:gd name="connsiteY3" fmla="*/ 42863 h 58395"/>
              <a:gd name="connsiteX4" fmla="*/ 100012 w 185737"/>
              <a:gd name="connsiteY4" fmla="*/ 19050 h 58395"/>
              <a:gd name="connsiteX5" fmla="*/ 80962 w 185737"/>
              <a:gd name="connsiteY5" fmla="*/ 23813 h 58395"/>
              <a:gd name="connsiteX6" fmla="*/ 38100 w 185737"/>
              <a:gd name="connsiteY6" fmla="*/ 42863 h 58395"/>
              <a:gd name="connsiteX7" fmla="*/ 28575 w 185737"/>
              <a:gd name="connsiteY7" fmla="*/ 57150 h 58395"/>
              <a:gd name="connsiteX8" fmla="*/ 0 w 185737"/>
              <a:gd name="connsiteY8" fmla="*/ 47625 h 58395"/>
              <a:gd name="connsiteX9" fmla="*/ 9525 w 185737"/>
              <a:gd name="connsiteY9" fmla="*/ 33338 h 58395"/>
              <a:gd name="connsiteX10" fmla="*/ 19050 w 185737"/>
              <a:gd name="connsiteY10" fmla="*/ 0 h 58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737" h="58395">
                <a:moveTo>
                  <a:pt x="185737" y="19050"/>
                </a:moveTo>
                <a:cubicBezTo>
                  <a:pt x="180975" y="17463"/>
                  <a:pt x="176212" y="12701"/>
                  <a:pt x="171450" y="14288"/>
                </a:cubicBezTo>
                <a:cubicBezTo>
                  <a:pt x="160590" y="17908"/>
                  <a:pt x="154100" y="31093"/>
                  <a:pt x="142875" y="33338"/>
                </a:cubicBezTo>
                <a:cubicBezTo>
                  <a:pt x="114139" y="39084"/>
                  <a:pt x="126741" y="35540"/>
                  <a:pt x="104775" y="42863"/>
                </a:cubicBezTo>
                <a:cubicBezTo>
                  <a:pt x="103187" y="34925"/>
                  <a:pt x="106333" y="24107"/>
                  <a:pt x="100012" y="19050"/>
                </a:cubicBezTo>
                <a:cubicBezTo>
                  <a:pt x="94901" y="14961"/>
                  <a:pt x="87231" y="21932"/>
                  <a:pt x="80962" y="23813"/>
                </a:cubicBezTo>
                <a:cubicBezTo>
                  <a:pt x="50047" y="33088"/>
                  <a:pt x="58979" y="28943"/>
                  <a:pt x="38100" y="42863"/>
                </a:cubicBezTo>
                <a:cubicBezTo>
                  <a:pt x="34925" y="47625"/>
                  <a:pt x="34254" y="56440"/>
                  <a:pt x="28575" y="57150"/>
                </a:cubicBezTo>
                <a:cubicBezTo>
                  <a:pt x="18612" y="58395"/>
                  <a:pt x="0" y="47625"/>
                  <a:pt x="0" y="47625"/>
                </a:cubicBezTo>
                <a:cubicBezTo>
                  <a:pt x="3175" y="42863"/>
                  <a:pt x="7200" y="38568"/>
                  <a:pt x="9525" y="33338"/>
                </a:cubicBezTo>
                <a:cubicBezTo>
                  <a:pt x="19552" y="10777"/>
                  <a:pt x="19050" y="13614"/>
                  <a:pt x="19050" y="0"/>
                </a:cubicBezTo>
              </a:path>
            </a:pathLst>
          </a:custGeom>
          <a:ln w="12700">
            <a:solidFill>
              <a:srgbClr val="23632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3" name="Forme libre 102"/>
          <p:cNvSpPr/>
          <p:nvPr/>
        </p:nvSpPr>
        <p:spPr>
          <a:xfrm>
            <a:off x="4371975" y="1348623"/>
            <a:ext cx="171450" cy="94414"/>
          </a:xfrm>
          <a:custGeom>
            <a:avLst/>
            <a:gdLst>
              <a:gd name="connsiteX0" fmla="*/ 0 w 171450"/>
              <a:gd name="connsiteY0" fmla="*/ 8689 h 94414"/>
              <a:gd name="connsiteX1" fmla="*/ 19050 w 171450"/>
              <a:gd name="connsiteY1" fmla="*/ 18214 h 94414"/>
              <a:gd name="connsiteX2" fmla="*/ 33338 w 171450"/>
              <a:gd name="connsiteY2" fmla="*/ 27739 h 94414"/>
              <a:gd name="connsiteX3" fmla="*/ 38100 w 171450"/>
              <a:gd name="connsiteY3" fmla="*/ 42027 h 94414"/>
              <a:gd name="connsiteX4" fmla="*/ 57150 w 171450"/>
              <a:gd name="connsiteY4" fmla="*/ 37264 h 94414"/>
              <a:gd name="connsiteX5" fmla="*/ 71438 w 171450"/>
              <a:gd name="connsiteY5" fmla="*/ 42027 h 94414"/>
              <a:gd name="connsiteX6" fmla="*/ 100013 w 171450"/>
              <a:gd name="connsiteY6" fmla="*/ 65839 h 94414"/>
              <a:gd name="connsiteX7" fmla="*/ 114300 w 171450"/>
              <a:gd name="connsiteY7" fmla="*/ 70602 h 94414"/>
              <a:gd name="connsiteX8" fmla="*/ 133350 w 171450"/>
              <a:gd name="connsiteY8" fmla="*/ 42027 h 94414"/>
              <a:gd name="connsiteX9" fmla="*/ 147638 w 171450"/>
              <a:gd name="connsiteY9" fmla="*/ 70602 h 94414"/>
              <a:gd name="connsiteX10" fmla="*/ 161925 w 171450"/>
              <a:gd name="connsiteY10" fmla="*/ 84889 h 94414"/>
              <a:gd name="connsiteX11" fmla="*/ 171450 w 171450"/>
              <a:gd name="connsiteY11" fmla="*/ 94414 h 9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1450" h="94414">
                <a:moveTo>
                  <a:pt x="0" y="8689"/>
                </a:moveTo>
                <a:cubicBezTo>
                  <a:pt x="26070" y="0"/>
                  <a:pt x="5682" y="1504"/>
                  <a:pt x="19050" y="18214"/>
                </a:cubicBezTo>
                <a:cubicBezTo>
                  <a:pt x="22626" y="22684"/>
                  <a:pt x="28575" y="24564"/>
                  <a:pt x="33338" y="27739"/>
                </a:cubicBezTo>
                <a:cubicBezTo>
                  <a:pt x="34925" y="32502"/>
                  <a:pt x="33439" y="40163"/>
                  <a:pt x="38100" y="42027"/>
                </a:cubicBezTo>
                <a:cubicBezTo>
                  <a:pt x="44177" y="44458"/>
                  <a:pt x="50605" y="37264"/>
                  <a:pt x="57150" y="37264"/>
                </a:cubicBezTo>
                <a:cubicBezTo>
                  <a:pt x="62170" y="37264"/>
                  <a:pt x="66948" y="39782"/>
                  <a:pt x="71438" y="42027"/>
                </a:cubicBezTo>
                <a:cubicBezTo>
                  <a:pt x="102595" y="57606"/>
                  <a:pt x="68420" y="44777"/>
                  <a:pt x="100013" y="65839"/>
                </a:cubicBezTo>
                <a:cubicBezTo>
                  <a:pt x="104190" y="68624"/>
                  <a:pt x="109538" y="69014"/>
                  <a:pt x="114300" y="70602"/>
                </a:cubicBezTo>
                <a:cubicBezTo>
                  <a:pt x="115794" y="64626"/>
                  <a:pt x="117689" y="38895"/>
                  <a:pt x="133350" y="42027"/>
                </a:cubicBezTo>
                <a:cubicBezTo>
                  <a:pt x="141996" y="43756"/>
                  <a:pt x="144278" y="65563"/>
                  <a:pt x="147638" y="70602"/>
                </a:cubicBezTo>
                <a:cubicBezTo>
                  <a:pt x="151374" y="76206"/>
                  <a:pt x="157163" y="80127"/>
                  <a:pt x="161925" y="84889"/>
                </a:cubicBezTo>
                <a:lnTo>
                  <a:pt x="171450" y="94414"/>
                </a:lnTo>
              </a:path>
            </a:pathLst>
          </a:custGeom>
          <a:ln w="12700">
            <a:solidFill>
              <a:srgbClr val="23632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4" name="Forme libre 103"/>
          <p:cNvSpPr/>
          <p:nvPr/>
        </p:nvSpPr>
        <p:spPr>
          <a:xfrm>
            <a:off x="4533900" y="1394290"/>
            <a:ext cx="111251" cy="96373"/>
          </a:xfrm>
          <a:custGeom>
            <a:avLst/>
            <a:gdLst>
              <a:gd name="connsiteX0" fmla="*/ 109537 w 111251"/>
              <a:gd name="connsiteY0" fmla="*/ 96373 h 96373"/>
              <a:gd name="connsiteX1" fmla="*/ 104775 w 111251"/>
              <a:gd name="connsiteY1" fmla="*/ 72561 h 96373"/>
              <a:gd name="connsiteX2" fmla="*/ 66675 w 111251"/>
              <a:gd name="connsiteY2" fmla="*/ 53511 h 96373"/>
              <a:gd name="connsiteX3" fmla="*/ 76200 w 111251"/>
              <a:gd name="connsiteY3" fmla="*/ 24936 h 96373"/>
              <a:gd name="connsiteX4" fmla="*/ 80962 w 111251"/>
              <a:gd name="connsiteY4" fmla="*/ 10648 h 96373"/>
              <a:gd name="connsiteX5" fmla="*/ 66675 w 111251"/>
              <a:gd name="connsiteY5" fmla="*/ 1123 h 96373"/>
              <a:gd name="connsiteX6" fmla="*/ 57150 w 111251"/>
              <a:gd name="connsiteY6" fmla="*/ 15411 h 96373"/>
              <a:gd name="connsiteX7" fmla="*/ 33337 w 111251"/>
              <a:gd name="connsiteY7" fmla="*/ 20173 h 96373"/>
              <a:gd name="connsiteX8" fmla="*/ 0 w 111251"/>
              <a:gd name="connsiteY8" fmla="*/ 34461 h 96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51" h="96373">
                <a:moveTo>
                  <a:pt x="109537" y="96373"/>
                </a:moveTo>
                <a:cubicBezTo>
                  <a:pt x="107950" y="88436"/>
                  <a:pt x="111251" y="77418"/>
                  <a:pt x="104775" y="72561"/>
                </a:cubicBezTo>
                <a:cubicBezTo>
                  <a:pt x="56132" y="36079"/>
                  <a:pt x="79609" y="92315"/>
                  <a:pt x="66675" y="53511"/>
                </a:cubicBezTo>
                <a:lnTo>
                  <a:pt x="76200" y="24936"/>
                </a:lnTo>
                <a:lnTo>
                  <a:pt x="80962" y="10648"/>
                </a:lnTo>
                <a:cubicBezTo>
                  <a:pt x="76200" y="7473"/>
                  <a:pt x="72287" y="0"/>
                  <a:pt x="66675" y="1123"/>
                </a:cubicBezTo>
                <a:cubicBezTo>
                  <a:pt x="61062" y="2246"/>
                  <a:pt x="62120" y="12571"/>
                  <a:pt x="57150" y="15411"/>
                </a:cubicBezTo>
                <a:cubicBezTo>
                  <a:pt x="50122" y="19427"/>
                  <a:pt x="41147" y="18043"/>
                  <a:pt x="33337" y="20173"/>
                </a:cubicBezTo>
                <a:cubicBezTo>
                  <a:pt x="5191" y="27849"/>
                  <a:pt x="11289" y="23170"/>
                  <a:pt x="0" y="34461"/>
                </a:cubicBezTo>
              </a:path>
            </a:pathLst>
          </a:custGeom>
          <a:ln w="12700">
            <a:solidFill>
              <a:srgbClr val="236325"/>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5" name="Forme libre 104"/>
          <p:cNvSpPr/>
          <p:nvPr/>
        </p:nvSpPr>
        <p:spPr>
          <a:xfrm>
            <a:off x="4262437" y="1333501"/>
            <a:ext cx="130789" cy="138112"/>
          </a:xfrm>
          <a:custGeom>
            <a:avLst/>
            <a:gdLst>
              <a:gd name="connsiteX0" fmla="*/ 123825 w 130789"/>
              <a:gd name="connsiteY0" fmla="*/ 14287 h 138112"/>
              <a:gd name="connsiteX1" fmla="*/ 100013 w 130789"/>
              <a:gd name="connsiteY1" fmla="*/ 33337 h 138112"/>
              <a:gd name="connsiteX2" fmla="*/ 85725 w 130789"/>
              <a:gd name="connsiteY2" fmla="*/ 38100 h 138112"/>
              <a:gd name="connsiteX3" fmla="*/ 61913 w 130789"/>
              <a:gd name="connsiteY3" fmla="*/ 14287 h 138112"/>
              <a:gd name="connsiteX4" fmla="*/ 33338 w 130789"/>
              <a:gd name="connsiteY4" fmla="*/ 0 h 138112"/>
              <a:gd name="connsiteX5" fmla="*/ 19050 w 130789"/>
              <a:gd name="connsiteY5" fmla="*/ 42862 h 138112"/>
              <a:gd name="connsiteX6" fmla="*/ 33338 w 130789"/>
              <a:gd name="connsiteY6" fmla="*/ 52387 h 138112"/>
              <a:gd name="connsiteX7" fmla="*/ 28575 w 130789"/>
              <a:gd name="connsiteY7" fmla="*/ 90487 h 138112"/>
              <a:gd name="connsiteX8" fmla="*/ 9525 w 130789"/>
              <a:gd name="connsiteY8" fmla="*/ 95250 h 138112"/>
              <a:gd name="connsiteX9" fmla="*/ 0 w 130789"/>
              <a:gd name="connsiteY9" fmla="*/ 109537 h 138112"/>
              <a:gd name="connsiteX10" fmla="*/ 14288 w 130789"/>
              <a:gd name="connsiteY10" fmla="*/ 114300 h 138112"/>
              <a:gd name="connsiteX11" fmla="*/ 19050 w 130789"/>
              <a:gd name="connsiteY11" fmla="*/ 128587 h 138112"/>
              <a:gd name="connsiteX12" fmla="*/ 28575 w 130789"/>
              <a:gd name="connsiteY12" fmla="*/ 138112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0789" h="138112">
                <a:moveTo>
                  <a:pt x="123825" y="14287"/>
                </a:moveTo>
                <a:cubicBezTo>
                  <a:pt x="87912" y="26260"/>
                  <a:pt x="130789" y="8717"/>
                  <a:pt x="100013" y="33337"/>
                </a:cubicBezTo>
                <a:cubicBezTo>
                  <a:pt x="96093" y="36473"/>
                  <a:pt x="90488" y="36512"/>
                  <a:pt x="85725" y="38100"/>
                </a:cubicBezTo>
                <a:cubicBezTo>
                  <a:pt x="47623" y="12698"/>
                  <a:pt x="93666" y="46040"/>
                  <a:pt x="61913" y="14287"/>
                </a:cubicBezTo>
                <a:cubicBezTo>
                  <a:pt x="52681" y="5055"/>
                  <a:pt x="44958" y="3873"/>
                  <a:pt x="33338" y="0"/>
                </a:cubicBezTo>
                <a:cubicBezTo>
                  <a:pt x="23669" y="14504"/>
                  <a:pt x="5334" y="25717"/>
                  <a:pt x="19050" y="42862"/>
                </a:cubicBezTo>
                <a:cubicBezTo>
                  <a:pt x="22626" y="47332"/>
                  <a:pt x="28575" y="49212"/>
                  <a:pt x="33338" y="52387"/>
                </a:cubicBezTo>
                <a:cubicBezTo>
                  <a:pt x="31750" y="65087"/>
                  <a:pt x="34791" y="79299"/>
                  <a:pt x="28575" y="90487"/>
                </a:cubicBezTo>
                <a:cubicBezTo>
                  <a:pt x="25396" y="96209"/>
                  <a:pt x="14971" y="91619"/>
                  <a:pt x="9525" y="95250"/>
                </a:cubicBezTo>
                <a:cubicBezTo>
                  <a:pt x="4763" y="98425"/>
                  <a:pt x="3175" y="104775"/>
                  <a:pt x="0" y="109537"/>
                </a:cubicBezTo>
                <a:cubicBezTo>
                  <a:pt x="4763" y="111125"/>
                  <a:pt x="10738" y="110750"/>
                  <a:pt x="14288" y="114300"/>
                </a:cubicBezTo>
                <a:cubicBezTo>
                  <a:pt x="17838" y="117850"/>
                  <a:pt x="16467" y="124282"/>
                  <a:pt x="19050" y="128587"/>
                </a:cubicBezTo>
                <a:cubicBezTo>
                  <a:pt x="21360" y="132437"/>
                  <a:pt x="25400" y="134937"/>
                  <a:pt x="28575" y="138112"/>
                </a:cubicBezTo>
              </a:path>
            </a:pathLst>
          </a:custGeom>
          <a:ln w="12700">
            <a:solidFill>
              <a:srgbClr val="2363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7" name="Forme libre 106"/>
          <p:cNvSpPr/>
          <p:nvPr/>
        </p:nvSpPr>
        <p:spPr>
          <a:xfrm>
            <a:off x="4174849" y="1462087"/>
            <a:ext cx="97114" cy="82468"/>
          </a:xfrm>
          <a:custGeom>
            <a:avLst/>
            <a:gdLst>
              <a:gd name="connsiteX0" fmla="*/ 97114 w 97114"/>
              <a:gd name="connsiteY0" fmla="*/ 0 h 82468"/>
              <a:gd name="connsiteX1" fmla="*/ 87589 w 97114"/>
              <a:gd name="connsiteY1" fmla="*/ 14287 h 82468"/>
              <a:gd name="connsiteX2" fmla="*/ 44727 w 97114"/>
              <a:gd name="connsiteY2" fmla="*/ 23812 h 82468"/>
              <a:gd name="connsiteX3" fmla="*/ 30439 w 97114"/>
              <a:gd name="connsiteY3" fmla="*/ 33337 h 82468"/>
              <a:gd name="connsiteX4" fmla="*/ 20914 w 97114"/>
              <a:gd name="connsiteY4" fmla="*/ 47625 h 82468"/>
              <a:gd name="connsiteX5" fmla="*/ 6627 w 97114"/>
              <a:gd name="connsiteY5" fmla="*/ 52387 h 82468"/>
              <a:gd name="connsiteX6" fmla="*/ 1864 w 97114"/>
              <a:gd name="connsiteY6" fmla="*/ 66675 h 82468"/>
              <a:gd name="connsiteX7" fmla="*/ 16152 w 97114"/>
              <a:gd name="connsiteY7" fmla="*/ 76200 h 82468"/>
              <a:gd name="connsiteX8" fmla="*/ 44727 w 97114"/>
              <a:gd name="connsiteY8" fmla="*/ 80962 h 82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114" h="82468">
                <a:moveTo>
                  <a:pt x="97114" y="0"/>
                </a:moveTo>
                <a:cubicBezTo>
                  <a:pt x="93939" y="4762"/>
                  <a:pt x="92058" y="10711"/>
                  <a:pt x="87589" y="14287"/>
                </a:cubicBezTo>
                <a:cubicBezTo>
                  <a:pt x="81417" y="19225"/>
                  <a:pt x="45024" y="23763"/>
                  <a:pt x="44727" y="23812"/>
                </a:cubicBezTo>
                <a:cubicBezTo>
                  <a:pt x="39964" y="26987"/>
                  <a:pt x="34486" y="29290"/>
                  <a:pt x="30439" y="33337"/>
                </a:cubicBezTo>
                <a:cubicBezTo>
                  <a:pt x="26392" y="37384"/>
                  <a:pt x="25384" y="44049"/>
                  <a:pt x="20914" y="47625"/>
                </a:cubicBezTo>
                <a:cubicBezTo>
                  <a:pt x="16994" y="50761"/>
                  <a:pt x="11389" y="50800"/>
                  <a:pt x="6627" y="52387"/>
                </a:cubicBezTo>
                <a:cubicBezTo>
                  <a:pt x="5039" y="57150"/>
                  <a:pt x="0" y="62014"/>
                  <a:pt x="1864" y="66675"/>
                </a:cubicBezTo>
                <a:cubicBezTo>
                  <a:pt x="3990" y="71990"/>
                  <a:pt x="11032" y="73640"/>
                  <a:pt x="16152" y="76200"/>
                </a:cubicBezTo>
                <a:cubicBezTo>
                  <a:pt x="28688" y="82468"/>
                  <a:pt x="31367" y="80962"/>
                  <a:pt x="44727" y="80962"/>
                </a:cubicBezTo>
              </a:path>
            </a:pathLst>
          </a:custGeom>
          <a:ln w="12700">
            <a:solidFill>
              <a:srgbClr val="2363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08" name="Forme libre 107"/>
          <p:cNvSpPr/>
          <p:nvPr/>
        </p:nvSpPr>
        <p:spPr>
          <a:xfrm>
            <a:off x="4214813" y="1547812"/>
            <a:ext cx="155734" cy="171450"/>
          </a:xfrm>
          <a:custGeom>
            <a:avLst/>
            <a:gdLst>
              <a:gd name="connsiteX0" fmla="*/ 0 w 155734"/>
              <a:gd name="connsiteY0" fmla="*/ 0 h 171450"/>
              <a:gd name="connsiteX1" fmla="*/ 23812 w 155734"/>
              <a:gd name="connsiteY1" fmla="*/ 23813 h 171450"/>
              <a:gd name="connsiteX2" fmla="*/ 28575 w 155734"/>
              <a:gd name="connsiteY2" fmla="*/ 9525 h 171450"/>
              <a:gd name="connsiteX3" fmla="*/ 42862 w 155734"/>
              <a:gd name="connsiteY3" fmla="*/ 4763 h 171450"/>
              <a:gd name="connsiteX4" fmla="*/ 100012 w 155734"/>
              <a:gd name="connsiteY4" fmla="*/ 9525 h 171450"/>
              <a:gd name="connsiteX5" fmla="*/ 119062 w 155734"/>
              <a:gd name="connsiteY5" fmla="*/ 33338 h 171450"/>
              <a:gd name="connsiteX6" fmla="*/ 123825 w 155734"/>
              <a:gd name="connsiteY6" fmla="*/ 52388 h 171450"/>
              <a:gd name="connsiteX7" fmla="*/ 138112 w 155734"/>
              <a:gd name="connsiteY7" fmla="*/ 57150 h 171450"/>
              <a:gd name="connsiteX8" fmla="*/ 142875 w 155734"/>
              <a:gd name="connsiteY8" fmla="*/ 85725 h 171450"/>
              <a:gd name="connsiteX9" fmla="*/ 123825 w 155734"/>
              <a:gd name="connsiteY9" fmla="*/ 90488 h 171450"/>
              <a:gd name="connsiteX10" fmla="*/ 128587 w 155734"/>
              <a:gd name="connsiteY10" fmla="*/ 119063 h 171450"/>
              <a:gd name="connsiteX11" fmla="*/ 142875 w 155734"/>
              <a:gd name="connsiteY11" fmla="*/ 128588 h 171450"/>
              <a:gd name="connsiteX12" fmla="*/ 147637 w 155734"/>
              <a:gd name="connsiteY12" fmla="*/ 142875 h 171450"/>
              <a:gd name="connsiteX13" fmla="*/ 152400 w 155734"/>
              <a:gd name="connsiteY13" fmla="*/ 171450 h 17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734" h="171450">
                <a:moveTo>
                  <a:pt x="0" y="0"/>
                </a:moveTo>
                <a:cubicBezTo>
                  <a:pt x="2721" y="4082"/>
                  <a:pt x="14741" y="26081"/>
                  <a:pt x="23812" y="23813"/>
                </a:cubicBezTo>
                <a:cubicBezTo>
                  <a:pt x="28682" y="22595"/>
                  <a:pt x="25025" y="13075"/>
                  <a:pt x="28575" y="9525"/>
                </a:cubicBezTo>
                <a:cubicBezTo>
                  <a:pt x="32125" y="5975"/>
                  <a:pt x="38100" y="6350"/>
                  <a:pt x="42862" y="4763"/>
                </a:cubicBezTo>
                <a:cubicBezTo>
                  <a:pt x="61912" y="6350"/>
                  <a:pt x="81267" y="5776"/>
                  <a:pt x="100012" y="9525"/>
                </a:cubicBezTo>
                <a:cubicBezTo>
                  <a:pt x="114732" y="12469"/>
                  <a:pt x="115775" y="21834"/>
                  <a:pt x="119062" y="33338"/>
                </a:cubicBezTo>
                <a:cubicBezTo>
                  <a:pt x="120860" y="39632"/>
                  <a:pt x="119736" y="47277"/>
                  <a:pt x="123825" y="52388"/>
                </a:cubicBezTo>
                <a:cubicBezTo>
                  <a:pt x="126961" y="56308"/>
                  <a:pt x="133350" y="55563"/>
                  <a:pt x="138112" y="57150"/>
                </a:cubicBezTo>
                <a:cubicBezTo>
                  <a:pt x="143253" y="64862"/>
                  <a:pt x="155734" y="75438"/>
                  <a:pt x="142875" y="85725"/>
                </a:cubicBezTo>
                <a:cubicBezTo>
                  <a:pt x="137764" y="89814"/>
                  <a:pt x="130175" y="88900"/>
                  <a:pt x="123825" y="90488"/>
                </a:cubicBezTo>
                <a:cubicBezTo>
                  <a:pt x="125412" y="100013"/>
                  <a:pt x="124269" y="110426"/>
                  <a:pt x="128587" y="119063"/>
                </a:cubicBezTo>
                <a:cubicBezTo>
                  <a:pt x="131147" y="124183"/>
                  <a:pt x="139299" y="124118"/>
                  <a:pt x="142875" y="128588"/>
                </a:cubicBezTo>
                <a:cubicBezTo>
                  <a:pt x="146011" y="132508"/>
                  <a:pt x="146419" y="138005"/>
                  <a:pt x="147637" y="142875"/>
                </a:cubicBezTo>
                <a:cubicBezTo>
                  <a:pt x="152711" y="163172"/>
                  <a:pt x="152400" y="159588"/>
                  <a:pt x="152400" y="171450"/>
                </a:cubicBezTo>
              </a:path>
            </a:pathLst>
          </a:custGeom>
          <a:ln w="12700">
            <a:solidFill>
              <a:srgbClr val="2363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1" name="Forme libre 110"/>
          <p:cNvSpPr/>
          <p:nvPr/>
        </p:nvSpPr>
        <p:spPr>
          <a:xfrm>
            <a:off x="4395788" y="1885950"/>
            <a:ext cx="143864" cy="185737"/>
          </a:xfrm>
          <a:custGeom>
            <a:avLst/>
            <a:gdLst>
              <a:gd name="connsiteX0" fmla="*/ 0 w 143864"/>
              <a:gd name="connsiteY0" fmla="*/ 185737 h 185737"/>
              <a:gd name="connsiteX1" fmla="*/ 9525 w 143864"/>
              <a:gd name="connsiteY1" fmla="*/ 171450 h 185737"/>
              <a:gd name="connsiteX2" fmla="*/ 38100 w 143864"/>
              <a:gd name="connsiteY2" fmla="*/ 157162 h 185737"/>
              <a:gd name="connsiteX3" fmla="*/ 52387 w 143864"/>
              <a:gd name="connsiteY3" fmla="*/ 147637 h 185737"/>
              <a:gd name="connsiteX4" fmla="*/ 71437 w 143864"/>
              <a:gd name="connsiteY4" fmla="*/ 80962 h 185737"/>
              <a:gd name="connsiteX5" fmla="*/ 85725 w 143864"/>
              <a:gd name="connsiteY5" fmla="*/ 85725 h 185737"/>
              <a:gd name="connsiteX6" fmla="*/ 90487 w 143864"/>
              <a:gd name="connsiteY6" fmla="*/ 104775 h 185737"/>
              <a:gd name="connsiteX7" fmla="*/ 119062 w 143864"/>
              <a:gd name="connsiteY7" fmla="*/ 85725 h 185737"/>
              <a:gd name="connsiteX8" fmla="*/ 123825 w 143864"/>
              <a:gd name="connsiteY8" fmla="*/ 52387 h 185737"/>
              <a:gd name="connsiteX9" fmla="*/ 138112 w 143864"/>
              <a:gd name="connsiteY9" fmla="*/ 47625 h 185737"/>
              <a:gd name="connsiteX10" fmla="*/ 119062 w 143864"/>
              <a:gd name="connsiteY10" fmla="*/ 23812 h 185737"/>
              <a:gd name="connsiteX11" fmla="*/ 114300 w 143864"/>
              <a:gd name="connsiteY11" fmla="*/ 0 h 18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3864" h="185737">
                <a:moveTo>
                  <a:pt x="0" y="185737"/>
                </a:moveTo>
                <a:cubicBezTo>
                  <a:pt x="3175" y="180975"/>
                  <a:pt x="5478" y="175497"/>
                  <a:pt x="9525" y="171450"/>
                </a:cubicBezTo>
                <a:cubicBezTo>
                  <a:pt x="23174" y="157801"/>
                  <a:pt x="22606" y="164909"/>
                  <a:pt x="38100" y="157162"/>
                </a:cubicBezTo>
                <a:cubicBezTo>
                  <a:pt x="43219" y="154602"/>
                  <a:pt x="47625" y="150812"/>
                  <a:pt x="52387" y="147637"/>
                </a:cubicBezTo>
                <a:cubicBezTo>
                  <a:pt x="53948" y="127349"/>
                  <a:pt x="38384" y="80962"/>
                  <a:pt x="71437" y="80962"/>
                </a:cubicBezTo>
                <a:cubicBezTo>
                  <a:pt x="76457" y="80962"/>
                  <a:pt x="80962" y="84137"/>
                  <a:pt x="85725" y="85725"/>
                </a:cubicBezTo>
                <a:cubicBezTo>
                  <a:pt x="87312" y="92075"/>
                  <a:pt x="84874" y="101407"/>
                  <a:pt x="90487" y="104775"/>
                </a:cubicBezTo>
                <a:cubicBezTo>
                  <a:pt x="105131" y="113561"/>
                  <a:pt x="114615" y="92396"/>
                  <a:pt x="119062" y="85725"/>
                </a:cubicBezTo>
                <a:cubicBezTo>
                  <a:pt x="120650" y="74612"/>
                  <a:pt x="118805" y="62427"/>
                  <a:pt x="123825" y="52387"/>
                </a:cubicBezTo>
                <a:cubicBezTo>
                  <a:pt x="126070" y="47897"/>
                  <a:pt x="135867" y="52115"/>
                  <a:pt x="138112" y="47625"/>
                </a:cubicBezTo>
                <a:cubicBezTo>
                  <a:pt x="143864" y="36122"/>
                  <a:pt x="123476" y="26755"/>
                  <a:pt x="119062" y="23812"/>
                </a:cubicBezTo>
                <a:cubicBezTo>
                  <a:pt x="113296" y="6513"/>
                  <a:pt x="114300" y="14545"/>
                  <a:pt x="114300" y="0"/>
                </a:cubicBezTo>
              </a:path>
            </a:pathLst>
          </a:custGeom>
          <a:ln w="12700">
            <a:solidFill>
              <a:srgbClr val="2363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2" name="Forme libre 111"/>
          <p:cNvSpPr/>
          <p:nvPr/>
        </p:nvSpPr>
        <p:spPr>
          <a:xfrm>
            <a:off x="4352925" y="1699251"/>
            <a:ext cx="183668" cy="186699"/>
          </a:xfrm>
          <a:custGeom>
            <a:avLst/>
            <a:gdLst>
              <a:gd name="connsiteX0" fmla="*/ 157163 w 183668"/>
              <a:gd name="connsiteY0" fmla="*/ 186699 h 186699"/>
              <a:gd name="connsiteX1" fmla="*/ 180975 w 183668"/>
              <a:gd name="connsiteY1" fmla="*/ 167649 h 186699"/>
              <a:gd name="connsiteX2" fmla="*/ 166688 w 183668"/>
              <a:gd name="connsiteY2" fmla="*/ 158124 h 186699"/>
              <a:gd name="connsiteX3" fmla="*/ 157163 w 183668"/>
              <a:gd name="connsiteY3" fmla="*/ 143837 h 186699"/>
              <a:gd name="connsiteX4" fmla="*/ 152400 w 183668"/>
              <a:gd name="connsiteY4" fmla="*/ 129549 h 186699"/>
              <a:gd name="connsiteX5" fmla="*/ 166688 w 183668"/>
              <a:gd name="connsiteY5" fmla="*/ 100974 h 186699"/>
              <a:gd name="connsiteX6" fmla="*/ 142875 w 183668"/>
              <a:gd name="connsiteY6" fmla="*/ 77162 h 186699"/>
              <a:gd name="connsiteX7" fmla="*/ 138113 w 183668"/>
              <a:gd name="connsiteY7" fmla="*/ 62874 h 186699"/>
              <a:gd name="connsiteX8" fmla="*/ 123825 w 183668"/>
              <a:gd name="connsiteY8" fmla="*/ 58112 h 186699"/>
              <a:gd name="connsiteX9" fmla="*/ 104775 w 183668"/>
              <a:gd name="connsiteY9" fmla="*/ 29537 h 186699"/>
              <a:gd name="connsiteX10" fmla="*/ 90488 w 183668"/>
              <a:gd name="connsiteY10" fmla="*/ 43824 h 186699"/>
              <a:gd name="connsiteX11" fmla="*/ 76200 w 183668"/>
              <a:gd name="connsiteY11" fmla="*/ 39062 h 186699"/>
              <a:gd name="connsiteX12" fmla="*/ 61913 w 183668"/>
              <a:gd name="connsiteY12" fmla="*/ 10487 h 186699"/>
              <a:gd name="connsiteX13" fmla="*/ 33338 w 183668"/>
              <a:gd name="connsiteY13" fmla="*/ 962 h 186699"/>
              <a:gd name="connsiteX14" fmla="*/ 0 w 183668"/>
              <a:gd name="connsiteY14" fmla="*/ 15249 h 186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668" h="186699">
                <a:moveTo>
                  <a:pt x="157163" y="186699"/>
                </a:moveTo>
                <a:cubicBezTo>
                  <a:pt x="163723" y="184512"/>
                  <a:pt x="183668" y="181114"/>
                  <a:pt x="180975" y="167649"/>
                </a:cubicBezTo>
                <a:cubicBezTo>
                  <a:pt x="179853" y="162036"/>
                  <a:pt x="171450" y="161299"/>
                  <a:pt x="166688" y="158124"/>
                </a:cubicBezTo>
                <a:cubicBezTo>
                  <a:pt x="163513" y="153362"/>
                  <a:pt x="159723" y="148956"/>
                  <a:pt x="157163" y="143837"/>
                </a:cubicBezTo>
                <a:cubicBezTo>
                  <a:pt x="154918" y="139347"/>
                  <a:pt x="152400" y="134569"/>
                  <a:pt x="152400" y="129549"/>
                </a:cubicBezTo>
                <a:cubicBezTo>
                  <a:pt x="152400" y="119692"/>
                  <a:pt x="161874" y="108196"/>
                  <a:pt x="166688" y="100974"/>
                </a:cubicBezTo>
                <a:cubicBezTo>
                  <a:pt x="152401" y="91450"/>
                  <a:pt x="150812" y="93036"/>
                  <a:pt x="142875" y="77162"/>
                </a:cubicBezTo>
                <a:cubicBezTo>
                  <a:pt x="140630" y="72672"/>
                  <a:pt x="141663" y="66424"/>
                  <a:pt x="138113" y="62874"/>
                </a:cubicBezTo>
                <a:cubicBezTo>
                  <a:pt x="134563" y="59324"/>
                  <a:pt x="128588" y="59699"/>
                  <a:pt x="123825" y="58112"/>
                </a:cubicBezTo>
                <a:cubicBezTo>
                  <a:pt x="122505" y="51513"/>
                  <a:pt x="123997" y="23130"/>
                  <a:pt x="104775" y="29537"/>
                </a:cubicBezTo>
                <a:cubicBezTo>
                  <a:pt x="98386" y="31667"/>
                  <a:pt x="95250" y="39062"/>
                  <a:pt x="90488" y="43824"/>
                </a:cubicBezTo>
                <a:cubicBezTo>
                  <a:pt x="85725" y="42237"/>
                  <a:pt x="79750" y="42612"/>
                  <a:pt x="76200" y="39062"/>
                </a:cubicBezTo>
                <a:cubicBezTo>
                  <a:pt x="59763" y="22625"/>
                  <a:pt x="85470" y="25210"/>
                  <a:pt x="61913" y="10487"/>
                </a:cubicBezTo>
                <a:cubicBezTo>
                  <a:pt x="53399" y="5166"/>
                  <a:pt x="33338" y="962"/>
                  <a:pt x="33338" y="962"/>
                </a:cubicBezTo>
                <a:cubicBezTo>
                  <a:pt x="5122" y="6604"/>
                  <a:pt x="15249" y="0"/>
                  <a:pt x="0" y="15249"/>
                </a:cubicBezTo>
              </a:path>
            </a:pathLst>
          </a:custGeom>
          <a:ln w="12700">
            <a:solidFill>
              <a:srgbClr val="23632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3" name="Forme libre 112"/>
          <p:cNvSpPr/>
          <p:nvPr/>
        </p:nvSpPr>
        <p:spPr>
          <a:xfrm>
            <a:off x="4421932" y="1428750"/>
            <a:ext cx="131018" cy="138113"/>
          </a:xfrm>
          <a:custGeom>
            <a:avLst/>
            <a:gdLst>
              <a:gd name="connsiteX0" fmla="*/ 2431 w 131018"/>
              <a:gd name="connsiteY0" fmla="*/ 0 h 138113"/>
              <a:gd name="connsiteX1" fmla="*/ 21481 w 131018"/>
              <a:gd name="connsiteY1" fmla="*/ 4763 h 138113"/>
              <a:gd name="connsiteX2" fmla="*/ 35768 w 131018"/>
              <a:gd name="connsiteY2" fmla="*/ 9525 h 138113"/>
              <a:gd name="connsiteX3" fmla="*/ 59581 w 131018"/>
              <a:gd name="connsiteY3" fmla="*/ 14288 h 138113"/>
              <a:gd name="connsiteX4" fmla="*/ 88156 w 131018"/>
              <a:gd name="connsiteY4" fmla="*/ 19050 h 138113"/>
              <a:gd name="connsiteX5" fmla="*/ 116731 w 131018"/>
              <a:gd name="connsiteY5" fmla="*/ 33338 h 138113"/>
              <a:gd name="connsiteX6" fmla="*/ 126256 w 131018"/>
              <a:gd name="connsiteY6" fmla="*/ 61913 h 138113"/>
              <a:gd name="connsiteX7" fmla="*/ 131018 w 131018"/>
              <a:gd name="connsiteY7" fmla="*/ 76200 h 138113"/>
              <a:gd name="connsiteX8" fmla="*/ 121493 w 131018"/>
              <a:gd name="connsiteY8" fmla="*/ 104775 h 138113"/>
              <a:gd name="connsiteX9" fmla="*/ 116731 w 131018"/>
              <a:gd name="connsiteY9" fmla="*/ 119063 h 138113"/>
              <a:gd name="connsiteX10" fmla="*/ 111968 w 131018"/>
              <a:gd name="connsiteY10" fmla="*/ 138113 h 138113"/>
              <a:gd name="connsiteX11" fmla="*/ 97681 w 131018"/>
              <a:gd name="connsiteY11" fmla="*/ 133350 h 138113"/>
              <a:gd name="connsiteX12" fmla="*/ 92918 w 131018"/>
              <a:gd name="connsiteY12" fmla="*/ 119063 h 138113"/>
              <a:gd name="connsiteX13" fmla="*/ 83393 w 131018"/>
              <a:gd name="connsiteY13" fmla="*/ 104775 h 138113"/>
              <a:gd name="connsiteX14" fmla="*/ 64343 w 131018"/>
              <a:gd name="connsiteY14" fmla="*/ 95250 h 138113"/>
              <a:gd name="connsiteX15" fmla="*/ 50056 w 131018"/>
              <a:gd name="connsiteY15" fmla="*/ 85725 h 138113"/>
              <a:gd name="connsiteX16" fmla="*/ 26243 w 131018"/>
              <a:gd name="connsiteY16" fmla="*/ 90488 h 138113"/>
              <a:gd name="connsiteX17" fmla="*/ 21481 w 131018"/>
              <a:gd name="connsiteY17" fmla="*/ 104775 h 138113"/>
              <a:gd name="connsiteX18" fmla="*/ 7193 w 131018"/>
              <a:gd name="connsiteY18" fmla="*/ 109538 h 138113"/>
              <a:gd name="connsiteX19" fmla="*/ 2431 w 131018"/>
              <a:gd name="connsiteY19" fmla="*/ 90488 h 138113"/>
              <a:gd name="connsiteX20" fmla="*/ 16718 w 131018"/>
              <a:gd name="connsiteY20" fmla="*/ 85725 h 138113"/>
              <a:gd name="connsiteX21" fmla="*/ 11956 w 131018"/>
              <a:gd name="connsiteY21" fmla="*/ 47625 h 138113"/>
              <a:gd name="connsiteX22" fmla="*/ 2431 w 131018"/>
              <a:gd name="connsiteY22" fmla="*/ 19050 h 138113"/>
              <a:gd name="connsiteX23" fmla="*/ 2431 w 131018"/>
              <a:gd name="connsiteY23" fmla="*/ 0 h 138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1018" h="138113">
                <a:moveTo>
                  <a:pt x="2431" y="0"/>
                </a:moveTo>
                <a:cubicBezTo>
                  <a:pt x="8781" y="1588"/>
                  <a:pt x="15187" y="2965"/>
                  <a:pt x="21481" y="4763"/>
                </a:cubicBezTo>
                <a:cubicBezTo>
                  <a:pt x="26308" y="6142"/>
                  <a:pt x="30898" y="8307"/>
                  <a:pt x="35768" y="9525"/>
                </a:cubicBezTo>
                <a:cubicBezTo>
                  <a:pt x="43621" y="11488"/>
                  <a:pt x="51643" y="12700"/>
                  <a:pt x="59581" y="14288"/>
                </a:cubicBezTo>
                <a:cubicBezTo>
                  <a:pt x="89286" y="34092"/>
                  <a:pt x="58579" y="19050"/>
                  <a:pt x="88156" y="19050"/>
                </a:cubicBezTo>
                <a:cubicBezTo>
                  <a:pt x="98013" y="19050"/>
                  <a:pt x="109509" y="28524"/>
                  <a:pt x="116731" y="33338"/>
                </a:cubicBezTo>
                <a:lnTo>
                  <a:pt x="126256" y="61913"/>
                </a:lnTo>
                <a:lnTo>
                  <a:pt x="131018" y="76200"/>
                </a:lnTo>
                <a:lnTo>
                  <a:pt x="121493" y="104775"/>
                </a:lnTo>
                <a:cubicBezTo>
                  <a:pt x="119906" y="109538"/>
                  <a:pt x="117949" y="114193"/>
                  <a:pt x="116731" y="119063"/>
                </a:cubicBezTo>
                <a:lnTo>
                  <a:pt x="111968" y="138113"/>
                </a:lnTo>
                <a:cubicBezTo>
                  <a:pt x="107206" y="136525"/>
                  <a:pt x="101231" y="136900"/>
                  <a:pt x="97681" y="133350"/>
                </a:cubicBezTo>
                <a:cubicBezTo>
                  <a:pt x="94131" y="129800"/>
                  <a:pt x="95163" y="123553"/>
                  <a:pt x="92918" y="119063"/>
                </a:cubicBezTo>
                <a:cubicBezTo>
                  <a:pt x="90358" y="113943"/>
                  <a:pt x="86568" y="109538"/>
                  <a:pt x="83393" y="104775"/>
                </a:cubicBezTo>
                <a:cubicBezTo>
                  <a:pt x="73682" y="75641"/>
                  <a:pt x="86755" y="98986"/>
                  <a:pt x="64343" y="95250"/>
                </a:cubicBezTo>
                <a:cubicBezTo>
                  <a:pt x="58697" y="94309"/>
                  <a:pt x="54818" y="88900"/>
                  <a:pt x="50056" y="85725"/>
                </a:cubicBezTo>
                <a:cubicBezTo>
                  <a:pt x="42118" y="87313"/>
                  <a:pt x="32978" y="85998"/>
                  <a:pt x="26243" y="90488"/>
                </a:cubicBezTo>
                <a:cubicBezTo>
                  <a:pt x="22066" y="93273"/>
                  <a:pt x="25031" y="101225"/>
                  <a:pt x="21481" y="104775"/>
                </a:cubicBezTo>
                <a:cubicBezTo>
                  <a:pt x="17931" y="108325"/>
                  <a:pt x="11956" y="107950"/>
                  <a:pt x="7193" y="109538"/>
                </a:cubicBezTo>
                <a:cubicBezTo>
                  <a:pt x="5606" y="103188"/>
                  <a:pt x="0" y="96565"/>
                  <a:pt x="2431" y="90488"/>
                </a:cubicBezTo>
                <a:cubicBezTo>
                  <a:pt x="4295" y="85827"/>
                  <a:pt x="15629" y="90625"/>
                  <a:pt x="16718" y="85725"/>
                </a:cubicBezTo>
                <a:cubicBezTo>
                  <a:pt x="19494" y="73231"/>
                  <a:pt x="14638" y="60140"/>
                  <a:pt x="11956" y="47625"/>
                </a:cubicBezTo>
                <a:cubicBezTo>
                  <a:pt x="9852" y="37808"/>
                  <a:pt x="2431" y="19050"/>
                  <a:pt x="2431" y="19050"/>
                </a:cubicBezTo>
                <a:lnTo>
                  <a:pt x="2431" y="0"/>
                </a:lnTo>
                <a:close/>
              </a:path>
            </a:pathLst>
          </a:custGeom>
          <a:solidFill>
            <a:srgbClr val="00FF00"/>
          </a:solidFill>
          <a:ln w="12700">
            <a:solidFill>
              <a:srgbClr val="2363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4" name="ZoneTexte 113"/>
          <p:cNvSpPr txBox="1"/>
          <p:nvPr/>
        </p:nvSpPr>
        <p:spPr>
          <a:xfrm>
            <a:off x="5172075" y="1624013"/>
            <a:ext cx="1297150" cy="646331"/>
          </a:xfrm>
          <a:prstGeom prst="rect">
            <a:avLst/>
          </a:prstGeom>
          <a:solidFill>
            <a:srgbClr val="00FF00"/>
          </a:solidFill>
          <a:ln w="19050">
            <a:solidFill>
              <a:srgbClr val="236325"/>
            </a:solidFill>
          </a:ln>
        </p:spPr>
        <p:txBody>
          <a:bodyPr wrap="none" rtlCol="0">
            <a:spAutoFit/>
          </a:bodyPr>
          <a:lstStyle/>
          <a:p>
            <a:r>
              <a:rPr lang="fr-FR" sz="1200" b="1" dirty="0" smtClean="0">
                <a:solidFill>
                  <a:srgbClr val="236325"/>
                </a:solidFill>
                <a:latin typeface="Comic Sans MS" pitchFamily="66" charset="0"/>
              </a:rPr>
              <a:t>Diocèse d’Uzès</a:t>
            </a:r>
          </a:p>
          <a:p>
            <a:r>
              <a:rPr lang="fr-FR" sz="800" dirty="0" smtClean="0">
                <a:latin typeface="Comic Sans MS" pitchFamily="66" charset="0"/>
              </a:rPr>
              <a:t>Enclave de </a:t>
            </a:r>
            <a:r>
              <a:rPr lang="fr-FR" sz="800" dirty="0" err="1" smtClean="0">
                <a:latin typeface="Comic Sans MS" pitchFamily="66" charset="0"/>
              </a:rPr>
              <a:t>Courry</a:t>
            </a:r>
            <a:r>
              <a:rPr lang="fr-FR" sz="800" dirty="0" smtClean="0">
                <a:latin typeface="Comic Sans MS" pitchFamily="66" charset="0"/>
              </a:rPr>
              <a:t> </a:t>
            </a:r>
          </a:p>
          <a:p>
            <a:r>
              <a:rPr lang="fr-FR" sz="800" dirty="0" smtClean="0">
                <a:latin typeface="Comic Sans MS" pitchFamily="66" charset="0"/>
              </a:rPr>
              <a:t>appartient au Diocèse </a:t>
            </a:r>
          </a:p>
          <a:p>
            <a:r>
              <a:rPr lang="fr-FR" sz="800" dirty="0" smtClean="0">
                <a:latin typeface="Comic Sans MS" pitchFamily="66" charset="0"/>
              </a:rPr>
              <a:t>de Viviers</a:t>
            </a:r>
            <a:endParaRPr lang="fr-FR" sz="800" dirty="0">
              <a:latin typeface="Comic Sans MS" pitchFamily="66" charset="0"/>
            </a:endParaRPr>
          </a:p>
        </p:txBody>
      </p:sp>
      <p:cxnSp>
        <p:nvCxnSpPr>
          <p:cNvPr id="116" name="Connecteur droit avec flèche 115"/>
          <p:cNvCxnSpPr>
            <a:stCxn id="113" idx="15"/>
          </p:cNvCxnSpPr>
          <p:nvPr/>
        </p:nvCxnSpPr>
        <p:spPr>
          <a:xfrm flipV="1">
            <a:off x="4471988" y="1176338"/>
            <a:ext cx="138112" cy="338137"/>
          </a:xfrm>
          <a:prstGeom prst="straightConnector1">
            <a:avLst/>
          </a:prstGeom>
          <a:ln w="12700">
            <a:solidFill>
              <a:srgbClr val="236325"/>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Bouée 120"/>
          <p:cNvSpPr/>
          <p:nvPr/>
        </p:nvSpPr>
        <p:spPr>
          <a:xfrm>
            <a:off x="4569144" y="1538287"/>
            <a:ext cx="45719" cy="47625"/>
          </a:xfrm>
          <a:prstGeom prst="donu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22" name="ZoneTexte 121"/>
          <p:cNvSpPr txBox="1"/>
          <p:nvPr/>
        </p:nvSpPr>
        <p:spPr>
          <a:xfrm>
            <a:off x="4371974" y="1538288"/>
            <a:ext cx="628698" cy="184666"/>
          </a:xfrm>
          <a:prstGeom prst="rect">
            <a:avLst/>
          </a:prstGeom>
          <a:noFill/>
        </p:spPr>
        <p:txBody>
          <a:bodyPr wrap="none" rtlCol="0">
            <a:spAutoFit/>
          </a:bodyPr>
          <a:lstStyle/>
          <a:p>
            <a:r>
              <a:rPr lang="fr-FR" sz="600" dirty="0" smtClean="0"/>
              <a:t>St André de C.</a:t>
            </a:r>
            <a:endParaRPr lang="fr-FR" sz="600" dirty="0"/>
          </a:p>
        </p:txBody>
      </p:sp>
      <p:sp>
        <p:nvSpPr>
          <p:cNvPr id="123" name="Rectangle 122"/>
          <p:cNvSpPr/>
          <p:nvPr/>
        </p:nvSpPr>
        <p:spPr>
          <a:xfrm>
            <a:off x="4257674" y="4186238"/>
            <a:ext cx="2600326" cy="7477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Rectangle 45"/>
          <p:cNvSpPr/>
          <p:nvPr/>
        </p:nvSpPr>
        <p:spPr>
          <a:xfrm>
            <a:off x="4972051" y="4562475"/>
            <a:ext cx="1181099" cy="352425"/>
          </a:xfrm>
          <a:prstGeom prst="rect">
            <a:avLst/>
          </a:prstGeom>
          <a:solidFill>
            <a:schemeClr val="bg1"/>
          </a:solidFill>
          <a:ln w="19050">
            <a:solidFill>
              <a:srgbClr val="00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smtClean="0">
                <a:solidFill>
                  <a:srgbClr val="009900"/>
                </a:solidFill>
                <a:latin typeface="Comic Sans MS" pitchFamily="66" charset="0"/>
              </a:rPr>
              <a:t>Généralité de                 </a:t>
            </a:r>
            <a:r>
              <a:rPr lang="fr-FR" sz="1100" b="1" dirty="0" smtClean="0">
                <a:solidFill>
                  <a:srgbClr val="009900"/>
                </a:solidFill>
                <a:latin typeface="Comic Sans MS" pitchFamily="66" charset="0"/>
              </a:rPr>
              <a:t>Montpellier</a:t>
            </a:r>
            <a:endParaRPr lang="fr-FR" sz="1100" b="1" dirty="0">
              <a:solidFill>
                <a:srgbClr val="009900"/>
              </a:solidFill>
              <a:latin typeface="Comic Sans MS" pitchFamily="66" charset="0"/>
            </a:endParaRPr>
          </a:p>
        </p:txBody>
      </p:sp>
      <p:sp>
        <p:nvSpPr>
          <p:cNvPr id="60" name="Rectangle 59"/>
          <p:cNvSpPr/>
          <p:nvPr/>
        </p:nvSpPr>
        <p:spPr>
          <a:xfrm>
            <a:off x="3667125" y="4038600"/>
            <a:ext cx="3190875" cy="2476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ZoneTexte 48"/>
          <p:cNvSpPr txBox="1"/>
          <p:nvPr/>
        </p:nvSpPr>
        <p:spPr>
          <a:xfrm>
            <a:off x="128588" y="190500"/>
            <a:ext cx="2871299" cy="523220"/>
          </a:xfrm>
          <a:prstGeom prst="rect">
            <a:avLst/>
          </a:prstGeom>
          <a:noFill/>
        </p:spPr>
        <p:txBody>
          <a:bodyPr wrap="none" rtlCol="0">
            <a:spAutoFit/>
          </a:bodyPr>
          <a:lstStyle/>
          <a:p>
            <a:r>
              <a:rPr lang="fr-FR" sz="1400" b="1" dirty="0" smtClean="0">
                <a:latin typeface="Comic Sans MS" pitchFamily="66" charset="0"/>
              </a:rPr>
              <a:t>Complexité de l’administration </a:t>
            </a:r>
          </a:p>
          <a:p>
            <a:r>
              <a:rPr lang="fr-FR" sz="1400" b="1" dirty="0" smtClean="0">
                <a:latin typeface="Comic Sans MS" pitchFamily="66" charset="0"/>
              </a:rPr>
              <a:t>du Royaume  fin XVIIIème </a:t>
            </a:r>
            <a:endParaRPr lang="fr-FR" sz="1400" b="1" dirty="0">
              <a:latin typeface="Comic Sans MS" pitchFamily="66"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0E0FCE-2FF7-4C1A-9FFB-C7B632A12713}" type="slidenum">
              <a:rPr lang="fr-FR" sz="1200" b="1" smtClean="0">
                <a:solidFill>
                  <a:schemeClr val="tx1"/>
                </a:solidFill>
                <a:latin typeface="Comic Sans MS" pitchFamily="66" charset="0"/>
              </a:rPr>
              <a:pPr/>
              <a:t>5</a:t>
            </a:fld>
            <a:endParaRPr lang="fr-FR" sz="1200" b="1">
              <a:solidFill>
                <a:schemeClr val="tx1"/>
              </a:solidFill>
              <a:latin typeface="Comic Sans MS" pitchFamily="66" charset="0"/>
            </a:endParaRPr>
          </a:p>
        </p:txBody>
      </p:sp>
      <p:sp>
        <p:nvSpPr>
          <p:cNvPr id="7" name="Rectangle 6"/>
          <p:cNvSpPr/>
          <p:nvPr/>
        </p:nvSpPr>
        <p:spPr>
          <a:xfrm>
            <a:off x="381000" y="409575"/>
            <a:ext cx="6362700" cy="9203948"/>
          </a:xfrm>
          <a:prstGeom prst="rect">
            <a:avLst/>
          </a:prstGeom>
        </p:spPr>
        <p:txBody>
          <a:bodyPr wrap="square">
            <a:spAutoFit/>
          </a:bodyPr>
          <a:lstStyle/>
          <a:p>
            <a:pPr lvl="0" algn="just" defTabSz="422275"/>
            <a:r>
              <a:rPr lang="fr-FR" sz="1200" dirty="0" smtClean="0">
                <a:solidFill>
                  <a:prstClr val="black"/>
                </a:solidFill>
                <a:latin typeface="Comic Sans MS" panose="030F0702030302020204" pitchFamily="66" charset="0"/>
              </a:rPr>
              <a:t>L’Intendant, représentant du Roi dont le siège est à Montpellier (</a:t>
            </a:r>
            <a:r>
              <a:rPr lang="fr-FR" sz="1200" b="1" dirty="0" smtClean="0">
                <a:solidFill>
                  <a:srgbClr val="009900"/>
                </a:solidFill>
                <a:latin typeface="Comic Sans MS" panose="030F0702030302020204" pitchFamily="66" charset="0"/>
              </a:rPr>
              <a:t>Généralité de Montpellier</a:t>
            </a:r>
            <a:r>
              <a:rPr lang="fr-FR" sz="1200" dirty="0" smtClean="0">
                <a:solidFill>
                  <a:prstClr val="black"/>
                </a:solidFill>
                <a:latin typeface="Comic Sans MS" panose="030F0702030302020204" pitchFamily="66" charset="0"/>
              </a:rPr>
              <a:t>: page précédente),  a peu à peu rogné le pouvoir des Etats du Languedoc au profit du Roi: ils ne discutent plus le montant mais se chargent encore de la répartition dans les diocèses. La justice est rendue par le </a:t>
            </a:r>
            <a:r>
              <a:rPr lang="fr-FR" sz="1200" b="1" dirty="0" smtClean="0">
                <a:solidFill>
                  <a:srgbClr val="7030A0"/>
                </a:solidFill>
                <a:latin typeface="Comic Sans MS" panose="030F0702030302020204" pitchFamily="66" charset="0"/>
              </a:rPr>
              <a:t>Parlement de Toulouse </a:t>
            </a:r>
            <a:r>
              <a:rPr lang="fr-FR" sz="1200" dirty="0" smtClean="0">
                <a:solidFill>
                  <a:prstClr val="black"/>
                </a:solidFill>
                <a:latin typeface="Comic Sans MS" panose="030F0702030302020204" pitchFamily="66" charset="0"/>
              </a:rPr>
              <a:t>en dernier ressort et à l’échelon inférieur dans la </a:t>
            </a:r>
            <a:r>
              <a:rPr lang="fr-FR" sz="1200" b="1" dirty="0" smtClean="0">
                <a:solidFill>
                  <a:srgbClr val="800000"/>
                </a:solidFill>
                <a:latin typeface="Comic Sans MS" panose="030F0702030302020204" pitchFamily="66" charset="0"/>
              </a:rPr>
              <a:t>sénéchaussée de Nîmes-Beaucaire.</a:t>
            </a:r>
          </a:p>
          <a:p>
            <a:pPr lvl="0" algn="just" defTabSz="422275"/>
            <a:r>
              <a:rPr lang="fr-FR" sz="1200" dirty="0" smtClean="0">
                <a:solidFill>
                  <a:prstClr val="black"/>
                </a:solidFill>
                <a:latin typeface="Comic Sans MS" panose="030F0702030302020204" pitchFamily="66" charset="0"/>
              </a:rPr>
              <a:t>Sur le plan militaire, St André ressort du </a:t>
            </a:r>
            <a:r>
              <a:rPr lang="fr-FR" sz="1200" b="1" dirty="0" smtClean="0">
                <a:solidFill>
                  <a:prstClr val="black"/>
                </a:solidFill>
                <a:latin typeface="Comic Sans MS" panose="030F0702030302020204" pitchFamily="66" charset="0"/>
              </a:rPr>
              <a:t>gouvernement de Toulouse et Montpellier</a:t>
            </a:r>
            <a:r>
              <a:rPr lang="fr-FR" sz="1200" dirty="0" smtClean="0">
                <a:solidFill>
                  <a:prstClr val="black"/>
                </a:solidFill>
                <a:latin typeface="Comic Sans MS" panose="030F0702030302020204" pitchFamily="66" charset="0"/>
              </a:rPr>
              <a:t>; enfin sur le plan religieux, la paroisse appartient au </a:t>
            </a:r>
            <a:r>
              <a:rPr lang="fr-FR" sz="1200" b="1" dirty="0" smtClean="0">
                <a:solidFill>
                  <a:srgbClr val="236325"/>
                </a:solidFill>
                <a:latin typeface="Comic Sans MS" panose="030F0702030302020204" pitchFamily="66" charset="0"/>
              </a:rPr>
              <a:t>diocèse d’Uzès</a:t>
            </a:r>
            <a:r>
              <a:rPr lang="fr-FR" sz="1200" dirty="0" smtClean="0">
                <a:solidFill>
                  <a:prstClr val="black"/>
                </a:solidFill>
                <a:latin typeface="Comic Sans MS" panose="030F0702030302020204" pitchFamily="66" charset="0"/>
              </a:rPr>
              <a:t>.  Ainsi St André dépend de Toulouse et Nîmes Beaucaire, Montpellier, Uzès: complexité des lieux de référence (alors même que ces différentes administrations se chevauchent) et éloignement de ces centres de pouvoirs.</a:t>
            </a:r>
          </a:p>
          <a:p>
            <a:pPr lvl="0" algn="just" defTabSz="422275"/>
            <a:endParaRPr lang="fr-FR" sz="1200" dirty="0" smtClean="0">
              <a:solidFill>
                <a:prstClr val="black"/>
              </a:solidFill>
              <a:latin typeface="Comic Sans MS" panose="030F0702030302020204" pitchFamily="66" charset="0"/>
            </a:endParaRPr>
          </a:p>
          <a:p>
            <a:pPr lvl="0" algn="just" defTabSz="422275"/>
            <a:endParaRPr lang="fr-FR" sz="1200" dirty="0" smtClean="0">
              <a:solidFill>
                <a:prstClr val="black"/>
              </a:solidFill>
              <a:latin typeface="Comic Sans MS" panose="030F0702030302020204" pitchFamily="66" charset="0"/>
            </a:endParaRPr>
          </a:p>
          <a:p>
            <a:pPr lvl="0" algn="just" defTabSz="422275"/>
            <a:endParaRPr lang="fr-FR" sz="1200" dirty="0" smtClean="0">
              <a:solidFill>
                <a:prstClr val="black"/>
              </a:solidFill>
              <a:latin typeface="Comic Sans MS" panose="030F0702030302020204" pitchFamily="66" charset="0"/>
            </a:endParaRPr>
          </a:p>
          <a:p>
            <a:pPr lvl="0" algn="just" defTabSz="422275"/>
            <a:endParaRPr lang="fr-FR" sz="1200" dirty="0" smtClean="0">
              <a:solidFill>
                <a:prstClr val="black"/>
              </a:solidFill>
              <a:latin typeface="Comic Sans MS" panose="030F0702030302020204" pitchFamily="66" charset="0"/>
            </a:endParaRPr>
          </a:p>
          <a:p>
            <a:pPr lvl="0" algn="just" defTabSz="422275"/>
            <a:endParaRPr lang="fr-FR" sz="1200" dirty="0" smtClean="0">
              <a:solidFill>
                <a:prstClr val="black"/>
              </a:solidFill>
              <a:latin typeface="Comic Sans MS" panose="030F0702030302020204" pitchFamily="66" charset="0"/>
            </a:endParaRPr>
          </a:p>
          <a:p>
            <a:pPr lvl="0" algn="just" defTabSz="422275"/>
            <a:endParaRPr lang="fr-FR" sz="1200" dirty="0" smtClean="0">
              <a:solidFill>
                <a:prstClr val="black"/>
              </a:solidFill>
              <a:latin typeface="Comic Sans MS" panose="030F0702030302020204" pitchFamily="66" charset="0"/>
            </a:endParaRPr>
          </a:p>
          <a:p>
            <a:pPr lvl="0" algn="just" defTabSz="422275"/>
            <a:endParaRPr lang="fr-FR" sz="1200" dirty="0" smtClean="0">
              <a:solidFill>
                <a:prstClr val="black"/>
              </a:solidFill>
              <a:latin typeface="Comic Sans MS" panose="030F0702030302020204" pitchFamily="66" charset="0"/>
            </a:endParaRPr>
          </a:p>
          <a:p>
            <a:pPr lvl="0" algn="just" defTabSz="422275"/>
            <a:endParaRPr lang="fr-FR" sz="1200" dirty="0" smtClean="0">
              <a:solidFill>
                <a:prstClr val="black"/>
              </a:solidFill>
              <a:latin typeface="Comic Sans MS" panose="030F0702030302020204" pitchFamily="66" charset="0"/>
            </a:endParaRPr>
          </a:p>
          <a:p>
            <a:pPr lvl="0" algn="just" defTabSz="422275"/>
            <a:endParaRPr lang="fr-FR" sz="1200" dirty="0" smtClean="0">
              <a:solidFill>
                <a:prstClr val="black"/>
              </a:solidFill>
              <a:latin typeface="Comic Sans MS" panose="030F0702030302020204" pitchFamily="66" charset="0"/>
            </a:endParaRPr>
          </a:p>
          <a:p>
            <a:pPr lvl="0" algn="just" defTabSz="422275"/>
            <a:r>
              <a:rPr lang="fr-FR" sz="1200" dirty="0" smtClean="0">
                <a:solidFill>
                  <a:prstClr val="black"/>
                </a:solidFill>
                <a:latin typeface="Comic Sans MS" panose="030F0702030302020204" pitchFamily="66" charset="0"/>
              </a:rPr>
              <a:t> </a:t>
            </a:r>
          </a:p>
          <a:p>
            <a:pPr lvl="0" algn="just" defTabSz="422275"/>
            <a:r>
              <a:rPr lang="fr-FR" sz="1200" dirty="0" smtClean="0">
                <a:solidFill>
                  <a:prstClr val="black"/>
                </a:solidFill>
                <a:latin typeface="Comic Sans MS" panose="030F0702030302020204" pitchFamily="66" charset="0"/>
              </a:rPr>
              <a:t>   On comprend que le dernier paragraphe du cahier de doléances semble montrer une méconnaissance des autorités supérieures de la province </a:t>
            </a:r>
            <a:r>
              <a:rPr lang="fr-FR" sz="1200" i="1" dirty="0" smtClean="0">
                <a:solidFill>
                  <a:prstClr val="black"/>
                </a:solidFill>
                <a:latin typeface="Comic Sans MS" panose="030F0702030302020204" pitchFamily="66" charset="0"/>
              </a:rPr>
              <a:t>«  Quant à ce qui concerne la réformation des abus et  l’ordre constant qu’on se propose de mettre dans toutes les parties du gouvernement, qui intéressent le bonheur public et la prospérité de l’Etat, lesdits habitants se réfèrent au vœu commun formé dans l’Assemblée diocésaine »</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a:t>
            </a:r>
          </a:p>
          <a:p>
            <a:pPr lvl="0" algn="just" defTabSz="422275"/>
            <a:r>
              <a:rPr lang="fr-FR" sz="1200" dirty="0" smtClean="0">
                <a:solidFill>
                  <a:prstClr val="black"/>
                </a:solidFill>
                <a:latin typeface="Comic Sans MS" panose="030F0702030302020204" pitchFamily="66" charset="0"/>
              </a:rPr>
              <a:t>  Les seules allusions à l’administration royale concernent les pouvoirs plus proches des échelons inférieurs : une allusion au subdélégué, assistant de l’intendant à Montpellier dans une délibération du conseil (donc de notables) pour demander de l’aide après les épisodes de gel, grêle, inondations et destructions de l’année 1788; mention annuelle du diocèse d’Uzès au  sujet de l’impôt: le conseil en reçoit la mande ( somme à payer) et renvoie les comptes de la collecte aux Commissaires du diocèse. Ces autorités sont à la fois plus proches mais surtout rejoignent les préoccupations de la vie quotidienne des habitants.</a:t>
            </a:r>
          </a:p>
          <a:p>
            <a:pPr lvl="0" algn="just" defTabSz="422275"/>
            <a:endParaRPr lang="fr-FR" sz="1200" dirty="0" smtClean="0">
              <a:solidFill>
                <a:prstClr val="black"/>
              </a:solidFill>
              <a:latin typeface="Comic Sans MS" panose="030F0702030302020204" pitchFamily="66" charset="0"/>
            </a:endParaRPr>
          </a:p>
          <a:p>
            <a:pPr lvl="0" algn="just" defTabSz="422275"/>
            <a:r>
              <a:rPr lang="fr-FR" sz="1200" dirty="0" smtClean="0">
                <a:solidFill>
                  <a:prstClr val="black"/>
                </a:solidFill>
                <a:latin typeface="Comic Sans MS" panose="030F0702030302020204" pitchFamily="66" charset="0"/>
              </a:rPr>
              <a:t>   De plus, face à cette administration, ils ont le </a:t>
            </a:r>
            <a:r>
              <a:rPr lang="fr-FR" sz="1200" b="1" dirty="0" smtClean="0">
                <a:solidFill>
                  <a:prstClr val="black"/>
                </a:solidFill>
                <a:latin typeface="Comic Sans MS" panose="030F0702030302020204" pitchFamily="66" charset="0"/>
              </a:rPr>
              <a:t>sentiment amer de ne pas être entendus </a:t>
            </a:r>
            <a:r>
              <a:rPr lang="fr-FR" sz="1200" dirty="0" smtClean="0">
                <a:solidFill>
                  <a:prstClr val="black"/>
                </a:solidFill>
                <a:latin typeface="Comic Sans MS" panose="030F0702030302020204" pitchFamily="66" charset="0"/>
              </a:rPr>
              <a:t>en particulier sur le sujet essentiel l’impôt, car ils ne participent pas aux décisions en la matière </a:t>
            </a:r>
            <a:r>
              <a:rPr lang="fr-FR" sz="1200" i="1" dirty="0" smtClean="0">
                <a:solidFill>
                  <a:prstClr val="black"/>
                </a:solidFill>
                <a:latin typeface="Comic Sans MS" panose="030F0702030302020204" pitchFamily="66" charset="0"/>
              </a:rPr>
              <a:t>« ils n’ont jamais eu de représentants aux Assemblées provinciales, ni à celles du Diocèse »</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a:t>
            </a:r>
            <a:r>
              <a:rPr lang="fr-FR" sz="1200" dirty="0" smtClean="0">
                <a:solidFill>
                  <a:prstClr val="black"/>
                </a:solidFill>
                <a:latin typeface="Comic Sans MS" panose="030F0702030302020204" pitchFamily="66" charset="0"/>
              </a:rPr>
              <a:t>; seules les villes envoient des députés représentant le Tiers état aux Etats provinciaux. Cet espoir semble se concrétiser en mars 1789, lors de la rédaction des cahiers de doléances en 1789, deux députés de St André (sans surprise… les deux notaires : Graffand et Deslèbres) sont élus pour les représenter à Uzès où se tient une assemblée primaire précédant l’Assemblée du Tiers état de sénéchaussée à Nîmes; mais les deux représentants élus par la paroisse ne franchissent pas l’élection suivante lors de l’assemblée de Nîmes…</a:t>
            </a:r>
          </a:p>
          <a:p>
            <a:pPr lvl="0" algn="just" defTabSz="422275"/>
            <a:endParaRPr lang="fr-FR" sz="1200" dirty="0" smtClean="0">
              <a:solidFill>
                <a:prstClr val="black"/>
              </a:solidFill>
              <a:latin typeface="Comic Sans MS" panose="030F0702030302020204" pitchFamily="66" charset="0"/>
            </a:endParaRPr>
          </a:p>
          <a:p>
            <a:pPr lvl="0" algn="just" defTabSz="422275"/>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 </a:t>
            </a:r>
            <a:r>
              <a:rPr lang="fr-FR" sz="1000" dirty="0" smtClean="0">
                <a:solidFill>
                  <a:prstClr val="black"/>
                </a:solidFill>
                <a:latin typeface="Comic Sans MS" panose="030F0702030302020204" pitchFamily="66" charset="0"/>
              </a:rPr>
              <a:t>cahier de doléances St André de </a:t>
            </a:r>
            <a:r>
              <a:rPr lang="fr-FR" sz="1000" dirty="0" err="1" smtClean="0">
                <a:solidFill>
                  <a:prstClr val="black"/>
                </a:solidFill>
                <a:latin typeface="Comic Sans MS" panose="030F0702030302020204" pitchFamily="66" charset="0"/>
              </a:rPr>
              <a:t>Cruzières</a:t>
            </a:r>
            <a:r>
              <a:rPr lang="fr-FR" sz="1000" dirty="0" smtClean="0">
                <a:solidFill>
                  <a:prstClr val="black"/>
                </a:solidFill>
                <a:latin typeface="Comic Sans MS" panose="030F0702030302020204" pitchFamily="66" charset="0"/>
              </a:rPr>
              <a:t> : cahier comportant les plaintes des habitants des paroisses, rédigé à la demande du Roi Louis XVI ( en mars 1789 à St André)</a:t>
            </a:r>
          </a:p>
          <a:p>
            <a:pPr lvl="0" algn="just" defTabSz="422275"/>
            <a:endParaRPr lang="fr-FR" sz="1200" dirty="0" smtClean="0">
              <a:solidFill>
                <a:prstClr val="black"/>
              </a:solidFill>
              <a:latin typeface="Comic Sans MS" panose="030F0702030302020204" pitchFamily="66" charset="0"/>
            </a:endParaRPr>
          </a:p>
        </p:txBody>
      </p:sp>
      <p:sp>
        <p:nvSpPr>
          <p:cNvPr id="4" name="Espace réservé du numéro de diapositive 1"/>
          <p:cNvSpPr txBox="1">
            <a:spLocks/>
          </p:cNvSpPr>
          <p:nvPr/>
        </p:nvSpPr>
        <p:spPr>
          <a:xfrm>
            <a:off x="5314950" y="8247592"/>
            <a:ext cx="1543050" cy="486833"/>
          </a:xfrm>
          <a:prstGeom prst="rect">
            <a:avLst/>
          </a:prstGeom>
        </p:spPr>
        <p:txBody>
          <a:bodyPr vert="horz" lIns="91440" tIns="45720" rIns="91440" bIns="45720" rtlCol="0" anchor="ctr"/>
          <a:lstStyle/>
          <a:p>
            <a:pPr marL="0" marR="0" lvl="0" indent="0" algn="r" defTabSz="457200" rtl="0" eaLnBrk="1" fontAlgn="auto" latinLnBrk="0" hangingPunct="1">
              <a:lnSpc>
                <a:spcPct val="100000"/>
              </a:lnSpc>
              <a:spcBef>
                <a:spcPts val="0"/>
              </a:spcBef>
              <a:spcAft>
                <a:spcPts val="0"/>
              </a:spcAft>
              <a:buClrTx/>
              <a:buSzTx/>
              <a:buFontTx/>
              <a:buNone/>
              <a:tabLst/>
              <a:defRPr/>
            </a:pPr>
            <a:fld id="{630E0FCE-2FF7-4C1A-9FFB-C7B632A12713}" type="slidenum">
              <a:rPr kumimoji="0" lang="fr-FR" sz="9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fr-FR" sz="9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graphicFrame>
        <p:nvGraphicFramePr>
          <p:cNvPr id="5" name="Tableau 4"/>
          <p:cNvGraphicFramePr>
            <a:graphicFrameLocks noGrp="1"/>
          </p:cNvGraphicFramePr>
          <p:nvPr/>
        </p:nvGraphicFramePr>
        <p:xfrm>
          <a:off x="409574" y="2362199"/>
          <a:ext cx="6276976" cy="1710189"/>
        </p:xfrm>
        <a:graphic>
          <a:graphicData uri="http://schemas.openxmlformats.org/drawingml/2006/table">
            <a:tbl>
              <a:tblPr firstRow="1" bandRow="1">
                <a:tableStyleId>{5C22544A-7EE6-4342-B048-85BDC9FD1C3A}</a:tableStyleId>
              </a:tblPr>
              <a:tblGrid>
                <a:gridCol w="1245885"/>
                <a:gridCol w="1283927"/>
                <a:gridCol w="1198332"/>
                <a:gridCol w="1217353"/>
                <a:gridCol w="1331479"/>
              </a:tblGrid>
              <a:tr h="780549">
                <a:tc>
                  <a:txBody>
                    <a:bodyPr/>
                    <a:lstStyle/>
                    <a:p>
                      <a:r>
                        <a:rPr lang="fr-FR" sz="1100" dirty="0" smtClean="0">
                          <a:solidFill>
                            <a:srgbClr val="FF0000"/>
                          </a:solidFill>
                          <a:latin typeface="Comic Sans MS" pitchFamily="66" charset="0"/>
                        </a:rPr>
                        <a:t>Administration provinciale</a:t>
                      </a:r>
                      <a:endParaRPr lang="fr-FR" sz="1100" dirty="0">
                        <a:solidFill>
                          <a:srgbClr val="FF0000"/>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solidFill>
                            <a:srgbClr val="009900"/>
                          </a:solidFill>
                          <a:latin typeface="Comic Sans MS" pitchFamily="66" charset="0"/>
                        </a:rPr>
                        <a:t>Administration royale dans la province du Languedoc</a:t>
                      </a:r>
                      <a:endParaRPr lang="fr-FR" sz="1100" dirty="0">
                        <a:solidFill>
                          <a:srgbClr val="009900"/>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solidFill>
                            <a:srgbClr val="7030A0"/>
                          </a:solidFill>
                          <a:latin typeface="Comic Sans MS" pitchFamily="66" charset="0"/>
                        </a:rPr>
                        <a:t>Justice royale</a:t>
                      </a:r>
                      <a:endParaRPr lang="fr-FR" sz="1100" dirty="0">
                        <a:solidFill>
                          <a:srgbClr val="7030A0"/>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solidFill>
                            <a:srgbClr val="236325"/>
                          </a:solidFill>
                          <a:latin typeface="Comic Sans MS" pitchFamily="66" charset="0"/>
                        </a:rPr>
                        <a:t>Divisions</a:t>
                      </a:r>
                    </a:p>
                    <a:p>
                      <a:r>
                        <a:rPr lang="fr-FR" sz="1100" dirty="0" err="1" smtClean="0">
                          <a:solidFill>
                            <a:srgbClr val="236325"/>
                          </a:solidFill>
                          <a:latin typeface="Comic Sans MS" pitchFamily="66" charset="0"/>
                        </a:rPr>
                        <a:t>éclésiastiques</a:t>
                      </a:r>
                      <a:endParaRPr lang="fr-FR" sz="1100" dirty="0">
                        <a:solidFill>
                          <a:srgbClr val="236325"/>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1" dirty="0" smtClean="0">
                          <a:solidFill>
                            <a:schemeClr val="tx1"/>
                          </a:solidFill>
                          <a:latin typeface="Comic Sans MS" pitchFamily="66" charset="0"/>
                        </a:rPr>
                        <a:t>Divisions militaires</a:t>
                      </a:r>
                      <a:endParaRPr lang="fr-FR" sz="1100" b="1" dirty="0">
                        <a:solidFill>
                          <a:schemeClr val="tx1"/>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867277">
                <a:tc>
                  <a:txBody>
                    <a:bodyPr/>
                    <a:lstStyle/>
                    <a:p>
                      <a:r>
                        <a:rPr lang="fr-FR" sz="1100" dirty="0" smtClean="0">
                          <a:latin typeface="Comic Sans MS" pitchFamily="66" charset="0"/>
                        </a:rPr>
                        <a:t>Etats du Languedoc</a:t>
                      </a:r>
                    </a:p>
                    <a:p>
                      <a:r>
                        <a:rPr lang="fr-FR" sz="1100" dirty="0" smtClean="0">
                          <a:solidFill>
                            <a:srgbClr val="FF0000"/>
                          </a:solidFill>
                          <a:latin typeface="Comic Sans MS" pitchFamily="66" charset="0"/>
                        </a:rPr>
                        <a:t>Montpellier</a:t>
                      </a:r>
                      <a:endParaRPr lang="fr-FR" sz="1100" dirty="0">
                        <a:solidFill>
                          <a:srgbClr val="FF0000"/>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b="0" dirty="0" smtClean="0">
                          <a:solidFill>
                            <a:schemeClr val="tx1"/>
                          </a:solidFill>
                          <a:latin typeface="Comic Sans MS" pitchFamily="66" charset="0"/>
                        </a:rPr>
                        <a:t>Généralité</a:t>
                      </a:r>
                    </a:p>
                    <a:p>
                      <a:r>
                        <a:rPr lang="fr-FR" sz="1100" b="1" dirty="0" smtClean="0">
                          <a:solidFill>
                            <a:srgbClr val="009900"/>
                          </a:solidFill>
                          <a:latin typeface="Comic Sans MS" pitchFamily="66" charset="0"/>
                        </a:rPr>
                        <a:t>Montpellier</a:t>
                      </a:r>
                    </a:p>
                    <a:p>
                      <a:r>
                        <a:rPr lang="fr-FR" sz="1100" b="0" dirty="0" smtClean="0">
                          <a:solidFill>
                            <a:schemeClr val="tx1"/>
                          </a:solidFill>
                          <a:latin typeface="Comic Sans MS" pitchFamily="66" charset="0"/>
                        </a:rPr>
                        <a:t>subdélégué</a:t>
                      </a:r>
                    </a:p>
                    <a:p>
                      <a:r>
                        <a:rPr lang="fr-FR" sz="1100" b="1" dirty="0" smtClean="0">
                          <a:solidFill>
                            <a:srgbClr val="009900"/>
                          </a:solidFill>
                          <a:latin typeface="Comic Sans MS" pitchFamily="66" charset="0"/>
                        </a:rPr>
                        <a:t>Beaucaire</a:t>
                      </a:r>
                      <a:endParaRPr lang="fr-FR" sz="1100" b="1" dirty="0">
                        <a:solidFill>
                          <a:srgbClr val="009900"/>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solidFill>
                            <a:schemeClr val="tx1"/>
                          </a:solidFill>
                          <a:latin typeface="Comic Sans MS" pitchFamily="66" charset="0"/>
                        </a:rPr>
                        <a:t>Parlement  de </a:t>
                      </a:r>
                      <a:r>
                        <a:rPr lang="fr-FR" sz="1100" b="1" dirty="0" smtClean="0">
                          <a:solidFill>
                            <a:srgbClr val="7030A0"/>
                          </a:solidFill>
                          <a:latin typeface="Comic Sans MS" pitchFamily="66" charset="0"/>
                        </a:rPr>
                        <a:t>Toulouse</a:t>
                      </a:r>
                    </a:p>
                    <a:p>
                      <a:r>
                        <a:rPr lang="fr-FR" sz="1100" dirty="0" smtClean="0">
                          <a:solidFill>
                            <a:schemeClr val="tx1"/>
                          </a:solidFill>
                          <a:latin typeface="Comic Sans MS" pitchFamily="66" charset="0"/>
                        </a:rPr>
                        <a:t>Sénéchaussée</a:t>
                      </a:r>
                    </a:p>
                    <a:p>
                      <a:r>
                        <a:rPr lang="fr-FR" sz="1100" b="1" dirty="0" smtClean="0">
                          <a:solidFill>
                            <a:srgbClr val="993300"/>
                          </a:solidFill>
                          <a:latin typeface="Comic Sans MS" pitchFamily="66" charset="0"/>
                        </a:rPr>
                        <a:t>Nîmes</a:t>
                      </a:r>
                      <a:endParaRPr lang="fr-FR" sz="1100" b="1" dirty="0">
                        <a:solidFill>
                          <a:srgbClr val="993300"/>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Diocèse</a:t>
                      </a:r>
                    </a:p>
                    <a:p>
                      <a:r>
                        <a:rPr lang="fr-FR" sz="1100" b="1" dirty="0" smtClean="0">
                          <a:solidFill>
                            <a:srgbClr val="336600"/>
                          </a:solidFill>
                          <a:latin typeface="Comic Sans MS" pitchFamily="66" charset="0"/>
                        </a:rPr>
                        <a:t>Uzès</a:t>
                      </a:r>
                      <a:endParaRPr lang="fr-FR" sz="1100" b="1" dirty="0">
                        <a:solidFill>
                          <a:srgbClr val="336600"/>
                        </a:solidFill>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fr-FR" sz="1100" dirty="0" smtClean="0">
                          <a:latin typeface="Comic Sans MS" pitchFamily="66" charset="0"/>
                        </a:rPr>
                        <a:t>Gouvernement</a:t>
                      </a:r>
                    </a:p>
                    <a:p>
                      <a:r>
                        <a:rPr lang="fr-FR" sz="1100" b="1" dirty="0" smtClean="0">
                          <a:latin typeface="Comic Sans MS" pitchFamily="66" charset="0"/>
                        </a:rPr>
                        <a:t>Toulouse</a:t>
                      </a:r>
                    </a:p>
                    <a:p>
                      <a:r>
                        <a:rPr lang="fr-FR" sz="1100" b="0" dirty="0" smtClean="0">
                          <a:latin typeface="Comic Sans MS" pitchFamily="66" charset="0"/>
                        </a:rPr>
                        <a:t>Lieutenance générale</a:t>
                      </a:r>
                    </a:p>
                    <a:p>
                      <a:r>
                        <a:rPr lang="fr-FR" sz="1100" b="1" dirty="0" smtClean="0">
                          <a:latin typeface="Comic Sans MS" pitchFamily="66" charset="0"/>
                        </a:rPr>
                        <a:t>Montpellier</a:t>
                      </a:r>
                      <a:endParaRPr lang="fr-FR" sz="1100" b="1" dirty="0">
                        <a:latin typeface="Comic Sans MS" pitchFamily="66"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630E0FCE-2FF7-4C1A-9FFB-C7B632A12713}" type="slidenum">
              <a:rPr lang="fr-FR" sz="1100" smtClean="0">
                <a:solidFill>
                  <a:schemeClr val="tx1"/>
                </a:solidFill>
              </a:rPr>
              <a:pPr/>
              <a:t>6</a:t>
            </a:fld>
            <a:endParaRPr lang="fr-FR" sz="1100" dirty="0">
              <a:solidFill>
                <a:schemeClr val="tx1"/>
              </a:solidFill>
            </a:endParaRPr>
          </a:p>
        </p:txBody>
      </p:sp>
      <p:sp>
        <p:nvSpPr>
          <p:cNvPr id="3" name="Rectangle 2"/>
          <p:cNvSpPr/>
          <p:nvPr/>
        </p:nvSpPr>
        <p:spPr>
          <a:xfrm>
            <a:off x="400050" y="370850"/>
            <a:ext cx="6457950" cy="7109639"/>
          </a:xfrm>
          <a:prstGeom prst="rect">
            <a:avLst/>
          </a:prstGeom>
        </p:spPr>
        <p:txBody>
          <a:bodyPr wrap="square">
            <a:spAutoFit/>
          </a:bodyPr>
          <a:lstStyle/>
          <a:p>
            <a:pPr algn="just"/>
            <a:r>
              <a:rPr lang="fr-FR" sz="1200" b="1" dirty="0" smtClean="0">
                <a:solidFill>
                  <a:prstClr val="black"/>
                </a:solidFill>
                <a:latin typeface="Comic Sans MS" panose="030F0702030302020204" pitchFamily="66" charset="0"/>
              </a:rPr>
              <a:t>Ce sentiment d’abandon se double de celui d’injustice</a:t>
            </a:r>
            <a:r>
              <a:rPr lang="fr-FR" sz="1200" dirty="0" smtClean="0">
                <a:solidFill>
                  <a:prstClr val="black"/>
                </a:solidFill>
                <a:latin typeface="Comic Sans MS" panose="030F0702030302020204" pitchFamily="66" charset="0"/>
              </a:rPr>
              <a:t>: leurs impôts contribuent </a:t>
            </a:r>
            <a:r>
              <a:rPr lang="fr-FR" sz="1200" i="1" dirty="0" smtClean="0">
                <a:solidFill>
                  <a:prstClr val="black"/>
                </a:solidFill>
                <a:latin typeface="Comic Sans MS" panose="030F0702030302020204" pitchFamily="66" charset="0"/>
              </a:rPr>
              <a:t>«à la construction d’édifices, embellissements des villes principales de la province, du diocèse même, des promenades publiques et autres de cette nature et on nous refuse de réparer nos chemins de traverse.. Toutes ces dépenses extraordinaires tournant au profit des villes, elles seules devraient les payer. Quelle injustice que les habitants de la campagne soient forcés à de pareilles contributions »</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a:t>
            </a:r>
            <a:r>
              <a:rPr lang="fr-FR" sz="1200" i="1" dirty="0" smtClean="0">
                <a:solidFill>
                  <a:prstClr val="black"/>
                </a:solidFill>
                <a:latin typeface="Comic Sans MS" panose="030F0702030302020204" pitchFamily="66" charset="0"/>
              </a:rPr>
              <a:t>. </a:t>
            </a:r>
            <a:r>
              <a:rPr lang="fr-FR" sz="1200" dirty="0" smtClean="0">
                <a:solidFill>
                  <a:prstClr val="black"/>
                </a:solidFill>
                <a:latin typeface="Comic Sans MS" panose="030F0702030302020204" pitchFamily="66" charset="0"/>
              </a:rPr>
              <a:t>S’ils protestent contre les « privilèges des villes », c’est également le cas de ceux du clergé et de la noblesse, </a:t>
            </a:r>
            <a:r>
              <a:rPr lang="fr-FR" sz="1200" i="1" dirty="0" smtClean="0">
                <a:solidFill>
                  <a:prstClr val="black"/>
                </a:solidFill>
                <a:latin typeface="Comic Sans MS" panose="030F0702030302020204" pitchFamily="66" charset="0"/>
              </a:rPr>
              <a:t>« le clergé et la Noblesse profitent plus que personne des grandes routes </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a:t>
            </a:r>
            <a:r>
              <a:rPr lang="fr-FR" sz="1200" i="1" dirty="0" smtClean="0">
                <a:solidFill>
                  <a:prstClr val="black"/>
                </a:solidFill>
                <a:latin typeface="Comic Sans MS" panose="030F0702030302020204" pitchFamily="66" charset="0"/>
              </a:rPr>
              <a:t> D</a:t>
            </a:r>
            <a:r>
              <a:rPr lang="fr-FR" sz="1200" dirty="0" smtClean="0">
                <a:solidFill>
                  <a:prstClr val="black"/>
                </a:solidFill>
                <a:latin typeface="Comic Sans MS" panose="030F0702030302020204" pitchFamily="66" charset="0"/>
              </a:rPr>
              <a:t>ans les deux cas, la critique est ponctuelle concernant l’emploi de l’impôt qui privilégie la ville et les grandes routes à leur détriment.</a:t>
            </a: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defTabSz="422275"/>
            <a:r>
              <a:rPr lang="fr-FR" sz="1200" dirty="0" smtClean="0">
                <a:solidFill>
                  <a:prstClr val="black"/>
                </a:solidFill>
                <a:latin typeface="Comic Sans MS" panose="030F0702030302020204" pitchFamily="66" charset="0"/>
              </a:rPr>
              <a:t>Apparaît </a:t>
            </a:r>
            <a:r>
              <a:rPr lang="fr-FR" sz="1200" dirty="0" smtClean="0">
                <a:solidFill>
                  <a:prstClr val="black"/>
                </a:solidFill>
                <a:latin typeface="Comic Sans MS" panose="030F0702030302020204" pitchFamily="66" charset="0"/>
              </a:rPr>
              <a:t>cependant, dans le  dernier paragraphe du cahier de doléances, l’idée nouvelle d’une « </a:t>
            </a:r>
            <a:r>
              <a:rPr lang="fr-FR" sz="1200" i="1" dirty="0" smtClean="0">
                <a:solidFill>
                  <a:prstClr val="black"/>
                </a:solidFill>
                <a:latin typeface="Comic Sans MS" panose="030F0702030302020204" pitchFamily="66" charset="0"/>
              </a:rPr>
              <a:t>répartition égale de l’impôt sur tous les fonds</a:t>
            </a:r>
            <a:r>
              <a:rPr lang="fr-FR" sz="1200" dirty="0" smtClean="0">
                <a:solidFill>
                  <a:prstClr val="black"/>
                </a:solidFill>
                <a:latin typeface="Comic Sans MS" panose="030F0702030302020204" pitchFamily="66" charset="0"/>
              </a:rPr>
              <a:t> *</a:t>
            </a:r>
            <a:r>
              <a:rPr lang="fr-FR" sz="1200" baseline="30000" dirty="0" smtClean="0">
                <a:solidFill>
                  <a:prstClr val="black"/>
                </a:solidFill>
                <a:latin typeface="Comic Sans MS" panose="030F0702030302020204" pitchFamily="66" charset="0"/>
              </a:rPr>
              <a:t>1 </a:t>
            </a:r>
            <a:r>
              <a:rPr lang="fr-FR" sz="1200" i="1" dirty="0" smtClean="0">
                <a:solidFill>
                  <a:prstClr val="black"/>
                </a:solidFill>
                <a:latin typeface="Comic Sans MS" panose="030F0702030302020204" pitchFamily="66" charset="0"/>
              </a:rPr>
              <a:t> » </a:t>
            </a:r>
            <a:r>
              <a:rPr lang="fr-FR" sz="1200" dirty="0" smtClean="0">
                <a:solidFill>
                  <a:prstClr val="black"/>
                </a:solidFill>
                <a:latin typeface="Comic Sans MS" panose="030F0702030302020204" pitchFamily="66" charset="0"/>
              </a:rPr>
              <a:t>mais pour se référer au vœu commun de l’assemblée d’Uzès alors qu’à St Sauveur la demande des habitants est bien explicite </a:t>
            </a:r>
            <a:r>
              <a:rPr lang="fr-FR" sz="1200" i="1" dirty="0" smtClean="0">
                <a:solidFill>
                  <a:prstClr val="black"/>
                </a:solidFill>
                <a:latin typeface="Comic Sans MS" panose="030F0702030302020204" pitchFamily="66" charset="0"/>
              </a:rPr>
              <a:t>«  que tous les habitants tant du clergé que des nobles et du Tiers état contribuassent au paiement de tous les impôts .. en proportion de chacun, sans aucune exception de personne »</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2</a:t>
            </a:r>
            <a:r>
              <a:rPr lang="fr-FR" sz="1200" dirty="0" smtClean="0">
                <a:solidFill>
                  <a:prstClr val="black"/>
                </a:solidFill>
                <a:latin typeface="Comic Sans MS" panose="030F0702030302020204" pitchFamily="66" charset="0"/>
              </a:rPr>
              <a:t>. S’ils tentent à plusieurs reprises de bien faire remarquer qu’ils seraient dans l’impossibilité de payer de nouveaux impôts, ils ne remettent pas en cause les impôts existants et semblent même, avec fatalisme, admettre finalement de payer </a:t>
            </a:r>
            <a:r>
              <a:rPr lang="fr-FR" sz="1200" i="1" dirty="0" smtClean="0">
                <a:solidFill>
                  <a:prstClr val="black"/>
                </a:solidFill>
                <a:latin typeface="Comic Sans MS" panose="030F0702030302020204" pitchFamily="66" charset="0"/>
              </a:rPr>
              <a:t>« les impôts auxquels on voudra les assujettir ».</a:t>
            </a:r>
            <a:r>
              <a:rPr lang="fr-FR" sz="1200" dirty="0" smtClean="0">
                <a:solidFill>
                  <a:prstClr val="black"/>
                </a:solidFill>
                <a:latin typeface="Comic Sans MS" panose="030F0702030302020204" pitchFamily="66" charset="0"/>
              </a:rPr>
              <a:t> *</a:t>
            </a:r>
            <a:r>
              <a:rPr lang="fr-FR" sz="1200" baseline="30000" dirty="0" smtClean="0">
                <a:solidFill>
                  <a:prstClr val="black"/>
                </a:solidFill>
                <a:latin typeface="Comic Sans MS" panose="030F0702030302020204" pitchFamily="66" charset="0"/>
              </a:rPr>
              <a:t>1</a:t>
            </a:r>
          </a:p>
          <a:p>
            <a:pPr lvl="0" algn="just" defTabSz="422275"/>
            <a:endParaRPr lang="fr-FR" sz="1200" dirty="0" smtClean="0">
              <a:solidFill>
                <a:prstClr val="black"/>
              </a:solidFill>
              <a:latin typeface="Comic Sans MS" panose="030F0702030302020204" pitchFamily="66" charset="0"/>
            </a:endParaRPr>
          </a:p>
        </p:txBody>
      </p:sp>
      <p:pic>
        <p:nvPicPr>
          <p:cNvPr id="5" name="Image 4" descr="jardin de la fontaine.jpg"/>
          <p:cNvPicPr>
            <a:picLocks noChangeAspect="1"/>
          </p:cNvPicPr>
          <p:nvPr/>
        </p:nvPicPr>
        <p:blipFill>
          <a:blip r:embed="rId2" cstate="print">
            <a:lum bright="10000" contrast="10000"/>
          </a:blip>
          <a:stretch>
            <a:fillRect/>
          </a:stretch>
        </p:blipFill>
        <p:spPr>
          <a:xfrm>
            <a:off x="517729" y="2340108"/>
            <a:ext cx="3183373" cy="2241417"/>
          </a:xfrm>
          <a:prstGeom prst="rect">
            <a:avLst/>
          </a:prstGeom>
        </p:spPr>
      </p:pic>
      <p:sp>
        <p:nvSpPr>
          <p:cNvPr id="6" name="Rectangle 5"/>
          <p:cNvSpPr/>
          <p:nvPr/>
        </p:nvSpPr>
        <p:spPr>
          <a:xfrm>
            <a:off x="495300" y="4610011"/>
            <a:ext cx="3181349" cy="769441"/>
          </a:xfrm>
          <a:prstGeom prst="rect">
            <a:avLst/>
          </a:prstGeom>
        </p:spPr>
        <p:txBody>
          <a:bodyPr wrap="square">
            <a:spAutoFit/>
          </a:bodyPr>
          <a:lstStyle/>
          <a:p>
            <a:pPr algn="just"/>
            <a:r>
              <a:rPr lang="fr-FR" sz="1100" b="1" dirty="0" smtClean="0">
                <a:latin typeface="Comic Sans MS" pitchFamily="66" charset="0"/>
              </a:rPr>
              <a:t>Jardins de la Fontaine </a:t>
            </a:r>
            <a:r>
              <a:rPr lang="fr-FR" sz="1100" dirty="0" smtClean="0">
                <a:latin typeface="Comic Sans MS" pitchFamily="66" charset="0"/>
              </a:rPr>
              <a:t>réalisés par J. Philippe </a:t>
            </a:r>
            <a:r>
              <a:rPr lang="fr-FR" sz="1100" dirty="0" err="1" smtClean="0">
                <a:latin typeface="Comic Sans MS" pitchFamily="66" charset="0"/>
              </a:rPr>
              <a:t>Mareschal</a:t>
            </a:r>
            <a:r>
              <a:rPr lang="fr-FR" sz="1100" dirty="0" smtClean="0">
                <a:latin typeface="Comic Sans MS" pitchFamily="66" charset="0"/>
              </a:rPr>
              <a:t> autour des vestiges romains </a:t>
            </a:r>
            <a:r>
              <a:rPr lang="fr-FR" sz="1100" b="1" dirty="0" smtClean="0">
                <a:latin typeface="Comic Sans MS" pitchFamily="66" charset="0"/>
              </a:rPr>
              <a:t>de Nîmes en 1745</a:t>
            </a:r>
          </a:p>
          <a:p>
            <a:pPr algn="just"/>
            <a:endParaRPr lang="fr-FR" sz="1100" dirty="0" smtClean="0">
              <a:latin typeface="Comic Sans MS" pitchFamily="66" charset="0"/>
            </a:endParaRPr>
          </a:p>
        </p:txBody>
      </p:sp>
      <p:sp>
        <p:nvSpPr>
          <p:cNvPr id="9" name="Rectangle 8"/>
          <p:cNvSpPr/>
          <p:nvPr/>
        </p:nvSpPr>
        <p:spPr>
          <a:xfrm>
            <a:off x="419100" y="6967568"/>
            <a:ext cx="6438900" cy="1754326"/>
          </a:xfrm>
          <a:prstGeom prst="rect">
            <a:avLst/>
          </a:prstGeom>
        </p:spPr>
        <p:txBody>
          <a:bodyPr wrap="square">
            <a:spAutoFit/>
          </a:bodyPr>
          <a:lstStyle/>
          <a:p>
            <a:pPr algn="just"/>
            <a:r>
              <a:rPr lang="fr-FR" sz="1200" dirty="0" smtClean="0">
                <a:solidFill>
                  <a:prstClr val="black"/>
                </a:solidFill>
                <a:latin typeface="Comic Sans MS" panose="030F0702030302020204" pitchFamily="66" charset="0"/>
              </a:rPr>
              <a:t>Il est difficile d’appréhender l’attitude politique de l’ensemble de la communauté: les sources nous donnent le point de vue des notables dans « les délibérations du Conseil ». Cependant le cahier de doléances, à l’exception  du dernier paragraphe copié sur un modèle élaboré hors du village, semble refléter les préoccupations des paroissiens : la vie de leur communauté plus que celle du Royaume de France ou même de leur province </a:t>
            </a:r>
          </a:p>
          <a:p>
            <a:pPr algn="just"/>
            <a:endParaRPr lang="fr-FR" sz="1200" dirty="0" smtClean="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lvl="0" algn="just" defTabSz="422275"/>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 cahier de doléances St André de </a:t>
            </a:r>
            <a:r>
              <a:rPr lang="fr-FR" sz="1200" baseline="30000" dirty="0" err="1" smtClean="0">
                <a:solidFill>
                  <a:prstClr val="black"/>
                </a:solidFill>
                <a:latin typeface="Comic Sans MS" panose="030F0702030302020204" pitchFamily="66" charset="0"/>
              </a:rPr>
              <a:t>Cruzières</a:t>
            </a:r>
            <a:endParaRPr lang="fr-FR" sz="1200" baseline="30000" dirty="0" smtClean="0">
              <a:solidFill>
                <a:prstClr val="black"/>
              </a:solidFill>
              <a:latin typeface="Comic Sans MS" panose="030F0702030302020204" pitchFamily="66" charset="0"/>
            </a:endParaRPr>
          </a:p>
          <a:p>
            <a:pPr algn="just" defTabSz="422275"/>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2 cahier de doléances St Sauveur de </a:t>
            </a:r>
            <a:r>
              <a:rPr lang="fr-FR" sz="1200" baseline="30000" dirty="0" err="1" smtClean="0">
                <a:solidFill>
                  <a:prstClr val="black"/>
                </a:solidFill>
                <a:latin typeface="Comic Sans MS" panose="030F0702030302020204" pitchFamily="66" charset="0"/>
              </a:rPr>
              <a:t>Cruzières</a:t>
            </a:r>
            <a:endParaRPr lang="fr-FR" sz="1200" i="1" dirty="0" smtClean="0">
              <a:solidFill>
                <a:prstClr val="black"/>
              </a:solidFill>
              <a:latin typeface="Comic Sans MS" panose="030F0702030302020204" pitchFamily="66" charset="0"/>
            </a:endParaRPr>
          </a:p>
        </p:txBody>
      </p:sp>
      <p:pic>
        <p:nvPicPr>
          <p:cNvPr id="11" name="Image 10" descr="thumbnail_DSCN1309.jpg"/>
          <p:cNvPicPr>
            <a:picLocks noChangeAspect="1"/>
          </p:cNvPicPr>
          <p:nvPr/>
        </p:nvPicPr>
        <p:blipFill>
          <a:blip r:embed="rId3" cstate="print">
            <a:lum bright="30000" contrast="40000"/>
          </a:blip>
          <a:srcRect r="29737" b="13868"/>
          <a:stretch>
            <a:fillRect/>
          </a:stretch>
        </p:blipFill>
        <p:spPr>
          <a:xfrm>
            <a:off x="3850005" y="2337435"/>
            <a:ext cx="3007995" cy="2765516"/>
          </a:xfrm>
          <a:prstGeom prst="rect">
            <a:avLst/>
          </a:prstGeom>
        </p:spPr>
      </p:pic>
      <p:sp>
        <p:nvSpPr>
          <p:cNvPr id="8" name="ZoneTexte 7"/>
          <p:cNvSpPr txBox="1"/>
          <p:nvPr/>
        </p:nvSpPr>
        <p:spPr>
          <a:xfrm>
            <a:off x="4438650" y="2552700"/>
            <a:ext cx="1348446" cy="261610"/>
          </a:xfrm>
          <a:prstGeom prst="rect">
            <a:avLst/>
          </a:prstGeom>
          <a:noFill/>
        </p:spPr>
        <p:txBody>
          <a:bodyPr wrap="none" rtlCol="0">
            <a:spAutoFit/>
          </a:bodyPr>
          <a:lstStyle/>
          <a:p>
            <a:r>
              <a:rPr lang="fr-FR" sz="1100" b="1" dirty="0" smtClean="0">
                <a:latin typeface="Comic Sans MS" pitchFamily="66" charset="0"/>
              </a:rPr>
              <a:t>Chemin  </a:t>
            </a:r>
            <a:r>
              <a:rPr lang="fr-FR" sz="1100" b="1" dirty="0" err="1" smtClean="0">
                <a:latin typeface="Comic Sans MS" pitchFamily="66" charset="0"/>
              </a:rPr>
              <a:t>Lachamp</a:t>
            </a:r>
            <a:endParaRPr lang="fr-FR" sz="1100" b="1" dirty="0">
              <a:latin typeface="Comic Sans MS"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727F521-0933-4088-84B2-48E306800F27}"/>
              </a:ext>
            </a:extLst>
          </p:cNvPr>
          <p:cNvSpPr>
            <a:spLocks noGrp="1"/>
          </p:cNvSpPr>
          <p:nvPr>
            <p:ph type="sldNum" sz="quarter" idx="12"/>
          </p:nvPr>
        </p:nvSpPr>
        <p:spPr>
          <a:xfrm>
            <a:off x="5087301" y="8580431"/>
            <a:ext cx="1543050" cy="486833"/>
          </a:xfrm>
        </p:spPr>
        <p:txBody>
          <a:bodyPr/>
          <a:lstStyle/>
          <a:p>
            <a:fld id="{630E0FCE-2FF7-4C1A-9FFB-C7B632A12713}" type="slidenum">
              <a:rPr lang="fr-FR" sz="1200" b="1" smtClean="0">
                <a:solidFill>
                  <a:schemeClr val="tx1">
                    <a:lumMod val="95000"/>
                    <a:lumOff val="5000"/>
                  </a:schemeClr>
                </a:solidFill>
                <a:latin typeface="Comic Sans MS" pitchFamily="66" charset="0"/>
              </a:rPr>
              <a:pPr/>
              <a:t>7</a:t>
            </a:fld>
            <a:endParaRPr lang="fr-FR" sz="1200" b="1" dirty="0">
              <a:solidFill>
                <a:schemeClr val="tx1">
                  <a:lumMod val="95000"/>
                  <a:lumOff val="5000"/>
                </a:schemeClr>
              </a:solidFill>
              <a:latin typeface="Comic Sans MS" pitchFamily="66" charset="0"/>
            </a:endParaRPr>
          </a:p>
        </p:txBody>
      </p:sp>
      <p:sp>
        <p:nvSpPr>
          <p:cNvPr id="4" name="ZoneTexte 3">
            <a:extLst>
              <a:ext uri="{FF2B5EF4-FFF2-40B4-BE49-F238E27FC236}">
                <a16:creationId xmlns:a16="http://schemas.microsoft.com/office/drawing/2014/main" xmlns="" id="{127AD486-3577-4A35-948C-D56D4DF5E171}"/>
              </a:ext>
            </a:extLst>
          </p:cNvPr>
          <p:cNvSpPr txBox="1"/>
          <p:nvPr/>
        </p:nvSpPr>
        <p:spPr>
          <a:xfrm>
            <a:off x="438150" y="209551"/>
            <a:ext cx="6181725" cy="9864239"/>
          </a:xfrm>
          <a:prstGeom prst="rect">
            <a:avLst/>
          </a:prstGeom>
          <a:noFill/>
        </p:spPr>
        <p:txBody>
          <a:bodyPr wrap="square" rtlCol="0">
            <a:spAutoFit/>
          </a:bodyPr>
          <a:lstStyle/>
          <a:p>
            <a:pPr algn="just"/>
            <a:r>
              <a:rPr lang="fr-FR" sz="1200" dirty="0" smtClean="0">
                <a:solidFill>
                  <a:prstClr val="black"/>
                </a:solidFill>
                <a:latin typeface="Comic Sans MS" panose="030F0702030302020204" pitchFamily="66" charset="0"/>
              </a:rPr>
              <a:t>du Languedoc ou du diocèse d’Uzès.. Leur inquiétude concerne la mise en place de nouveaux impôts mais sans clairement les refuser et  ils ne remettent pas en cause les impôts existants; il en est de même pour seules deux demandes traditionnelles des communautés villageoises: les droits « féodaux » sont trop lourds (de la Commanderie de </a:t>
            </a:r>
            <a:r>
              <a:rPr lang="fr-FR" sz="1200" dirty="0" err="1" smtClean="0">
                <a:solidFill>
                  <a:prstClr val="black"/>
                </a:solidFill>
                <a:latin typeface="Comic Sans MS" panose="030F0702030302020204" pitchFamily="66" charset="0"/>
              </a:rPr>
              <a:t>Jalès</a:t>
            </a:r>
            <a:r>
              <a:rPr lang="fr-FR" sz="1200" dirty="0" smtClean="0">
                <a:solidFill>
                  <a:prstClr val="black"/>
                </a:solidFill>
                <a:latin typeface="Comic Sans MS" panose="030F0702030302020204" pitchFamily="66" charset="0"/>
              </a:rPr>
              <a:t> mais d’ailleurs n’apparaissent pas ceux de leur Seigneur, le Comte du </a:t>
            </a:r>
            <a:r>
              <a:rPr lang="fr-FR" sz="1200" dirty="0" err="1" smtClean="0">
                <a:solidFill>
                  <a:prstClr val="black"/>
                </a:solidFill>
                <a:latin typeface="Comic Sans MS" panose="030F0702030302020204" pitchFamily="66" charset="0"/>
              </a:rPr>
              <a:t>Roure</a:t>
            </a:r>
            <a:r>
              <a:rPr lang="fr-FR" sz="1200" dirty="0" smtClean="0">
                <a:solidFill>
                  <a:prstClr val="black"/>
                </a:solidFill>
                <a:latin typeface="Comic Sans MS" panose="030F0702030302020204" pitchFamily="66" charset="0"/>
              </a:rPr>
              <a:t>) et le coût d’une justice, qu’il faudrait rapprocher de la communauté, trop élevé. Là encore, sauf cas ponctuels, ils ne remettent pas en question les pouvoirs politiques, économiques et sociaux qui les dominent,  manifestant une attitude  conservatrice et teintée de fatalisme. </a:t>
            </a:r>
          </a:p>
          <a:p>
            <a:pPr algn="just"/>
            <a:endParaRPr lang="fr-FR" sz="1200" dirty="0" smtClean="0">
              <a:solidFill>
                <a:prstClr val="black"/>
              </a:solidFill>
              <a:latin typeface="Comic Sans MS" panose="030F0702030302020204" pitchFamily="66" charset="0"/>
            </a:endParaRPr>
          </a:p>
          <a:p>
            <a:pPr algn="just"/>
            <a:r>
              <a:rPr lang="fr-FR" sz="1600" b="1" dirty="0" smtClean="0">
                <a:solidFill>
                  <a:srgbClr val="009900"/>
                </a:solidFill>
                <a:latin typeface="Comic Sans MS" panose="030F0702030302020204" pitchFamily="66" charset="0"/>
              </a:rPr>
              <a:t>B) Acteurs de la Communauté de St André</a:t>
            </a:r>
          </a:p>
          <a:p>
            <a:pPr algn="just"/>
            <a:endParaRPr lang="fr-FR" sz="2000" b="1" dirty="0" smtClean="0">
              <a:solidFill>
                <a:srgbClr val="FF0000"/>
              </a:solidFill>
              <a:latin typeface="Comic Sans MS" panose="030F0702030302020204" pitchFamily="66" charset="0"/>
            </a:endParaRPr>
          </a:p>
          <a:p>
            <a:pPr algn="just"/>
            <a:r>
              <a:rPr lang="fr-FR" sz="1200" b="1" dirty="0" smtClean="0">
                <a:latin typeface="Comic Sans MS" panose="030F0702030302020204" pitchFamily="66" charset="0"/>
              </a:rPr>
              <a:t>Là aussi, à l’échelle de la communauté, superposition de trois pouvoirs</a:t>
            </a:r>
          </a:p>
          <a:p>
            <a:pPr algn="just"/>
            <a:r>
              <a:rPr lang="fr-FR" sz="1200" dirty="0" smtClean="0">
                <a:latin typeface="Comic Sans MS" panose="030F0702030302020204" pitchFamily="66" charset="0"/>
              </a:rPr>
              <a:t>   Le conseil politique, conseil général et l’assemblée de la Communauté</a:t>
            </a:r>
          </a:p>
          <a:p>
            <a:pPr algn="just"/>
            <a:r>
              <a:rPr lang="fr-FR" sz="1200" dirty="0" smtClean="0">
                <a:latin typeface="Comic Sans MS" panose="030F0702030302020204" pitchFamily="66" charset="0"/>
              </a:rPr>
              <a:t>   Le pouvoir du Comte du </a:t>
            </a:r>
            <a:r>
              <a:rPr lang="fr-FR" sz="1200" dirty="0" err="1" smtClean="0">
                <a:latin typeface="Comic Sans MS" panose="030F0702030302020204" pitchFamily="66" charset="0"/>
              </a:rPr>
              <a:t>Roure</a:t>
            </a:r>
            <a:r>
              <a:rPr lang="fr-FR" sz="1200" dirty="0" smtClean="0">
                <a:latin typeface="Comic Sans MS" panose="030F0702030302020204" pitchFamily="66" charset="0"/>
              </a:rPr>
              <a:t> Seigneur de Banne ( et de St André)</a:t>
            </a:r>
          </a:p>
          <a:p>
            <a:pPr algn="just"/>
            <a:r>
              <a:rPr lang="fr-FR" sz="1200" dirty="0" smtClean="0">
                <a:latin typeface="Comic Sans MS" panose="030F0702030302020204" pitchFamily="66" charset="0"/>
              </a:rPr>
              <a:t>   Le pouvoir de l’Eglise</a:t>
            </a:r>
          </a:p>
          <a:p>
            <a:pPr algn="just"/>
            <a:endParaRPr lang="fr-FR" sz="1200" dirty="0" smtClean="0">
              <a:latin typeface="Comic Sans MS" panose="030F0702030302020204" pitchFamily="66" charset="0"/>
            </a:endParaRPr>
          </a:p>
          <a:p>
            <a:pPr algn="just"/>
            <a:r>
              <a:rPr lang="fr-FR" sz="1200" dirty="0" smtClean="0">
                <a:latin typeface="Comic Sans MS" panose="030F0702030302020204" pitchFamily="66" charset="0"/>
              </a:rPr>
              <a:t> La vie politique est animée par le </a:t>
            </a:r>
            <a:r>
              <a:rPr lang="fr-FR" sz="1200" b="1" dirty="0" smtClean="0">
                <a:latin typeface="Comic Sans MS" panose="030F0702030302020204" pitchFamily="66" charset="0"/>
              </a:rPr>
              <a:t>conseil politique </a:t>
            </a:r>
            <a:r>
              <a:rPr lang="fr-FR" sz="1200" dirty="0" smtClean="0">
                <a:latin typeface="Comic Sans MS" panose="030F0702030302020204" pitchFamily="66" charset="0"/>
              </a:rPr>
              <a:t>composé de deux Consuls et d’officiers municipaux et le </a:t>
            </a:r>
            <a:r>
              <a:rPr lang="fr-FR" sz="1200" b="1" dirty="0" smtClean="0">
                <a:latin typeface="Comic Sans MS" panose="030F0702030302020204" pitchFamily="66" charset="0"/>
              </a:rPr>
              <a:t>conseil général </a:t>
            </a:r>
            <a:r>
              <a:rPr lang="fr-FR" sz="1200" dirty="0" smtClean="0">
                <a:latin typeface="Comic Sans MS" panose="030F0702030302020204" pitchFamily="66" charset="0"/>
              </a:rPr>
              <a:t>rassemblant le conseil politique et les </a:t>
            </a:r>
            <a:r>
              <a:rPr lang="fr-FR" sz="1200" i="1" dirty="0" smtClean="0">
                <a:latin typeface="Comic Sans MS" panose="030F0702030302020204" pitchFamily="66" charset="0"/>
              </a:rPr>
              <a:t>« principaux habitants »</a:t>
            </a:r>
            <a:r>
              <a:rPr lang="fr-FR" sz="1200" dirty="0" smtClean="0">
                <a:solidFill>
                  <a:prstClr val="black"/>
                </a:solidFill>
                <a:latin typeface="Comic Sans MS" panose="030F0702030302020204" pitchFamily="66" charset="0"/>
              </a:rPr>
              <a:t> *</a:t>
            </a:r>
            <a:r>
              <a:rPr lang="fr-FR" sz="1200" baseline="30000" dirty="0" smtClean="0">
                <a:solidFill>
                  <a:prstClr val="black"/>
                </a:solidFill>
                <a:latin typeface="Comic Sans MS" panose="030F0702030302020204" pitchFamily="66" charset="0"/>
              </a:rPr>
              <a:t>1</a:t>
            </a:r>
            <a:r>
              <a:rPr lang="fr-FR" sz="1200" i="1" dirty="0" smtClean="0">
                <a:latin typeface="Comic Sans MS" panose="030F0702030302020204" pitchFamily="66" charset="0"/>
              </a:rPr>
              <a:t>. </a:t>
            </a:r>
            <a:r>
              <a:rPr lang="fr-FR" sz="1200" dirty="0" smtClean="0">
                <a:latin typeface="Comic Sans MS" panose="030F0702030302020204" pitchFamily="66" charset="0"/>
              </a:rPr>
              <a:t>A St André, les deux types de conseils sont souvent confondus ce qui ne pose guère de problèmes puisque l’on retrouve les mêmes hommes comme conseillers ou  «</a:t>
            </a:r>
            <a:r>
              <a:rPr lang="fr-FR" sz="1200" i="1" dirty="0" smtClean="0">
                <a:latin typeface="Comic Sans MS" panose="030F0702030302020204" pitchFamily="66" charset="0"/>
              </a:rPr>
              <a:t>principaux habitants ». </a:t>
            </a:r>
            <a:r>
              <a:rPr lang="fr-FR" sz="1200" dirty="0" smtClean="0">
                <a:latin typeface="Comic Sans MS" panose="030F0702030302020204" pitchFamily="66" charset="0"/>
              </a:rPr>
              <a:t>Une </a:t>
            </a:r>
            <a:r>
              <a:rPr lang="fr-FR" sz="1200" b="1" dirty="0" smtClean="0">
                <a:latin typeface="Comic Sans MS" panose="030F0702030302020204" pitchFamily="66" charset="0"/>
              </a:rPr>
              <a:t>Assemblée extraordinaire </a:t>
            </a:r>
            <a:r>
              <a:rPr lang="fr-FR" sz="1200" dirty="0" smtClean="0">
                <a:latin typeface="Comic Sans MS" panose="030F0702030302020204" pitchFamily="66" charset="0"/>
              </a:rPr>
              <a:t>se tient le 9 août 1789 lors de la « Grande Peur » réunissant un grand nombre d’habitants « </a:t>
            </a:r>
            <a:r>
              <a:rPr lang="fr-FR" sz="1200" i="1" dirty="0" smtClean="0">
                <a:latin typeface="Comic Sans MS" panose="030F0702030302020204" pitchFamily="66" charset="0"/>
              </a:rPr>
              <a:t>en la place publique à cause que la chambre servant d’hôtel de ville n’a pu contenir tous ceux qui se sont rendus à la présente Assemblée »</a:t>
            </a:r>
            <a:r>
              <a:rPr lang="fr-FR" sz="1200" dirty="0" smtClean="0">
                <a:solidFill>
                  <a:prstClr val="black"/>
                </a:solidFill>
                <a:latin typeface="Comic Sans MS" panose="030F0702030302020204" pitchFamily="66" charset="0"/>
              </a:rPr>
              <a:t>. Lors de ces réunions, la présence du juge seigneurial qui « autorise » la délibération auparavant nécessaire, est souvent remplacée par celle d’un homme de loi.</a:t>
            </a:r>
            <a:endParaRPr lang="fr-FR" sz="1200" i="1" dirty="0" smtClean="0">
              <a:latin typeface="Comic Sans MS" panose="030F0702030302020204" pitchFamily="66" charset="0"/>
            </a:endParaRPr>
          </a:p>
          <a:p>
            <a:pPr algn="just"/>
            <a:r>
              <a:rPr lang="fr-FR" sz="1200" b="1" dirty="0" smtClean="0">
                <a:latin typeface="Comic Sans MS" panose="030F0702030302020204" pitchFamily="66" charset="0"/>
              </a:rPr>
              <a:t>      Les membres du Conseil </a:t>
            </a:r>
            <a:r>
              <a:rPr lang="fr-FR" sz="1200" dirty="0" smtClean="0">
                <a:latin typeface="Comic Sans MS" panose="030F0702030302020204" pitchFamily="66" charset="0"/>
              </a:rPr>
              <a:t>appartiennent à quelques familles les plus aisées et l’on y retrouve les grandes « fortunes ». Ces quelques familles aux commandes de la vie de la Communauté sont soit des hommes de loi (</a:t>
            </a:r>
            <a:r>
              <a:rPr lang="fr-FR" sz="1200" dirty="0" err="1" smtClean="0">
                <a:latin typeface="Comic Sans MS" panose="030F0702030302020204" pitchFamily="66" charset="0"/>
              </a:rPr>
              <a:t>Boissin</a:t>
            </a:r>
            <a:r>
              <a:rPr lang="fr-FR" sz="1200" dirty="0" smtClean="0">
                <a:latin typeface="Comic Sans MS" panose="030F0702030302020204" pitchFamily="66" charset="0"/>
              </a:rPr>
              <a:t> Laroche, juge, Graffand et Deslèbres, les deux notaires, Jean </a:t>
            </a:r>
            <a:r>
              <a:rPr lang="fr-FR" sz="1200" dirty="0" err="1" smtClean="0">
                <a:latin typeface="Comic Sans MS" panose="030F0702030302020204" pitchFamily="66" charset="0"/>
              </a:rPr>
              <a:t>Malignon</a:t>
            </a:r>
            <a:r>
              <a:rPr lang="fr-FR" sz="1200" dirty="0" smtClean="0">
                <a:latin typeface="Comic Sans MS" panose="030F0702030302020204" pitchFamily="66" charset="0"/>
              </a:rPr>
              <a:t>, procureur fiscal) soit des grands propriétaires Jullien et </a:t>
            </a:r>
            <a:r>
              <a:rPr lang="fr-FR" sz="1200" dirty="0" err="1" smtClean="0">
                <a:latin typeface="Comic Sans MS" panose="030F0702030302020204" pitchFamily="66" charset="0"/>
              </a:rPr>
              <a:t>Pagès</a:t>
            </a:r>
            <a:r>
              <a:rPr lang="fr-FR" sz="1200" dirty="0" smtClean="0">
                <a:latin typeface="Comic Sans MS" panose="030F0702030302020204" pitchFamily="66" charset="0"/>
              </a:rPr>
              <a:t> (propriétaire aisé et négociant) de St André, Jean Dumas (ajoutant au revenu de ses terres nombreuses, ses revenus de « facturier en laine », </a:t>
            </a:r>
            <a:r>
              <a:rPr lang="fr-FR" sz="1200" dirty="0" err="1" smtClean="0">
                <a:latin typeface="Comic Sans MS" panose="030F0702030302020204" pitchFamily="66" charset="0"/>
              </a:rPr>
              <a:t>Bonnaure</a:t>
            </a:r>
            <a:r>
              <a:rPr lang="fr-FR" sz="1200" dirty="0" smtClean="0">
                <a:latin typeface="Comic Sans MS" panose="030F0702030302020204" pitchFamily="66" charset="0"/>
              </a:rPr>
              <a:t> La </a:t>
            </a:r>
            <a:r>
              <a:rPr lang="fr-FR" sz="1200" dirty="0" err="1" smtClean="0">
                <a:latin typeface="Comic Sans MS" panose="030F0702030302020204" pitchFamily="66" charset="0"/>
              </a:rPr>
              <a:t>Peyrille</a:t>
            </a:r>
            <a:r>
              <a:rPr lang="fr-FR" sz="1200" dirty="0" smtClean="0">
                <a:latin typeface="Comic Sans MS" panose="030F0702030302020204" pitchFamily="66" charset="0"/>
              </a:rPr>
              <a:t> et </a:t>
            </a:r>
            <a:r>
              <a:rPr lang="fr-FR" sz="1200" dirty="0" err="1" smtClean="0">
                <a:latin typeface="Comic Sans MS" panose="030F0702030302020204" pitchFamily="66" charset="0"/>
              </a:rPr>
              <a:t>Bonnaure</a:t>
            </a:r>
            <a:r>
              <a:rPr lang="fr-FR" sz="1200" dirty="0" smtClean="0">
                <a:latin typeface="Comic Sans MS" panose="030F0702030302020204" pitchFamily="66" charset="0"/>
              </a:rPr>
              <a:t> du </a:t>
            </a:r>
            <a:r>
              <a:rPr lang="fr-FR" sz="1200" dirty="0" err="1" smtClean="0">
                <a:latin typeface="Comic Sans MS" panose="030F0702030302020204" pitchFamily="66" charset="0"/>
              </a:rPr>
              <a:t>Bourdaric</a:t>
            </a:r>
            <a:r>
              <a:rPr lang="fr-FR" sz="1200" dirty="0" smtClean="0">
                <a:latin typeface="Comic Sans MS" panose="030F0702030302020204" pitchFamily="66" charset="0"/>
              </a:rPr>
              <a:t>, Pascal de </a:t>
            </a:r>
            <a:r>
              <a:rPr lang="fr-FR" sz="1200" dirty="0" err="1" smtClean="0">
                <a:latin typeface="Comic Sans MS" panose="030F0702030302020204" pitchFamily="66" charset="0"/>
              </a:rPr>
              <a:t>Chadouillet</a:t>
            </a:r>
            <a:r>
              <a:rPr lang="fr-FR" sz="1200" dirty="0" smtClean="0">
                <a:latin typeface="Comic Sans MS" panose="030F0702030302020204" pitchFamily="66" charset="0"/>
              </a:rPr>
              <a:t>, A. Dumas de </a:t>
            </a:r>
            <a:r>
              <a:rPr lang="fr-FR" sz="1200" dirty="0" err="1" smtClean="0">
                <a:latin typeface="Comic Sans MS" panose="030F0702030302020204" pitchFamily="66" charset="0"/>
              </a:rPr>
              <a:t>Chadouillet</a:t>
            </a:r>
            <a:r>
              <a:rPr lang="fr-FR" sz="1200" dirty="0" smtClean="0">
                <a:latin typeface="Comic Sans MS" panose="030F0702030302020204" pitchFamily="66" charset="0"/>
              </a:rPr>
              <a:t>, </a:t>
            </a:r>
            <a:r>
              <a:rPr lang="fr-FR" sz="1200" dirty="0" err="1" smtClean="0">
                <a:latin typeface="Comic Sans MS" panose="030F0702030302020204" pitchFamily="66" charset="0"/>
              </a:rPr>
              <a:t>Thoulouse</a:t>
            </a:r>
            <a:r>
              <a:rPr lang="fr-FR" sz="1200" dirty="0" smtClean="0">
                <a:latin typeface="Comic Sans MS" panose="030F0702030302020204" pitchFamily="66" charset="0"/>
              </a:rPr>
              <a:t> de </a:t>
            </a:r>
            <a:r>
              <a:rPr lang="fr-FR" sz="1200" dirty="0" err="1" smtClean="0">
                <a:latin typeface="Comic Sans MS" panose="030F0702030302020204" pitchFamily="66" charset="0"/>
              </a:rPr>
              <a:t>Clairac</a:t>
            </a:r>
            <a:r>
              <a:rPr lang="fr-FR" sz="1200" dirty="0">
                <a:latin typeface="Comic Sans MS" panose="030F0702030302020204" pitchFamily="66" charset="0"/>
              </a:rPr>
              <a:t>..). Non seulement, </a:t>
            </a:r>
            <a:r>
              <a:rPr lang="fr-FR" sz="1200" dirty="0" smtClean="0">
                <a:latin typeface="Comic Sans MS" panose="030F0702030302020204" pitchFamily="66" charset="0"/>
              </a:rPr>
              <a:t>consuls </a:t>
            </a:r>
            <a:r>
              <a:rPr lang="fr-FR" sz="1200" dirty="0">
                <a:latin typeface="Comic Sans MS" panose="030F0702030302020204" pitchFamily="66" charset="0"/>
              </a:rPr>
              <a:t>et officiers sont recrutés dans un vivier restreint de notables mais de plus, comme ils restent plusieurs années de suite en place, il n’y </a:t>
            </a:r>
            <a:r>
              <a:rPr lang="fr-FR" sz="1200" dirty="0" smtClean="0">
                <a:latin typeface="Comic Sans MS" panose="030F0702030302020204" pitchFamily="66" charset="0"/>
              </a:rPr>
              <a:t>a que </a:t>
            </a:r>
            <a:r>
              <a:rPr lang="fr-FR" sz="1200" dirty="0">
                <a:latin typeface="Comic Sans MS" panose="030F0702030302020204" pitchFamily="66" charset="0"/>
              </a:rPr>
              <a:t>peu de renouvellement du personnel politique. </a:t>
            </a:r>
            <a:r>
              <a:rPr lang="fr-FR" sz="1200" dirty="0" smtClean="0">
                <a:latin typeface="Comic Sans MS" panose="030F0702030302020204" pitchFamily="66" charset="0"/>
              </a:rPr>
              <a:t>L’organisation politique de la Communauté s’appuie en partie sur des liens personnels et souvent familiaux; ces notables eux-mêmes confondent leur fonction publique et leur vie privée : ainsi des réunions du Conseil se tiennent parfois dans la maison du maire ou d’un de ces notables.</a:t>
            </a:r>
            <a:endParaRPr lang="fr-FR" sz="1200" dirty="0">
              <a:latin typeface="Comic Sans MS" panose="030F0702030302020204" pitchFamily="66" charset="0"/>
            </a:endParaRPr>
          </a:p>
          <a:p>
            <a:pPr algn="just"/>
            <a:endParaRPr lang="fr-FR" sz="1000" dirty="0">
              <a:latin typeface="Comic Sans MS" panose="030F0702030302020204" pitchFamily="66" charset="0"/>
            </a:endParaRPr>
          </a:p>
          <a:p>
            <a:pPr algn="just"/>
            <a:r>
              <a:rPr lang="fr-FR" sz="900" dirty="0" smtClean="0">
                <a:solidFill>
                  <a:prstClr val="black"/>
                </a:solidFill>
                <a:latin typeface="Comic Sans MS" panose="030F0702030302020204" pitchFamily="66" charset="0"/>
              </a:rPr>
              <a:t>*</a:t>
            </a:r>
            <a:r>
              <a:rPr lang="fr-FR" sz="900" baseline="30000" dirty="0" smtClean="0">
                <a:solidFill>
                  <a:prstClr val="black"/>
                </a:solidFill>
                <a:latin typeface="Comic Sans MS" panose="030F0702030302020204" pitchFamily="66" charset="0"/>
              </a:rPr>
              <a:t>1 </a:t>
            </a:r>
            <a:r>
              <a:rPr lang="fr-FR" sz="900" dirty="0" smtClean="0">
                <a:solidFill>
                  <a:prstClr val="black"/>
                </a:solidFill>
                <a:latin typeface="Comic Sans MS" panose="030F0702030302020204" pitchFamily="66" charset="0"/>
              </a:rPr>
              <a:t>Registre des délibérations municipales. </a:t>
            </a:r>
            <a:r>
              <a:rPr lang="fr-FR" sz="900" dirty="0" smtClean="0">
                <a:latin typeface="Comic Sans MS" panose="030F0702030302020204" pitchFamily="66" charset="0"/>
              </a:rPr>
              <a:t>Certains conseils ajoutent « les principaux habitants » sans les citer nommément; certains peuvent être présents mais ne savent pas signer. En tous cas, on ne trouve pas trace de certains habitants de St André qui savent signer.</a:t>
            </a:r>
            <a:endParaRPr lang="fr-FR" sz="900" dirty="0" smtClean="0">
              <a:solidFill>
                <a:prstClr val="black"/>
              </a:solidFill>
              <a:latin typeface="Comic Sans MS" panose="030F0702030302020204" pitchFamily="66" charset="0"/>
            </a:endParaRPr>
          </a:p>
          <a:p>
            <a:pPr lvl="0" algn="just"/>
            <a:endParaRPr lang="fr-FR" sz="1000" dirty="0">
              <a:solidFill>
                <a:prstClr val="black"/>
              </a:solidFill>
              <a:latin typeface="Comic Sans MS" panose="030F0702030302020204" pitchFamily="66" charset="0"/>
            </a:endParaRPr>
          </a:p>
          <a:p>
            <a:pPr algn="just"/>
            <a:endParaRPr lang="fr-FR" sz="1000" dirty="0">
              <a:latin typeface="Comic Sans MS" panose="030F0702030302020204" pitchFamily="66" charset="0"/>
            </a:endParaRPr>
          </a:p>
          <a:p>
            <a:pPr algn="just"/>
            <a:endParaRPr lang="fr-FR" sz="1000" dirty="0">
              <a:latin typeface="Comic Sans MS" panose="030F0702030302020204" pitchFamily="66" charset="0"/>
            </a:endParaRPr>
          </a:p>
          <a:p>
            <a:pPr algn="just"/>
            <a:endParaRPr lang="fr-FR" sz="1000" dirty="0">
              <a:latin typeface="Comic Sans MS" panose="030F0702030302020204" pitchFamily="66" charset="0"/>
            </a:endParaRPr>
          </a:p>
          <a:p>
            <a:pPr lvl="0" algn="just"/>
            <a:r>
              <a:rPr lang="fr-FR" sz="1100" dirty="0">
                <a:latin typeface="Comic Sans MS" panose="030F0702030302020204" pitchFamily="66" charset="0"/>
              </a:rPr>
              <a:t/>
            </a:r>
            <a:br>
              <a:rPr lang="fr-FR" sz="1100" dirty="0">
                <a:latin typeface="Comic Sans MS" panose="030F0702030302020204" pitchFamily="66" charset="0"/>
              </a:rPr>
            </a:br>
            <a:endParaRPr lang="fr-FR" sz="1100" dirty="0">
              <a:latin typeface="Comic Sans MS" panose="030F0702030302020204" pitchFamily="66" charset="0"/>
            </a:endParaRPr>
          </a:p>
          <a:p>
            <a:pPr algn="just"/>
            <a:endParaRPr lang="fr-FR" sz="1100" dirty="0">
              <a:latin typeface="Comic Sans MS" panose="030F0702030302020204" pitchFamily="66" charset="0"/>
            </a:endParaRPr>
          </a:p>
        </p:txBody>
      </p:sp>
    </p:spTree>
    <p:extLst>
      <p:ext uri="{BB962C8B-B14F-4D97-AF65-F5344CB8AC3E}">
        <p14:creationId xmlns:p14="http://schemas.microsoft.com/office/powerpoint/2010/main" xmlns="" val="3115146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descr="thumbnail_IMG_8262.jpg"/>
          <p:cNvPicPr>
            <a:picLocks noChangeAspect="1"/>
          </p:cNvPicPr>
          <p:nvPr/>
        </p:nvPicPr>
        <p:blipFill>
          <a:blip r:embed="rId2" cstate="print"/>
          <a:stretch>
            <a:fillRect/>
          </a:stretch>
        </p:blipFill>
        <p:spPr>
          <a:xfrm>
            <a:off x="228600" y="4503686"/>
            <a:ext cx="2952750" cy="2292995"/>
          </a:xfrm>
          <a:prstGeom prst="rect">
            <a:avLst/>
          </a:prstGeom>
        </p:spPr>
      </p:pic>
      <p:pic>
        <p:nvPicPr>
          <p:cNvPr id="13" name="Image 12" descr="thumbnail_IMG_8248.jpg"/>
          <p:cNvPicPr>
            <a:picLocks noChangeAspect="1"/>
          </p:cNvPicPr>
          <p:nvPr/>
        </p:nvPicPr>
        <p:blipFill>
          <a:blip r:embed="rId3" cstate="print"/>
          <a:stretch>
            <a:fillRect/>
          </a:stretch>
        </p:blipFill>
        <p:spPr>
          <a:xfrm>
            <a:off x="257174" y="2150997"/>
            <a:ext cx="2962275" cy="2226335"/>
          </a:xfrm>
          <a:prstGeom prst="rect">
            <a:avLst/>
          </a:prstGeom>
        </p:spPr>
      </p:pic>
      <p:sp>
        <p:nvSpPr>
          <p:cNvPr id="11" name="ZoneTexte 10"/>
          <p:cNvSpPr txBox="1"/>
          <p:nvPr/>
        </p:nvSpPr>
        <p:spPr>
          <a:xfrm>
            <a:off x="152401" y="187702"/>
            <a:ext cx="6705599" cy="8956298"/>
          </a:xfrm>
          <a:prstGeom prst="rect">
            <a:avLst/>
          </a:prstGeom>
          <a:noFill/>
        </p:spPr>
        <p:txBody>
          <a:bodyPr wrap="square" rtlCol="0">
            <a:spAutoFit/>
          </a:bodyPr>
          <a:lstStyle/>
          <a:p>
            <a:pPr algn="just"/>
            <a:r>
              <a:rPr lang="fr-FR" sz="1200" dirty="0" smtClean="0">
                <a:latin typeface="Comic Sans MS" panose="030F0702030302020204" pitchFamily="66" charset="0"/>
              </a:rPr>
              <a:t>      Les </a:t>
            </a:r>
            <a:r>
              <a:rPr lang="fr-FR" sz="1200" b="1" dirty="0" smtClean="0">
                <a:latin typeface="Comic Sans MS" panose="030F0702030302020204" pitchFamily="66" charset="0"/>
              </a:rPr>
              <a:t>Consuls</a:t>
            </a:r>
            <a:r>
              <a:rPr lang="fr-FR" sz="1200" dirty="0" smtClean="0">
                <a:latin typeface="Comic Sans MS" panose="030F0702030302020204" pitchFamily="66" charset="0"/>
              </a:rPr>
              <a:t> sont théoriquement élus par une assemblée générale des habitants  (témoignage de la vie municipale active dans le midi de la France); mais à St André, pas de trace d’assemblée générale pour les élire régulièrement chaque année; le 8 Janvier 1786,les deux Consuls Antoine Dumas et Jean Dumas </a:t>
            </a:r>
            <a:r>
              <a:rPr lang="fr-FR" sz="1200" i="1" dirty="0" smtClean="0">
                <a:latin typeface="Comic Sans MS" panose="030F0702030302020204" pitchFamily="66" charset="0"/>
              </a:rPr>
              <a:t>« ont exercé leur charge pendant plusieurs années et désirent qu’il en soit nommés de nouveaux »</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a:t>
            </a:r>
            <a:r>
              <a:rPr lang="fr-FR" sz="1200" dirty="0" smtClean="0">
                <a:solidFill>
                  <a:prstClr val="black"/>
                </a:solidFill>
                <a:latin typeface="Comic Sans MS" panose="030F0702030302020204" pitchFamily="66" charset="0"/>
              </a:rPr>
              <a:t>; l</a:t>
            </a:r>
            <a:r>
              <a:rPr lang="fr-FR" sz="1200" dirty="0" smtClean="0">
                <a:latin typeface="Comic Sans MS" panose="030F0702030302020204" pitchFamily="66" charset="0"/>
              </a:rPr>
              <a:t>e conseil en  présence de François </a:t>
            </a:r>
            <a:r>
              <a:rPr lang="fr-FR" sz="1200" dirty="0" err="1" smtClean="0">
                <a:latin typeface="Comic Sans MS" panose="030F0702030302020204" pitchFamily="66" charset="0"/>
              </a:rPr>
              <a:t>Boissin</a:t>
            </a:r>
            <a:r>
              <a:rPr lang="fr-FR" sz="1200" dirty="0" smtClean="0">
                <a:latin typeface="Comic Sans MS" panose="030F0702030302020204" pitchFamily="66" charset="0"/>
              </a:rPr>
              <a:t> Laroche, juge seigneurial, et Joseph François Scipion Deslèbres, avocat, délibère,  nomme deux consuls </a:t>
            </a:r>
            <a:r>
              <a:rPr lang="fr-FR" sz="1200" i="1" dirty="0" smtClean="0">
                <a:latin typeface="Comic Sans MS" panose="030F0702030302020204" pitchFamily="66" charset="0"/>
              </a:rPr>
              <a:t>« modernes », </a:t>
            </a:r>
            <a:r>
              <a:rPr lang="fr-FR" sz="1200" dirty="0" smtClean="0">
                <a:latin typeface="Comic Sans MS" panose="030F0702030302020204" pitchFamily="66" charset="0"/>
              </a:rPr>
              <a:t>Jean Graffand et Pierre </a:t>
            </a:r>
            <a:r>
              <a:rPr lang="fr-FR" sz="1200" dirty="0" err="1" smtClean="0">
                <a:latin typeface="Comic Sans MS" panose="030F0702030302020204" pitchFamily="66" charset="0"/>
              </a:rPr>
              <a:t>Bonnaure</a:t>
            </a:r>
            <a:r>
              <a:rPr lang="fr-FR" sz="1200" dirty="0" smtClean="0">
                <a:latin typeface="Comic Sans MS" panose="030F0702030302020204" pitchFamily="66" charset="0"/>
              </a:rPr>
              <a:t> de La </a:t>
            </a:r>
            <a:r>
              <a:rPr lang="fr-FR" sz="1200" dirty="0" err="1" smtClean="0">
                <a:latin typeface="Comic Sans MS" panose="030F0702030302020204" pitchFamily="66" charset="0"/>
              </a:rPr>
              <a:t>Peyrille</a:t>
            </a:r>
            <a:r>
              <a:rPr lang="fr-FR" sz="1200" dirty="0" smtClean="0">
                <a:latin typeface="Comic Sans MS" panose="030F0702030302020204" pitchFamily="66" charset="0"/>
              </a:rPr>
              <a:t> et dans la foulée neuf officiers municipaux dont deux sont les consuls précédents Antoine Dumas et Jean Dumas. De nouveaux </a:t>
            </a:r>
            <a:r>
              <a:rPr lang="fr-FR" sz="1200" b="1" dirty="0" smtClean="0">
                <a:latin typeface="Comic Sans MS" panose="030F0702030302020204" pitchFamily="66" charset="0"/>
              </a:rPr>
              <a:t>officiers municipaux </a:t>
            </a:r>
            <a:r>
              <a:rPr lang="fr-FR" sz="1200" dirty="0" smtClean="0">
                <a:latin typeface="Comic Sans MS" panose="030F0702030302020204" pitchFamily="66" charset="0"/>
              </a:rPr>
              <a:t>apparaissent entre 1786 et 1789 sans procès verbaux de délibération du Conseil au sujet de leur nomination.</a:t>
            </a: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endParaRPr lang="fr-FR" sz="1200" dirty="0" smtClean="0">
              <a:latin typeface="Comic Sans MS" panose="030F0702030302020204" pitchFamily="66" charset="0"/>
            </a:endParaRPr>
          </a:p>
          <a:p>
            <a:pPr algn="just"/>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 </a:t>
            </a:r>
            <a:r>
              <a:rPr lang="fr-FR" sz="1200" dirty="0" smtClean="0">
                <a:solidFill>
                  <a:prstClr val="black"/>
                </a:solidFill>
                <a:latin typeface="Comic Sans MS" panose="030F0702030302020204" pitchFamily="66" charset="0"/>
              </a:rPr>
              <a:t>Registre délibérations municipales 1786-1810</a:t>
            </a:r>
            <a:endParaRPr lang="fr-FR" sz="1100" dirty="0" smtClean="0">
              <a:latin typeface="Comic Sans MS" panose="030F0702030302020204" pitchFamily="66" charset="0"/>
            </a:endParaRPr>
          </a:p>
        </p:txBody>
      </p:sp>
      <p:sp>
        <p:nvSpPr>
          <p:cNvPr id="2" name="Espace réservé du numéro de diapositive 1"/>
          <p:cNvSpPr>
            <a:spLocks noGrp="1"/>
          </p:cNvSpPr>
          <p:nvPr>
            <p:ph type="sldNum" sz="quarter" idx="12"/>
          </p:nvPr>
        </p:nvSpPr>
        <p:spPr/>
        <p:txBody>
          <a:bodyPr/>
          <a:lstStyle/>
          <a:p>
            <a:fld id="{630E0FCE-2FF7-4C1A-9FFB-C7B632A12713}" type="slidenum">
              <a:rPr lang="fr-FR" smtClean="0"/>
              <a:pPr/>
              <a:t>8</a:t>
            </a:fld>
            <a:endParaRPr lang="fr-FR"/>
          </a:p>
        </p:txBody>
      </p:sp>
      <p:sp>
        <p:nvSpPr>
          <p:cNvPr id="9" name="Rectangle 8"/>
          <p:cNvSpPr/>
          <p:nvPr/>
        </p:nvSpPr>
        <p:spPr>
          <a:xfrm>
            <a:off x="407906" y="4531797"/>
            <a:ext cx="2501647" cy="307777"/>
          </a:xfrm>
          <a:prstGeom prst="rect">
            <a:avLst/>
          </a:prstGeom>
        </p:spPr>
        <p:txBody>
          <a:bodyPr wrap="none">
            <a:spAutoFit/>
          </a:bodyPr>
          <a:lstStyle/>
          <a:p>
            <a:r>
              <a:rPr lang="fr-FR" sz="1400" b="1" dirty="0" smtClean="0"/>
              <a:t>Maison </a:t>
            </a:r>
            <a:r>
              <a:rPr lang="fr-FR" sz="1400" b="1" dirty="0" err="1" smtClean="0"/>
              <a:t>Bonnaure</a:t>
            </a:r>
            <a:r>
              <a:rPr lang="fr-FR" sz="1400" b="1" dirty="0" smtClean="0"/>
              <a:t> du </a:t>
            </a:r>
            <a:r>
              <a:rPr lang="fr-FR" sz="1400" b="1" dirty="0" err="1" smtClean="0"/>
              <a:t>Bourdaric</a:t>
            </a:r>
            <a:endParaRPr lang="fr-FR" sz="1400" b="1" dirty="0"/>
          </a:p>
        </p:txBody>
      </p:sp>
      <p:pic>
        <p:nvPicPr>
          <p:cNvPr id="12" name="Image 11" descr="thumbnail_IMG_1322.jpg"/>
          <p:cNvPicPr>
            <a:picLocks noChangeAspect="1"/>
          </p:cNvPicPr>
          <p:nvPr/>
        </p:nvPicPr>
        <p:blipFill>
          <a:blip r:embed="rId4" cstate="print"/>
          <a:stretch>
            <a:fillRect/>
          </a:stretch>
        </p:blipFill>
        <p:spPr>
          <a:xfrm>
            <a:off x="3609975" y="4519611"/>
            <a:ext cx="2971799" cy="2157414"/>
          </a:xfrm>
          <a:prstGeom prst="rect">
            <a:avLst/>
          </a:prstGeom>
        </p:spPr>
      </p:pic>
      <p:sp>
        <p:nvSpPr>
          <p:cNvPr id="10" name="Rectangle 9"/>
          <p:cNvSpPr/>
          <p:nvPr/>
        </p:nvSpPr>
        <p:spPr>
          <a:xfrm>
            <a:off x="3584962" y="4455597"/>
            <a:ext cx="2682488" cy="307777"/>
          </a:xfrm>
          <a:prstGeom prst="rect">
            <a:avLst/>
          </a:prstGeom>
        </p:spPr>
        <p:txBody>
          <a:bodyPr wrap="square">
            <a:spAutoFit/>
          </a:bodyPr>
          <a:lstStyle/>
          <a:p>
            <a:r>
              <a:rPr lang="fr-FR" sz="1400" b="1" dirty="0" smtClean="0"/>
              <a:t>Maison </a:t>
            </a:r>
            <a:r>
              <a:rPr lang="fr-FR" sz="1400" b="1" dirty="0" err="1" smtClean="0"/>
              <a:t>J.Dumas</a:t>
            </a:r>
            <a:r>
              <a:rPr lang="fr-FR" sz="1400" b="1" dirty="0" smtClean="0"/>
              <a:t> </a:t>
            </a:r>
            <a:r>
              <a:rPr lang="fr-FR" sz="1400" b="1" dirty="0" err="1" smtClean="0"/>
              <a:t>Chadouillet</a:t>
            </a:r>
            <a:endParaRPr lang="fr-FR" sz="1400" b="1" dirty="0"/>
          </a:p>
        </p:txBody>
      </p:sp>
      <p:pic>
        <p:nvPicPr>
          <p:cNvPr id="14" name="Image 13" descr="thumbnail_IMG_8257.jpg"/>
          <p:cNvPicPr>
            <a:picLocks noChangeAspect="1"/>
          </p:cNvPicPr>
          <p:nvPr/>
        </p:nvPicPr>
        <p:blipFill>
          <a:blip r:embed="rId5" cstate="print"/>
          <a:stretch>
            <a:fillRect/>
          </a:stretch>
        </p:blipFill>
        <p:spPr>
          <a:xfrm>
            <a:off x="3402767" y="2152650"/>
            <a:ext cx="3249349" cy="2228850"/>
          </a:xfrm>
          <a:prstGeom prst="rect">
            <a:avLst/>
          </a:prstGeom>
        </p:spPr>
      </p:pic>
      <p:sp>
        <p:nvSpPr>
          <p:cNvPr id="7" name="Rectangle 6"/>
          <p:cNvSpPr/>
          <p:nvPr/>
        </p:nvSpPr>
        <p:spPr>
          <a:xfrm>
            <a:off x="3762334" y="4065072"/>
            <a:ext cx="2302297" cy="307777"/>
          </a:xfrm>
          <a:prstGeom prst="rect">
            <a:avLst/>
          </a:prstGeom>
        </p:spPr>
        <p:txBody>
          <a:bodyPr wrap="none">
            <a:spAutoFit/>
          </a:bodyPr>
          <a:lstStyle/>
          <a:p>
            <a:r>
              <a:rPr lang="fr-FR" sz="1400" b="1" dirty="0" smtClean="0"/>
              <a:t>Maison Deslèbres Pierregras</a:t>
            </a:r>
            <a:endParaRPr lang="fr-FR" sz="1400" b="1" dirty="0"/>
          </a:p>
        </p:txBody>
      </p:sp>
      <p:pic>
        <p:nvPicPr>
          <p:cNvPr id="15" name="Image 14" descr="thumbnail_IMG_8249.jpg"/>
          <p:cNvPicPr>
            <a:picLocks noChangeAspect="1"/>
          </p:cNvPicPr>
          <p:nvPr/>
        </p:nvPicPr>
        <p:blipFill>
          <a:blip r:embed="rId6" cstate="print"/>
          <a:stretch>
            <a:fillRect/>
          </a:stretch>
        </p:blipFill>
        <p:spPr>
          <a:xfrm>
            <a:off x="3943351" y="6726095"/>
            <a:ext cx="1914524" cy="2217880"/>
          </a:xfrm>
          <a:prstGeom prst="rect">
            <a:avLst/>
          </a:prstGeom>
        </p:spPr>
      </p:pic>
      <p:sp>
        <p:nvSpPr>
          <p:cNvPr id="8" name="Rectangle 7"/>
          <p:cNvSpPr/>
          <p:nvPr/>
        </p:nvSpPr>
        <p:spPr>
          <a:xfrm>
            <a:off x="3943350" y="6717397"/>
            <a:ext cx="2324100" cy="523220"/>
          </a:xfrm>
          <a:prstGeom prst="rect">
            <a:avLst/>
          </a:prstGeom>
        </p:spPr>
        <p:txBody>
          <a:bodyPr wrap="square">
            <a:spAutoFit/>
          </a:bodyPr>
          <a:lstStyle/>
          <a:p>
            <a:r>
              <a:rPr lang="fr-FR" sz="1400" b="1" dirty="0" smtClean="0"/>
              <a:t>Maison </a:t>
            </a:r>
            <a:r>
              <a:rPr lang="fr-FR" sz="1400" b="1" dirty="0" err="1" smtClean="0"/>
              <a:t>Bonnaure</a:t>
            </a:r>
            <a:r>
              <a:rPr lang="fr-FR" sz="1400" b="1" dirty="0" smtClean="0"/>
              <a:t>  </a:t>
            </a:r>
          </a:p>
          <a:p>
            <a:r>
              <a:rPr lang="fr-FR" sz="1400" b="1" dirty="0" smtClean="0"/>
              <a:t>la </a:t>
            </a:r>
            <a:r>
              <a:rPr lang="fr-FR" sz="1400" b="1" dirty="0" err="1" smtClean="0"/>
              <a:t>Peyrille</a:t>
            </a:r>
            <a:endParaRPr lang="fr-FR" sz="1400" b="1" dirty="0"/>
          </a:p>
        </p:txBody>
      </p:sp>
      <p:sp>
        <p:nvSpPr>
          <p:cNvPr id="17" name="ZoneTexte 16"/>
          <p:cNvSpPr txBox="1"/>
          <p:nvPr/>
        </p:nvSpPr>
        <p:spPr>
          <a:xfrm>
            <a:off x="617952" y="7343775"/>
            <a:ext cx="2355132" cy="523220"/>
          </a:xfrm>
          <a:prstGeom prst="rect">
            <a:avLst/>
          </a:prstGeom>
          <a:noFill/>
          <a:ln>
            <a:solidFill>
              <a:srgbClr val="FF0000"/>
            </a:solidFill>
          </a:ln>
        </p:spPr>
        <p:txBody>
          <a:bodyPr wrap="none" rtlCol="0">
            <a:spAutoFit/>
          </a:bodyPr>
          <a:lstStyle/>
          <a:p>
            <a:pPr algn="just"/>
            <a:r>
              <a:rPr lang="fr-FR" sz="1400" b="1" dirty="0" smtClean="0">
                <a:latin typeface="Comic Sans MS" pitchFamily="66" charset="0"/>
              </a:rPr>
              <a:t> Maisons de Notables de</a:t>
            </a:r>
          </a:p>
          <a:p>
            <a:pPr algn="just"/>
            <a:r>
              <a:rPr lang="fr-FR" sz="1400" b="1" dirty="0" smtClean="0">
                <a:latin typeface="Comic Sans MS" pitchFamily="66" charset="0"/>
              </a:rPr>
              <a:t> St André de </a:t>
            </a:r>
            <a:r>
              <a:rPr lang="fr-FR" sz="1400" b="1" dirty="0" err="1" smtClean="0">
                <a:latin typeface="Comic Sans MS" pitchFamily="66" charset="0"/>
              </a:rPr>
              <a:t>Cruzières</a:t>
            </a:r>
            <a:endParaRPr lang="fr-FR" sz="1400" b="1" dirty="0">
              <a:latin typeface="Comic Sans MS" pitchFamily="66" charset="0"/>
            </a:endParaRPr>
          </a:p>
        </p:txBody>
      </p:sp>
      <p:sp>
        <p:nvSpPr>
          <p:cNvPr id="6" name="Rectangle 5"/>
          <p:cNvSpPr/>
          <p:nvPr/>
        </p:nvSpPr>
        <p:spPr>
          <a:xfrm>
            <a:off x="555374" y="4063484"/>
            <a:ext cx="2222724" cy="307777"/>
          </a:xfrm>
          <a:prstGeom prst="rect">
            <a:avLst/>
          </a:prstGeom>
        </p:spPr>
        <p:txBody>
          <a:bodyPr wrap="none">
            <a:spAutoFit/>
          </a:bodyPr>
          <a:lstStyle/>
          <a:p>
            <a:r>
              <a:rPr lang="fr-FR" sz="1400" b="1" dirty="0" smtClean="0"/>
              <a:t>Maison Graffand Pierregras</a:t>
            </a:r>
            <a:endParaRPr lang="fr-FR" sz="1400" b="1"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xmlns="" id="{6DB55A68-5607-4B01-8004-F0B8BC4B8527}"/>
              </a:ext>
            </a:extLst>
          </p:cNvPr>
          <p:cNvSpPr>
            <a:spLocks noGrp="1"/>
          </p:cNvSpPr>
          <p:nvPr>
            <p:ph type="sldNum" sz="quarter" idx="12"/>
          </p:nvPr>
        </p:nvSpPr>
        <p:spPr>
          <a:xfrm>
            <a:off x="4986338" y="8657167"/>
            <a:ext cx="1543050" cy="486833"/>
          </a:xfrm>
        </p:spPr>
        <p:txBody>
          <a:bodyPr/>
          <a:lstStyle/>
          <a:p>
            <a:fld id="{630E0FCE-2FF7-4C1A-9FFB-C7B632A12713}" type="slidenum">
              <a:rPr lang="fr-FR" sz="1200" b="1" smtClean="0">
                <a:solidFill>
                  <a:schemeClr val="tx1">
                    <a:lumMod val="95000"/>
                    <a:lumOff val="5000"/>
                  </a:schemeClr>
                </a:solidFill>
                <a:latin typeface="Comic Sans MS" pitchFamily="66" charset="0"/>
              </a:rPr>
              <a:pPr/>
              <a:t>9</a:t>
            </a:fld>
            <a:endParaRPr lang="fr-FR" sz="1200" b="1" dirty="0">
              <a:solidFill>
                <a:schemeClr val="tx1">
                  <a:lumMod val="95000"/>
                  <a:lumOff val="5000"/>
                </a:schemeClr>
              </a:solidFill>
              <a:latin typeface="Comic Sans MS" pitchFamily="66" charset="0"/>
            </a:endParaRPr>
          </a:p>
        </p:txBody>
      </p:sp>
      <p:sp>
        <p:nvSpPr>
          <p:cNvPr id="3" name="ZoneTexte 2">
            <a:extLst>
              <a:ext uri="{FF2B5EF4-FFF2-40B4-BE49-F238E27FC236}">
                <a16:creationId xmlns:a16="http://schemas.microsoft.com/office/drawing/2014/main" xmlns="" id="{0C36771F-F2D6-462F-99E9-7E146315CB7F}"/>
              </a:ext>
            </a:extLst>
          </p:cNvPr>
          <p:cNvSpPr txBox="1"/>
          <p:nvPr/>
        </p:nvSpPr>
        <p:spPr>
          <a:xfrm>
            <a:off x="395289" y="257175"/>
            <a:ext cx="6343650" cy="9079409"/>
          </a:xfrm>
          <a:prstGeom prst="rect">
            <a:avLst/>
          </a:prstGeom>
          <a:noFill/>
        </p:spPr>
        <p:txBody>
          <a:bodyPr wrap="square" rtlCol="0">
            <a:spAutoFit/>
          </a:bodyPr>
          <a:lstStyle/>
          <a:p>
            <a:pPr algn="just"/>
            <a:r>
              <a:rPr lang="fr-FR" sz="1200" dirty="0" smtClean="0">
                <a:latin typeface="Comic Sans MS" panose="030F0702030302020204" pitchFamily="66" charset="0"/>
              </a:rPr>
              <a:t>Si les procédures ne semblent pas appliquées dans l’élection des membres du Conseil politique, c’est également le cas des réunions du Conseil qui se tiennent épisodiquement;</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1 </a:t>
            </a:r>
            <a:r>
              <a:rPr lang="fr-FR" sz="1200" dirty="0" smtClean="0">
                <a:solidFill>
                  <a:prstClr val="black"/>
                </a:solidFill>
                <a:latin typeface="Comic Sans MS" panose="030F0702030302020204" pitchFamily="66" charset="0"/>
              </a:rPr>
              <a:t>il est aussi possible que des conseils se soient réunis sans que l’on juge nécessaire de rédiger un procès verbal… La municipalité s’accorde quelques libertés face aux règlementations venues de bien loin.. Ce rôle dominant  attribués aux notables semble être admis par la population qui loue l’honnêteté, le zèle d’au moins deux d’entre eux, Graffand et Deslèbres, les deux notaires. La population s’en remet à ces notables qui disposent de la  notoriété et des relations, de la capacité de  lire et écrire ( particulièrement en  français) et pour certains, de la connaissance des rouages de l’administration (les hommes de loi qui jouent une rôle essentiel); de plus ces notables sont de grands propriétaires qui embauchent des ouvriers agricoles dans le village...  En 1783 dans le  Bas Vivarais, , si la révolte des Masques armés*</a:t>
            </a:r>
            <a:r>
              <a:rPr lang="fr-FR" sz="1200" baseline="30000" dirty="0" smtClean="0">
                <a:solidFill>
                  <a:prstClr val="black"/>
                </a:solidFill>
                <a:latin typeface="Comic Sans MS" panose="030F0702030302020204" pitchFamily="66" charset="0"/>
              </a:rPr>
              <a:t>2 </a:t>
            </a:r>
            <a:r>
              <a:rPr lang="fr-FR" sz="1200" dirty="0" smtClean="0">
                <a:solidFill>
                  <a:prstClr val="black"/>
                </a:solidFill>
                <a:latin typeface="Comic Sans MS" panose="030F0702030302020204" pitchFamily="66" charset="0"/>
              </a:rPr>
              <a:t>qui dénoncent tout particulièrement  les hommes de loi malhonnêtes, touche St André en février, elle s’y déroule sans violence: les deux notaires, Graffand et Deslèbres, reçoivent leur visite « </a:t>
            </a:r>
            <a:r>
              <a:rPr lang="fr-FR" sz="1200" i="1" dirty="0" smtClean="0">
                <a:solidFill>
                  <a:prstClr val="black"/>
                </a:solidFill>
                <a:latin typeface="Comic Sans MS" panose="030F0702030302020204" pitchFamily="66" charset="0"/>
              </a:rPr>
              <a:t> à l’auberge car les Masques ne veulent pas faire peur à leurs femmes </a:t>
            </a:r>
            <a:r>
              <a:rPr lang="fr-FR" sz="1200" dirty="0" smtClean="0">
                <a:solidFill>
                  <a:prstClr val="black"/>
                </a:solidFill>
                <a:latin typeface="Comic Sans MS" panose="030F0702030302020204" pitchFamily="66" charset="0"/>
              </a:rPr>
              <a:t>» , se font donner de l’argent; ils reviennent chez Deslèbres une deuxième fois où « </a:t>
            </a:r>
            <a:r>
              <a:rPr lang="fr-FR" sz="1200" i="1" dirty="0" smtClean="0">
                <a:solidFill>
                  <a:prstClr val="black"/>
                </a:solidFill>
                <a:latin typeface="Comic Sans MS" panose="030F0702030302020204" pitchFamily="66" charset="0"/>
              </a:rPr>
              <a:t>la Dame Des </a:t>
            </a:r>
            <a:r>
              <a:rPr lang="fr-FR" sz="1200" i="1" dirty="0" err="1" smtClean="0">
                <a:solidFill>
                  <a:prstClr val="black"/>
                </a:solidFill>
                <a:latin typeface="Comic Sans MS" panose="030F0702030302020204" pitchFamily="66" charset="0"/>
              </a:rPr>
              <a:t>Lèbres</a:t>
            </a:r>
            <a:r>
              <a:rPr lang="fr-FR" sz="1200" i="1" dirty="0" smtClean="0">
                <a:solidFill>
                  <a:prstClr val="black"/>
                </a:solidFill>
                <a:latin typeface="Comic Sans MS" panose="030F0702030302020204" pitchFamily="66" charset="0"/>
              </a:rPr>
              <a:t> leur donne à manger</a:t>
            </a:r>
            <a:r>
              <a:rPr lang="fr-FR" sz="1200" dirty="0" smtClean="0">
                <a:solidFill>
                  <a:prstClr val="black"/>
                </a:solidFill>
                <a:latin typeface="Comic Sans MS" panose="030F0702030302020204" pitchFamily="66" charset="0"/>
              </a:rPr>
              <a:t> » ( la récolte a été mauvaise). Ils repartent sans plus exiger, car  ils précisent que «</a:t>
            </a:r>
            <a:r>
              <a:rPr lang="fr-FR" sz="1200" i="1" dirty="0" smtClean="0">
                <a:solidFill>
                  <a:prstClr val="black"/>
                </a:solidFill>
                <a:latin typeface="Comic Sans MS" pitchFamily="66" charset="0"/>
              </a:rPr>
              <a:t>ces hommes de loi sont honnêtes »  </a:t>
            </a:r>
            <a:r>
              <a:rPr lang="fr-FR" sz="1200" dirty="0" smtClean="0">
                <a:solidFill>
                  <a:prstClr val="black"/>
                </a:solidFill>
                <a:latin typeface="Comic Sans MS" pitchFamily="66" charset="0"/>
              </a:rPr>
              <a:t>et</a:t>
            </a:r>
            <a:r>
              <a:rPr lang="fr-FR" sz="1200" i="1" dirty="0" smtClean="0">
                <a:solidFill>
                  <a:prstClr val="black"/>
                </a:solidFill>
                <a:latin typeface="Comic Sans MS" pitchFamily="66" charset="0"/>
              </a:rPr>
              <a:t> « qu’ils n’en voulaient qu’aux praticiens et aux procureurs qui les ruinaient </a:t>
            </a:r>
            <a:r>
              <a:rPr lang="fr-FR" sz="1200" dirty="0" smtClean="0">
                <a:solidFill>
                  <a:prstClr val="black"/>
                </a:solidFill>
                <a:latin typeface="Comic Sans MS" pitchFamily="66" charset="0"/>
              </a:rPr>
              <a:t>»; Dans une délibération du conseil municipal en 1793, Deslèbres reçoit des louanges car </a:t>
            </a:r>
            <a:r>
              <a:rPr lang="fr-FR" sz="1200" i="1" dirty="0" smtClean="0">
                <a:solidFill>
                  <a:prstClr val="black"/>
                </a:solidFill>
                <a:latin typeface="Comic Sans MS" pitchFamily="66" charset="0"/>
              </a:rPr>
              <a:t>« il a toujours rempli avec toute l’exactitude  possible ses fonctions sans qu’aucune plainte n’ait été  portée contre lui ». </a:t>
            </a:r>
            <a:r>
              <a:rPr lang="fr-FR" sz="1200" dirty="0" smtClean="0">
                <a:solidFill>
                  <a:prstClr val="black"/>
                </a:solidFill>
                <a:latin typeface="Comic Sans MS" pitchFamily="66" charset="0"/>
              </a:rPr>
              <a:t>Les Masques se rendent également chez la Veuve Fabre, femme de notaire et de famille noble  mais pour seulement réclamer </a:t>
            </a:r>
            <a:r>
              <a:rPr lang="fr-FR" sz="1200" i="1" dirty="0" smtClean="0">
                <a:solidFill>
                  <a:prstClr val="black"/>
                </a:solidFill>
                <a:latin typeface="Comic Sans MS" pitchFamily="66" charset="0"/>
              </a:rPr>
              <a:t>«  la clef du grenier à foin où ils se retirèrent ». </a:t>
            </a:r>
            <a:r>
              <a:rPr lang="fr-FR" sz="1200" dirty="0" smtClean="0">
                <a:solidFill>
                  <a:prstClr val="black"/>
                </a:solidFill>
                <a:latin typeface="Comic Sans MS" pitchFamily="66" charset="0"/>
              </a:rPr>
              <a:t>Les notables (du moins, pour ceux, hommes de loi et noble,  dont nous avons trace de l’attitude) ne semblent pas susciter d’animosité particulière.  </a:t>
            </a:r>
          </a:p>
          <a:p>
            <a:pPr algn="just"/>
            <a:r>
              <a:rPr lang="fr-FR" sz="1200" dirty="0" smtClean="0">
                <a:solidFill>
                  <a:prstClr val="black"/>
                </a:solidFill>
                <a:latin typeface="Comic Sans MS" pitchFamily="66" charset="0"/>
              </a:rPr>
              <a:t>    Pour la  première fois le 9 août 1789, une timide remise en cause de cet ordre social et politique apparaît en filigrane: lors de cette assemblée extraordinaire réunie pour organiser la défense du village, à laquelle assistent de nombreux habitants de tous niveaux de revenus, il est précisé que </a:t>
            </a:r>
            <a:r>
              <a:rPr lang="fr-FR" sz="1200" i="1" dirty="0" smtClean="0">
                <a:solidFill>
                  <a:prstClr val="black"/>
                </a:solidFill>
                <a:latin typeface="Comic Sans MS" panose="030F0702030302020204" pitchFamily="66" charset="0"/>
              </a:rPr>
              <a:t>« les sachant écrire ont signé sans distinction de rang »</a:t>
            </a:r>
            <a:r>
              <a:rPr lang="fr-FR" sz="1200" dirty="0" smtClean="0">
                <a:solidFill>
                  <a:prstClr val="black"/>
                </a:solidFill>
                <a:latin typeface="Comic Sans MS" panose="030F0702030302020204" pitchFamily="66" charset="0"/>
              </a:rPr>
              <a:t>*</a:t>
            </a:r>
            <a:r>
              <a:rPr lang="fr-FR" sz="1200" baseline="30000" dirty="0" smtClean="0">
                <a:solidFill>
                  <a:prstClr val="black"/>
                </a:solidFill>
                <a:latin typeface="Comic Sans MS" panose="030F0702030302020204" pitchFamily="66" charset="0"/>
              </a:rPr>
              <a:t>3</a:t>
            </a:r>
            <a:r>
              <a:rPr lang="fr-FR" sz="1200" dirty="0" smtClean="0">
                <a:solidFill>
                  <a:prstClr val="black"/>
                </a:solidFill>
                <a:latin typeface="Comic Sans MS" panose="030F0702030302020204" pitchFamily="66" charset="0"/>
              </a:rPr>
              <a:t>. La </a:t>
            </a:r>
            <a:r>
              <a:rPr lang="fr-FR" sz="1200" b="1" dirty="0">
                <a:solidFill>
                  <a:prstClr val="black"/>
                </a:solidFill>
                <a:latin typeface="Comic Sans MS" panose="030F0702030302020204" pitchFamily="66" charset="0"/>
              </a:rPr>
              <a:t>participation aux conseils </a:t>
            </a:r>
            <a:r>
              <a:rPr lang="fr-FR" sz="1200" dirty="0">
                <a:solidFill>
                  <a:prstClr val="black"/>
                </a:solidFill>
                <a:latin typeface="Comic Sans MS" panose="030F0702030302020204" pitchFamily="66" charset="0"/>
              </a:rPr>
              <a:t>est très variable : de quatre présents à « tous présents » c’est-à-dire onze. Cependant, en moyenne, les 2/ 3 des membres du conseil y assistent, ce qui atteste de l’implication des  notables dans la vie de leur Communauté. </a:t>
            </a:r>
            <a:r>
              <a:rPr lang="fr-FR" sz="1200" dirty="0" smtClean="0">
                <a:solidFill>
                  <a:prstClr val="black"/>
                </a:solidFill>
                <a:latin typeface="Comic Sans MS" panose="030F0702030302020204" pitchFamily="66" charset="0"/>
              </a:rPr>
              <a:t>L’absence était théoriquement punie d’amende mais aucune trace à St André d’une telle pratique..</a:t>
            </a:r>
            <a:endParaRPr lang="fr-FR" sz="1200" dirty="0">
              <a:solidFill>
                <a:prstClr val="black"/>
              </a:solidFill>
              <a:latin typeface="Comic Sans MS" panose="030F0702030302020204" pitchFamily="66" charset="0"/>
            </a:endParaRPr>
          </a:p>
          <a:p>
            <a:pPr lvl="0" algn="just"/>
            <a:endParaRPr lang="fr-FR" sz="1200" dirty="0">
              <a:solidFill>
                <a:prstClr val="black"/>
              </a:solidFill>
              <a:latin typeface="Comic Sans MS" panose="030F0702030302020204" pitchFamily="66" charset="0"/>
            </a:endParaRPr>
          </a:p>
          <a:p>
            <a:pPr algn="just"/>
            <a:endParaRPr lang="fr-FR" sz="1200" dirty="0" smtClean="0">
              <a:solidFill>
                <a:prstClr val="black"/>
              </a:solidFill>
              <a:latin typeface="Comic Sans MS" panose="030F0702030302020204" pitchFamily="66" charset="0"/>
            </a:endParaRPr>
          </a:p>
          <a:p>
            <a:pPr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1 </a:t>
            </a:r>
            <a:r>
              <a:rPr lang="fr-FR" sz="1000" dirty="0" smtClean="0">
                <a:solidFill>
                  <a:prstClr val="black"/>
                </a:solidFill>
                <a:latin typeface="Comic Sans MS" panose="030F0702030302020204" pitchFamily="66" charset="0"/>
              </a:rPr>
              <a:t>En théorie une réunion par mois: à St André de 1786 à 1789 un peu plus de 4 réunions par an ( 17 en 4 ans)</a:t>
            </a:r>
          </a:p>
          <a:p>
            <a:pPr lvl="0" algn="just"/>
            <a:r>
              <a:rPr lang="fr-FR" sz="1000" baseline="30000" dirty="0" smtClean="0">
                <a:solidFill>
                  <a:prstClr val="black"/>
                </a:solidFill>
                <a:latin typeface="Comic Sans MS" panose="030F0702030302020204" pitchFamily="66" charset="0"/>
              </a:rPr>
              <a:t>*2 </a:t>
            </a:r>
            <a:r>
              <a:rPr lang="fr-FR" sz="1000" dirty="0" smtClean="0">
                <a:solidFill>
                  <a:prstClr val="black"/>
                </a:solidFill>
                <a:latin typeface="Comic Sans MS" panose="030F0702030302020204" pitchFamily="66" charset="0"/>
              </a:rPr>
              <a:t>lors de l’affaire des Masques armés en 1783, on a trace de peut être trois habitants de St André accusés de participation aux évènements mais sans suite . ADA «  faits relatifs aux Masques armés »</a:t>
            </a:r>
          </a:p>
          <a:p>
            <a:pPr lvl="0" algn="just"/>
            <a:r>
              <a:rPr lang="fr-FR" sz="1000" baseline="30000" dirty="0" smtClean="0">
                <a:solidFill>
                  <a:prstClr val="black"/>
                </a:solidFill>
                <a:latin typeface="Comic Sans MS" panose="030F0702030302020204" pitchFamily="66" charset="0"/>
              </a:rPr>
              <a:t>*3 </a:t>
            </a:r>
            <a:r>
              <a:rPr lang="fr-FR" sz="1000" dirty="0" smtClean="0">
                <a:solidFill>
                  <a:prstClr val="black"/>
                </a:solidFill>
                <a:latin typeface="Comic Sans MS" panose="030F0702030302020204" pitchFamily="66" charset="0"/>
              </a:rPr>
              <a:t>Registre des délibérations municipales 1786-1810.</a:t>
            </a:r>
          </a:p>
          <a:p>
            <a:pPr algn="just"/>
            <a:r>
              <a:rPr lang="fr-FR" sz="1000" dirty="0" smtClean="0">
                <a:solidFill>
                  <a:prstClr val="black"/>
                </a:solidFill>
                <a:latin typeface="Comic Sans MS" panose="030F0702030302020204" pitchFamily="66" charset="0"/>
              </a:rPr>
              <a:t>*</a:t>
            </a:r>
            <a:r>
              <a:rPr lang="fr-FR" sz="1000" baseline="30000" dirty="0" smtClean="0">
                <a:solidFill>
                  <a:prstClr val="black"/>
                </a:solidFill>
                <a:latin typeface="Comic Sans MS" panose="030F0702030302020204" pitchFamily="66" charset="0"/>
              </a:rPr>
              <a:t>4 </a:t>
            </a:r>
            <a:r>
              <a:rPr lang="fr-FR" sz="1000" dirty="0" smtClean="0">
                <a:solidFill>
                  <a:prstClr val="black"/>
                </a:solidFill>
                <a:latin typeface="Comic Sans MS" panose="030F0702030302020204" pitchFamily="66" charset="0"/>
              </a:rPr>
              <a:t>St André appartient à la Province du Languedoc où la taille est dite «  réelle » c’est-à-dire qu’elle est perçue sur les terres roturières ( les terres nobles en sont exemptées) et non sur les revenus des personnes ( clergé et noblesse en étant pratiquement exemptés).</a:t>
            </a:r>
          </a:p>
          <a:p>
            <a:pPr lvl="0" algn="just"/>
            <a:r>
              <a:rPr lang="fr-FR" sz="1000" dirty="0" smtClean="0">
                <a:solidFill>
                  <a:prstClr val="black"/>
                </a:solidFill>
                <a:latin typeface="Comic Sans MS" panose="030F0702030302020204" pitchFamily="66" charset="0"/>
              </a:rPr>
              <a:t>les </a:t>
            </a:r>
            <a:r>
              <a:rPr lang="fr-FR" sz="1000" dirty="0">
                <a:solidFill>
                  <a:prstClr val="black"/>
                </a:solidFill>
                <a:latin typeface="Comic Sans MS" panose="030F0702030302020204" pitchFamily="66" charset="0"/>
              </a:rPr>
              <a:t>Etats provinciaux reçoivent </a:t>
            </a:r>
            <a:r>
              <a:rPr lang="fr-FR" sz="1000" dirty="0" smtClean="0">
                <a:solidFill>
                  <a:prstClr val="black"/>
                </a:solidFill>
                <a:latin typeface="Comic Sans MS" panose="030F0702030302020204" pitchFamily="66" charset="0"/>
              </a:rPr>
              <a:t>de l’administration des finances la </a:t>
            </a:r>
            <a:r>
              <a:rPr lang="fr-FR" sz="1000" dirty="0">
                <a:solidFill>
                  <a:prstClr val="black"/>
                </a:solidFill>
                <a:latin typeface="Comic Sans MS" panose="030F0702030302020204" pitchFamily="66" charset="0"/>
              </a:rPr>
              <a:t>somme à payer </a:t>
            </a:r>
            <a:r>
              <a:rPr lang="fr-FR" sz="1000" dirty="0" smtClean="0">
                <a:solidFill>
                  <a:prstClr val="black"/>
                </a:solidFill>
                <a:latin typeface="Comic Sans MS" panose="030F0702030302020204" pitchFamily="66" charset="0"/>
              </a:rPr>
              <a:t>pour </a:t>
            </a:r>
            <a:r>
              <a:rPr lang="fr-FR" sz="1000" dirty="0">
                <a:solidFill>
                  <a:prstClr val="black"/>
                </a:solidFill>
                <a:latin typeface="Comic Sans MS" panose="030F0702030302020204" pitchFamily="66" charset="0"/>
              </a:rPr>
              <a:t>la Province du Languedoc ( sans plus la discuter en cette fin du XVIIIème). Cette somme est </a:t>
            </a:r>
            <a:r>
              <a:rPr lang="fr-FR" sz="1000" dirty="0" smtClean="0">
                <a:solidFill>
                  <a:prstClr val="black"/>
                </a:solidFill>
                <a:latin typeface="Comic Sans MS" panose="030F0702030302020204" pitchFamily="66" charset="0"/>
              </a:rPr>
              <a:t>ensuite </a:t>
            </a:r>
            <a:r>
              <a:rPr lang="fr-FR" sz="1000" dirty="0">
                <a:solidFill>
                  <a:prstClr val="black"/>
                </a:solidFill>
                <a:latin typeface="Comic Sans MS" panose="030F0702030302020204" pitchFamily="66" charset="0"/>
              </a:rPr>
              <a:t>répartie entre les différents diocèses qui les </a:t>
            </a:r>
            <a:r>
              <a:rPr lang="fr-FR" sz="1000" dirty="0" smtClean="0">
                <a:solidFill>
                  <a:prstClr val="black"/>
                </a:solidFill>
                <a:latin typeface="Comic Sans MS" panose="030F0702030302020204" pitchFamily="66" charset="0"/>
              </a:rPr>
              <a:t>définissent pour </a:t>
            </a:r>
            <a:r>
              <a:rPr lang="fr-FR" sz="1000" dirty="0">
                <a:solidFill>
                  <a:prstClr val="black"/>
                </a:solidFill>
                <a:latin typeface="Comic Sans MS" panose="030F0702030302020204" pitchFamily="66" charset="0"/>
              </a:rPr>
              <a:t>les </a:t>
            </a:r>
            <a:r>
              <a:rPr lang="fr-FR" sz="1000" dirty="0" smtClean="0">
                <a:solidFill>
                  <a:prstClr val="black"/>
                </a:solidFill>
                <a:latin typeface="Comic Sans MS" panose="030F0702030302020204" pitchFamily="66" charset="0"/>
              </a:rPr>
              <a:t>communautés.</a:t>
            </a:r>
            <a:endParaRPr lang="fr-FR" sz="1000" dirty="0">
              <a:solidFill>
                <a:prstClr val="black"/>
              </a:solidFill>
              <a:latin typeface="Comic Sans MS" panose="030F0702030302020204" pitchFamily="66" charset="0"/>
            </a:endParaRPr>
          </a:p>
          <a:p>
            <a:pPr lvl="0" algn="just"/>
            <a:endParaRPr lang="fr-FR" sz="1000" dirty="0">
              <a:solidFill>
                <a:prstClr val="black"/>
              </a:solidFill>
              <a:latin typeface="Comic Sans MS" panose="030F0702030302020204" pitchFamily="66" charset="0"/>
            </a:endParaRPr>
          </a:p>
          <a:p>
            <a:pPr lvl="0" algn="just"/>
            <a:endParaRPr lang="fr-FR" sz="1000" dirty="0">
              <a:solidFill>
                <a:prstClr val="black"/>
              </a:solidFill>
              <a:latin typeface="Comic Sans MS" panose="030F0702030302020204" pitchFamily="66" charset="0"/>
            </a:endParaRPr>
          </a:p>
          <a:p>
            <a:pPr lvl="0" algn="just"/>
            <a:endParaRPr lang="fr-FR" sz="1000" dirty="0">
              <a:solidFill>
                <a:prstClr val="black"/>
              </a:solidFill>
              <a:latin typeface="Comic Sans MS" panose="030F0702030302020204" pitchFamily="66" charset="0"/>
            </a:endParaRPr>
          </a:p>
        </p:txBody>
      </p:sp>
    </p:spTree>
    <p:extLst>
      <p:ext uri="{BB962C8B-B14F-4D97-AF65-F5344CB8AC3E}">
        <p14:creationId xmlns:p14="http://schemas.microsoft.com/office/powerpoint/2010/main" xmlns="" val="64694253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7055</TotalTime>
  <Words>2384</Words>
  <Application>Microsoft Office PowerPoint</Application>
  <PresentationFormat>Affichage à l'écran (4:3)</PresentationFormat>
  <Paragraphs>413</Paragraphs>
  <Slides>17</Slides>
  <Notes>3</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Sabine Messager</dc:creator>
  <cp:lastModifiedBy>Sabine</cp:lastModifiedBy>
  <cp:revision>422</cp:revision>
  <dcterms:created xsi:type="dcterms:W3CDTF">2018-11-04T17:05:39Z</dcterms:created>
  <dcterms:modified xsi:type="dcterms:W3CDTF">2019-09-18T18:06:55Z</dcterms:modified>
</cp:coreProperties>
</file>